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s/slide31.xml" ContentType="application/vnd.openxmlformats-officedocument.presentationml.slide+xml"/>
  <Override PartName="/ppt/slides/slide379.xml" ContentType="application/vnd.openxmlformats-officedocument.presentationml.slide+xml"/>
  <Override PartName="/ppt/slides/slide378.xml" ContentType="application/vnd.openxmlformats-officedocument.presentationml.slide+xml"/>
  <Override PartName="/ppt/slides/slide377.xml" ContentType="application/vnd.openxmlformats-officedocument.presentationml.slide+xml"/>
  <Override PartName="/ppt/slides/slide376.xml" ContentType="application/vnd.openxmlformats-officedocument.presentationml.slide+xml"/>
  <Override PartName="/ppt/slides/slide375.xml" ContentType="application/vnd.openxmlformats-officedocument.presentationml.slide+xml"/>
  <Override PartName="/ppt/slides/slide374.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7.xml" ContentType="application/vnd.openxmlformats-officedocument.presentationml.slide+xml"/>
  <Override PartName="/ppt/slides/slide386.xml" ContentType="application/vnd.openxmlformats-officedocument.presentationml.slide+xml"/>
  <Override PartName="/ppt/slides/slide385.xml" ContentType="application/vnd.openxmlformats-officedocument.presentationml.slide+xml"/>
  <Override PartName="/ppt/slides/slide384.xml" ContentType="application/vnd.openxmlformats-officedocument.presentationml.slide+xml"/>
  <Override PartName="/ppt/slides/slide383.xml" ContentType="application/vnd.openxmlformats-officedocument.presentationml.slide+xml"/>
  <Override PartName="/ppt/slides/slide373.xml" ContentType="application/vnd.openxmlformats-officedocument.presentationml.slide+xml"/>
  <Override PartName="/ppt/slides/slide372.xml" ContentType="application/vnd.openxmlformats-officedocument.presentationml.slide+xml"/>
  <Override PartName="/ppt/slides/slide371.xml" ContentType="application/vnd.openxmlformats-officedocument.presentationml.slide+xml"/>
  <Override PartName="/ppt/slides/slide362.xml" ContentType="application/vnd.openxmlformats-officedocument.presentationml.slide+xml"/>
  <Override PartName="/ppt/slides/slide361.xml" ContentType="application/vnd.openxmlformats-officedocument.presentationml.slide+xml"/>
  <Override PartName="/ppt/slides/slide360.xml" ContentType="application/vnd.openxmlformats-officedocument.presentationml.slide+xml"/>
  <Override PartName="/ppt/slides/slide359.xml" ContentType="application/vnd.openxmlformats-officedocument.presentationml.slide+xml"/>
  <Override PartName="/ppt/slides/slide358.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70.xml" ContentType="application/vnd.openxmlformats-officedocument.presentationml.slide+xml"/>
  <Override PartName="/ppt/slides/slide369.xml" ContentType="application/vnd.openxmlformats-officedocument.presentationml.slide+xml"/>
  <Override PartName="/ppt/slides/slide368.xml" ContentType="application/vnd.openxmlformats-officedocument.presentationml.slide+xml"/>
  <Override PartName="/ppt/slides/slide367.xml" ContentType="application/vnd.openxmlformats-officedocument.presentationml.slide+xml"/>
  <Override PartName="/ppt/slides/slide366.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412.xml" ContentType="application/vnd.openxmlformats-officedocument.presentationml.slide+xml"/>
  <Override PartName="/ppt/slides/slide411.xml" ContentType="application/vnd.openxmlformats-officedocument.presentationml.slide+xml"/>
  <Override PartName="/ppt/slides/slide410.xml" ContentType="application/vnd.openxmlformats-officedocument.presentationml.slide+xml"/>
  <Override PartName="/ppt/slides/slide409.xml" ContentType="application/vnd.openxmlformats-officedocument.presentationml.slide+xml"/>
  <Override PartName="/ppt/slides/slide408.xml" ContentType="application/vnd.openxmlformats-officedocument.presentationml.slide+xml"/>
  <Override PartName="/ppt/slides/slide407.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20.xml" ContentType="application/vnd.openxmlformats-officedocument.presentationml.slide+xml"/>
  <Override PartName="/ppt/slides/slide419.xml" ContentType="application/vnd.openxmlformats-officedocument.presentationml.slide+xml"/>
  <Override PartName="/ppt/slides/slide418.xml" ContentType="application/vnd.openxmlformats-officedocument.presentationml.slide+xml"/>
  <Override PartName="/ppt/slides/slide417.xml" ContentType="application/vnd.openxmlformats-officedocument.presentationml.slide+xml"/>
  <Override PartName="/ppt/slides/slide416.xml" ContentType="application/vnd.openxmlformats-officedocument.presentationml.slide+xml"/>
  <Override PartName="/ppt/slides/slide406.xml" ContentType="application/vnd.openxmlformats-officedocument.presentationml.slide+xml"/>
  <Override PartName="/ppt/slides/slide405.xml" ContentType="application/vnd.openxmlformats-officedocument.presentationml.slide+xml"/>
  <Override PartName="/ppt/slides/slide404.xml" ContentType="application/vnd.openxmlformats-officedocument.presentationml.slide+xml"/>
  <Override PartName="/ppt/slides/slide395.xml" ContentType="application/vnd.openxmlformats-officedocument.presentationml.slide+xml"/>
  <Override PartName="/ppt/slides/slide394.xml" ContentType="application/vnd.openxmlformats-officedocument.presentationml.slide+xml"/>
  <Override PartName="/ppt/slides/slide393.xml" ContentType="application/vnd.openxmlformats-officedocument.presentationml.slide+xml"/>
  <Override PartName="/ppt/slides/slide392.xml" ContentType="application/vnd.openxmlformats-officedocument.presentationml.slide+xml"/>
  <Override PartName="/ppt/slides/slide391.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02.xml" ContentType="application/vnd.openxmlformats-officedocument.presentationml.slide+xml"/>
  <Override PartName="/ppt/slides/slide401.xml" ContentType="application/vnd.openxmlformats-officedocument.presentationml.slide+xml"/>
  <Override PartName="/ppt/slides/slide400.xml" ContentType="application/vnd.openxmlformats-officedocument.presentationml.slide+xml"/>
  <Override PartName="/ppt/slides/slide399.xml" ContentType="application/vnd.openxmlformats-officedocument.presentationml.slide+xml"/>
  <Override PartName="/ppt/slides/slide357.xml" ContentType="application/vnd.openxmlformats-officedocument.presentationml.slide+xml"/>
  <Override PartName="/ppt/slides/slide356.xml" ContentType="application/vnd.openxmlformats-officedocument.presentationml.slide+xml"/>
  <Override PartName="/ppt/slides/slide355.xml" ContentType="application/vnd.openxmlformats-officedocument.presentationml.slide+xml"/>
  <Override PartName="/ppt/slides/slide314.xml" ContentType="application/vnd.openxmlformats-officedocument.presentationml.slide+xml"/>
  <Override PartName="/ppt/slides/slide313.xml" ContentType="application/vnd.openxmlformats-officedocument.presentationml.slide+xml"/>
  <Override PartName="/ppt/slides/slide312.xml" ContentType="application/vnd.openxmlformats-officedocument.presentationml.slide+xml"/>
  <Override PartName="/ppt/slides/slide311.xml" ContentType="application/vnd.openxmlformats-officedocument.presentationml.slide+xml"/>
  <Override PartName="/ppt/slides/slide310.xml" ContentType="application/vnd.openxmlformats-officedocument.presentationml.slide+xml"/>
  <Override PartName="/ppt/slides/slide309.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22.xml" ContentType="application/vnd.openxmlformats-officedocument.presentationml.slide+xml"/>
  <Override PartName="/ppt/slides/slide321.xml" ContentType="application/vnd.openxmlformats-officedocument.presentationml.slide+xml"/>
  <Override PartName="/ppt/slides/slide320.xml" ContentType="application/vnd.openxmlformats-officedocument.presentationml.slide+xml"/>
  <Override PartName="/ppt/slides/slide319.xml" ContentType="application/vnd.openxmlformats-officedocument.presentationml.slide+xml"/>
  <Override PartName="/ppt/slides/slide318.xml" ContentType="application/vnd.openxmlformats-officedocument.presentationml.slide+xml"/>
  <Override PartName="/ppt/slides/slide308.xml" ContentType="application/vnd.openxmlformats-officedocument.presentationml.slide+xml"/>
  <Override PartName="/ppt/slides/slide307.xml" ContentType="application/vnd.openxmlformats-officedocument.presentationml.slide+xml"/>
  <Override PartName="/ppt/slides/slide306.xml" ContentType="application/vnd.openxmlformats-officedocument.presentationml.slide+xml"/>
  <Override PartName="/ppt/slides/slide297.xml" ContentType="application/vnd.openxmlformats-officedocument.presentationml.slide+xml"/>
  <Override PartName="/ppt/slides/slide296.xml" ContentType="application/vnd.openxmlformats-officedocument.presentationml.slide+xml"/>
  <Override PartName="/ppt/slides/slide295.xml" ContentType="application/vnd.openxmlformats-officedocument.presentationml.slide+xml"/>
  <Override PartName="/ppt/slides/slide294.xml" ContentType="application/vnd.openxmlformats-officedocument.presentationml.slide+xml"/>
  <Override PartName="/ppt/slides/slide293.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5.xml" ContentType="application/vnd.openxmlformats-officedocument.presentationml.slide+xml"/>
  <Override PartName="/ppt/slides/slide304.xml" ContentType="application/vnd.openxmlformats-officedocument.presentationml.slide+xml"/>
  <Override PartName="/ppt/slides/slide303.xml" ContentType="application/vnd.openxmlformats-officedocument.presentationml.slide+xml"/>
  <Override PartName="/ppt/slides/slide302.xml" ContentType="application/vnd.openxmlformats-officedocument.presentationml.slide+xml"/>
  <Override PartName="/ppt/slides/slide301.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46.xml" ContentType="application/vnd.openxmlformats-officedocument.presentationml.slide+xml"/>
  <Override PartName="/ppt/slides/slide345.xml" ContentType="application/vnd.openxmlformats-officedocument.presentationml.slide+xml"/>
  <Override PartName="/ppt/slides/slide344.xml" ContentType="application/vnd.openxmlformats-officedocument.presentationml.slide+xml"/>
  <Override PartName="/ppt/slides/slide343.xml" ContentType="application/vnd.openxmlformats-officedocument.presentationml.slide+xml"/>
  <Override PartName="/ppt/slides/slide342.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4.xml" ContentType="application/vnd.openxmlformats-officedocument.presentationml.slide+xml"/>
  <Override PartName="/ppt/slides/slide353.xml" ContentType="application/vnd.openxmlformats-officedocument.presentationml.slide+xml"/>
  <Override PartName="/ppt/slides/slide352.xml" ContentType="application/vnd.openxmlformats-officedocument.presentationml.slide+xml"/>
  <Override PartName="/ppt/slides/slide351.xml" ContentType="application/vnd.openxmlformats-officedocument.presentationml.slide+xml"/>
  <Override PartName="/ppt/slides/slide350.xml" ContentType="application/vnd.openxmlformats-officedocument.presentationml.slide+xml"/>
  <Override PartName="/ppt/slides/slide341.xml" ContentType="application/vnd.openxmlformats-officedocument.presentationml.slide+xml"/>
  <Override PartName="/ppt/slides/slide340.xml" ContentType="application/vnd.openxmlformats-officedocument.presentationml.slide+xml"/>
  <Override PartName="/ppt/slides/slide339.xml" ContentType="application/vnd.openxmlformats-officedocument.presentationml.slide+xml"/>
  <Override PartName="/ppt/slides/slide330.xml" ContentType="application/vnd.openxmlformats-officedocument.presentationml.slide+xml"/>
  <Override PartName="/ppt/slides/slide329.xml" ContentType="application/vnd.openxmlformats-officedocument.presentationml.slide+xml"/>
  <Override PartName="/ppt/slides/slide328.xml" ContentType="application/vnd.openxmlformats-officedocument.presentationml.slide+xml"/>
  <Override PartName="/ppt/slides/slide327.xml" ContentType="application/vnd.openxmlformats-officedocument.presentationml.slide+xml"/>
  <Override PartName="/ppt/slides/slide326.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8.xml" ContentType="application/vnd.openxmlformats-officedocument.presentationml.slide+xml"/>
  <Override PartName="/ppt/slides/slide337.xml" ContentType="application/vnd.openxmlformats-officedocument.presentationml.slide+xml"/>
  <Override PartName="/ppt/slides/slide336.xml" ContentType="application/vnd.openxmlformats-officedocument.presentationml.slide+xml"/>
  <Override PartName="/ppt/slides/slide335.xml" ContentType="application/vnd.openxmlformats-officedocument.presentationml.slide+xml"/>
  <Override PartName="/ppt/slides/slide334.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510.xml" ContentType="application/vnd.openxmlformats-officedocument.presentationml.slide+xml"/>
  <Override PartName="/ppt/slides/slide509.xml" ContentType="application/vnd.openxmlformats-officedocument.presentationml.slide+xml"/>
  <Override PartName="/ppt/slides/slide508.xml" ContentType="application/vnd.openxmlformats-officedocument.presentationml.slide+xml"/>
  <Override PartName="/ppt/slides/slide507.xml" ContentType="application/vnd.openxmlformats-officedocument.presentationml.slide+xml"/>
  <Override PartName="/ppt/slides/slide506.xml" ContentType="application/vnd.openxmlformats-officedocument.presentationml.slide+xml"/>
  <Override PartName="/ppt/slides/slide505.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8.xml" ContentType="application/vnd.openxmlformats-officedocument.presentationml.slide+xml"/>
  <Override PartName="/ppt/slides/slide517.xml" ContentType="application/vnd.openxmlformats-officedocument.presentationml.slide+xml"/>
  <Override PartName="/ppt/slides/slide516.xml" ContentType="application/vnd.openxmlformats-officedocument.presentationml.slide+xml"/>
  <Override PartName="/ppt/slides/slide515.xml" ContentType="application/vnd.openxmlformats-officedocument.presentationml.slide+xml"/>
  <Override PartName="/ppt/slides/slide514.xml" ContentType="application/vnd.openxmlformats-officedocument.presentationml.slide+xml"/>
  <Override PartName="/ppt/slides/slide504.xml" ContentType="application/vnd.openxmlformats-officedocument.presentationml.slide+xml"/>
  <Override PartName="/ppt/slides/slide503.xml" ContentType="application/vnd.openxmlformats-officedocument.presentationml.slide+xml"/>
  <Override PartName="/ppt/slides/slide502.xml" ContentType="application/vnd.openxmlformats-officedocument.presentationml.slide+xml"/>
  <Override PartName="/ppt/slides/slide493.xml" ContentType="application/vnd.openxmlformats-officedocument.presentationml.slide+xml"/>
  <Override PartName="/ppt/slides/slide492.xml" ContentType="application/vnd.openxmlformats-officedocument.presentationml.slide+xml"/>
  <Override PartName="/ppt/slides/slide491.xml" ContentType="application/vnd.openxmlformats-officedocument.presentationml.slide+xml"/>
  <Override PartName="/ppt/slides/slide490.xml" ContentType="application/vnd.openxmlformats-officedocument.presentationml.slide+xml"/>
  <Override PartName="/ppt/slides/slide489.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500.xml" ContentType="application/vnd.openxmlformats-officedocument.presentationml.slide+xml"/>
  <Override PartName="/ppt/slides/slide499.xml" ContentType="application/vnd.openxmlformats-officedocument.presentationml.slide+xml"/>
  <Override PartName="/ppt/slides/slide498.xml" ContentType="application/vnd.openxmlformats-officedocument.presentationml.slide+xml"/>
  <Override PartName="/ppt/slides/slide497.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488.xml" ContentType="application/vnd.openxmlformats-officedocument.presentationml.slide+xml"/>
  <Override PartName="/ppt/slides/slide487.xml" ContentType="application/vnd.openxmlformats-officedocument.presentationml.slide+xml"/>
  <Override PartName="/ppt/slides/slide486.xml" ContentType="application/vnd.openxmlformats-officedocument.presentationml.slide+xml"/>
  <Override PartName="/ppt/slides/slide445.xml" ContentType="application/vnd.openxmlformats-officedocument.presentationml.slide+xml"/>
  <Override PartName="/ppt/slides/slide444.xml" ContentType="application/vnd.openxmlformats-officedocument.presentationml.slide+xml"/>
  <Override PartName="/ppt/slides/slide443.xml" ContentType="application/vnd.openxmlformats-officedocument.presentationml.slide+xml"/>
  <Override PartName="/ppt/slides/slide442.xml" ContentType="application/vnd.openxmlformats-officedocument.presentationml.slide+xml"/>
  <Override PartName="/ppt/slides/slide441.xml" ContentType="application/vnd.openxmlformats-officedocument.presentationml.slide+xml"/>
  <Override PartName="/ppt/slides/slide440.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53.xml" ContentType="application/vnd.openxmlformats-officedocument.presentationml.slide+xml"/>
  <Override PartName="/ppt/slides/slide452.xml" ContentType="application/vnd.openxmlformats-officedocument.presentationml.slide+xml"/>
  <Override PartName="/ppt/slides/slide451.xml" ContentType="application/vnd.openxmlformats-officedocument.presentationml.slide+xml"/>
  <Override PartName="/ppt/slides/slide450.xml" ContentType="application/vnd.openxmlformats-officedocument.presentationml.slide+xml"/>
  <Override PartName="/ppt/slides/slide449.xml" ContentType="application/vnd.openxmlformats-officedocument.presentationml.slide+xml"/>
  <Override PartName="/ppt/slides/slide439.xml" ContentType="application/vnd.openxmlformats-officedocument.presentationml.slide+xml"/>
  <Override PartName="/ppt/slides/slide30.xml" ContentType="application/vnd.openxmlformats-officedocument.presentationml.slide+xml"/>
  <Override PartName="/ppt/slides/slide437.xml" ContentType="application/vnd.openxmlformats-officedocument.presentationml.slide+xml"/>
  <Override PartName="/ppt/slides/slide428.xml" ContentType="application/vnd.openxmlformats-officedocument.presentationml.slide+xml"/>
  <Override PartName="/ppt/slides/slide427.xml" ContentType="application/vnd.openxmlformats-officedocument.presentationml.slide+xml"/>
  <Override PartName="/ppt/slides/slide426.xml" ContentType="application/vnd.openxmlformats-officedocument.presentationml.slide+xml"/>
  <Override PartName="/ppt/slides/slide425.xml" ContentType="application/vnd.openxmlformats-officedocument.presentationml.slide+xml"/>
  <Override PartName="/ppt/slides/slide424.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6.xml" ContentType="application/vnd.openxmlformats-officedocument.presentationml.slide+xml"/>
  <Override PartName="/ppt/slides/slide435.xml" ContentType="application/vnd.openxmlformats-officedocument.presentationml.slide+xml"/>
  <Override PartName="/ppt/slides/slide434.xml" ContentType="application/vnd.openxmlformats-officedocument.presentationml.slide+xml"/>
  <Override PartName="/ppt/slides/slide433.xml" ContentType="application/vnd.openxmlformats-officedocument.presentationml.slide+xml"/>
  <Override PartName="/ppt/slides/slide432.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77.xml" ContentType="application/vnd.openxmlformats-officedocument.presentationml.slide+xml"/>
  <Override PartName="/ppt/slides/slide476.xml" ContentType="application/vnd.openxmlformats-officedocument.presentationml.slide+xml"/>
  <Override PartName="/ppt/slides/slide475.xml" ContentType="application/vnd.openxmlformats-officedocument.presentationml.slide+xml"/>
  <Override PartName="/ppt/slides/slide474.xml" ContentType="application/vnd.openxmlformats-officedocument.presentationml.slide+xml"/>
  <Override PartName="/ppt/slides/slide473.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5.xml" ContentType="application/vnd.openxmlformats-officedocument.presentationml.slide+xml"/>
  <Override PartName="/ppt/slides/slide484.xml" ContentType="application/vnd.openxmlformats-officedocument.presentationml.slide+xml"/>
  <Override PartName="/ppt/slides/slide483.xml" ContentType="application/vnd.openxmlformats-officedocument.presentationml.slide+xml"/>
  <Override PartName="/ppt/slides/slide482.xml" ContentType="application/vnd.openxmlformats-officedocument.presentationml.slide+xml"/>
  <Override PartName="/ppt/slides/slide481.xml" ContentType="application/vnd.openxmlformats-officedocument.presentationml.slide+xml"/>
  <Override PartName="/ppt/slides/slide472.xml" ContentType="application/vnd.openxmlformats-officedocument.presentationml.slide+xml"/>
  <Override PartName="/ppt/slides/slide471.xml" ContentType="application/vnd.openxmlformats-officedocument.presentationml.slide+xml"/>
  <Override PartName="/ppt/slides/slide470.xml" ContentType="application/vnd.openxmlformats-officedocument.presentationml.slide+xml"/>
  <Override PartName="/ppt/slides/slide461.xml" ContentType="application/vnd.openxmlformats-officedocument.presentationml.slide+xml"/>
  <Override PartName="/ppt/slides/slide460.xml" ContentType="application/vnd.openxmlformats-officedocument.presentationml.slide+xml"/>
  <Override PartName="/ppt/slides/slide459.xml" ContentType="application/vnd.openxmlformats-officedocument.presentationml.slide+xml"/>
  <Override PartName="/ppt/slides/slide458.xml" ContentType="application/vnd.openxmlformats-officedocument.presentationml.slide+xml"/>
  <Override PartName="/ppt/slides/slide457.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9.xml" ContentType="application/vnd.openxmlformats-officedocument.presentationml.slide+xml"/>
  <Override PartName="/ppt/slides/slide468.xml" ContentType="application/vnd.openxmlformats-officedocument.presentationml.slide+xml"/>
  <Override PartName="/ppt/slides/slide467.xml" ContentType="application/vnd.openxmlformats-officedocument.presentationml.slide+xml"/>
  <Override PartName="/ppt/slides/slide466.xml" ContentType="application/vnd.openxmlformats-officedocument.presentationml.slide+xml"/>
  <Override PartName="/ppt/slides/slide465.xml" ContentType="application/vnd.openxmlformats-officedocument.presentationml.slide+xml"/>
  <Override PartName="/ppt/slides/slide292.xml" ContentType="application/vnd.openxmlformats-officedocument.presentationml.slide+xml"/>
  <Override PartName="/ppt/slides/slide438.xml" ContentType="application/vnd.openxmlformats-officedocument.presentationml.slide+xml"/>
  <Override PartName="/ppt/slides/slide290.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6.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123.xml" ContentType="application/vnd.openxmlformats-officedocument.presentationml.slide+xml"/>
  <Override PartName="/ppt/slides/slide122.xml" ContentType="application/vnd.openxmlformats-officedocument.presentationml.slide+xml"/>
  <Override PartName="/ppt/slides/slide112.xml" ContentType="application/vnd.openxmlformats-officedocument.presentationml.slide+xml"/>
  <Override PartName="/ppt/slides/slide111.xml" ContentType="application/vnd.openxmlformats-officedocument.presentationml.slide+xml"/>
  <Override PartName="/ppt/slides/slide110.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9.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51.xml" ContentType="application/vnd.openxmlformats-officedocument.presentationml.slide+xml"/>
  <Override PartName="/ppt/slides/slide150.xml" ContentType="application/vnd.openxmlformats-officedocument.presentationml.slide+xml"/>
  <Override PartName="/ppt/slides/slide149.xml" ContentType="application/vnd.openxmlformats-officedocument.presentationml.slide+xml"/>
  <Override PartName="/ppt/slides/slide148.xml" ContentType="application/vnd.openxmlformats-officedocument.presentationml.slide+xml"/>
  <Override PartName="/ppt/slides/slide147.xml" ContentType="application/vnd.openxmlformats-officedocument.presentationml.slide+xml"/>
  <Override PartName="/ppt/slides/slide146.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9.xml" ContentType="application/vnd.openxmlformats-officedocument.presentationml.slide+xml"/>
  <Override PartName="/ppt/slides/slide158.xml" ContentType="application/vnd.openxmlformats-officedocument.presentationml.slide+xml"/>
  <Override PartName="/ppt/slides/slide157.xml" ContentType="application/vnd.openxmlformats-officedocument.presentationml.slide+xml"/>
  <Override PartName="/ppt/slides/slide156.xml" ContentType="application/vnd.openxmlformats-officedocument.presentationml.slide+xml"/>
  <Override PartName="/ppt/slides/slide155.xml" ContentType="application/vnd.openxmlformats-officedocument.presentationml.slide+xml"/>
  <Override PartName="/ppt/slides/slide145.xml" ContentType="application/vnd.openxmlformats-officedocument.presentationml.slide+xml"/>
  <Override PartName="/ppt/slides/slide144.xml" ContentType="application/vnd.openxmlformats-officedocument.presentationml.slide+xml"/>
  <Override PartName="/ppt/slides/slide143.xml" ContentType="application/vnd.openxmlformats-officedocument.presentationml.slide+xml"/>
  <Override PartName="/ppt/slides/slide134.xml" ContentType="application/vnd.openxmlformats-officedocument.presentationml.slide+xml"/>
  <Override PartName="/ppt/slides/slide133.xml" ContentType="application/vnd.openxmlformats-officedocument.presentationml.slide+xml"/>
  <Override PartName="/ppt/slides/slide132.xml" ContentType="application/vnd.openxmlformats-officedocument.presentationml.slide+xml"/>
  <Override PartName="/ppt/slides/slide131.xml" ContentType="application/vnd.openxmlformats-officedocument.presentationml.slide+xml"/>
  <Override PartName="/ppt/slides/slide130.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42.xml" ContentType="application/vnd.openxmlformats-officedocument.presentationml.slide+xml"/>
  <Override PartName="/ppt/slides/slide141.xml" ContentType="application/vnd.openxmlformats-officedocument.presentationml.slide+xml"/>
  <Override PartName="/ppt/slides/slide140.xml" ContentType="application/vnd.openxmlformats-officedocument.presentationml.slide+xml"/>
  <Override PartName="/ppt/slides/slide139.xml" ContentType="application/vnd.openxmlformats-officedocument.presentationml.slide+xml"/>
  <Override PartName="/ppt/slides/slide138.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160.xml" ContentType="application/vnd.openxmlformats-officedocument.presentationml.slide+xml"/>
  <Override PartName="/ppt/slides/slide291.xml" ContentType="application/vnd.openxmlformats-officedocument.presentationml.slide+xml"/>
  <Override PartName="/ppt/slides/slide162.xml" ContentType="application/vnd.openxmlformats-officedocument.presentationml.slide+xml"/>
  <Override PartName="/ppt/slides/slide249.xml" ContentType="application/vnd.openxmlformats-officedocument.presentationml.slide+xml"/>
  <Override PartName="/ppt/slides/slide248.xml" ContentType="application/vnd.openxmlformats-officedocument.presentationml.slide+xml"/>
  <Override PartName="/ppt/slides/slide247.xml" ContentType="application/vnd.openxmlformats-officedocument.presentationml.slide+xml"/>
  <Override PartName="/ppt/slides/slide246.xml" ContentType="application/vnd.openxmlformats-officedocument.presentationml.slide+xml"/>
  <Override PartName="/ppt/slides/slide245.xml" ContentType="application/vnd.openxmlformats-officedocument.presentationml.slide+xml"/>
  <Override PartName="/ppt/slides/slide244.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7.xml" ContentType="application/vnd.openxmlformats-officedocument.presentationml.slide+xml"/>
  <Override PartName="/ppt/slides/slide256.xml" ContentType="application/vnd.openxmlformats-officedocument.presentationml.slide+xml"/>
  <Override PartName="/ppt/slides/slide255.xml" ContentType="application/vnd.openxmlformats-officedocument.presentationml.slide+xml"/>
  <Override PartName="/ppt/slides/slide254.xml" ContentType="application/vnd.openxmlformats-officedocument.presentationml.slide+xml"/>
  <Override PartName="/ppt/slides/slide253.xml" ContentType="application/vnd.openxmlformats-officedocument.presentationml.slide+xml"/>
  <Override PartName="/ppt/slides/slide243.xml" ContentType="application/vnd.openxmlformats-officedocument.presentationml.slide+xml"/>
  <Override PartName="/ppt/slides/slide242.xml" ContentType="application/vnd.openxmlformats-officedocument.presentationml.slide+xml"/>
  <Override PartName="/ppt/slides/slide241.xml" ContentType="application/vnd.openxmlformats-officedocument.presentationml.slide+xml"/>
  <Override PartName="/ppt/slides/slide232.xml" ContentType="application/vnd.openxmlformats-officedocument.presentationml.slide+xml"/>
  <Override PartName="/ppt/slides/slide231.xml" ContentType="application/vnd.openxmlformats-officedocument.presentationml.slide+xml"/>
  <Override PartName="/ppt/slides/slide230.xml" ContentType="application/vnd.openxmlformats-officedocument.presentationml.slide+xml"/>
  <Override PartName="/ppt/slides/slide229.xml" ContentType="application/vnd.openxmlformats-officedocument.presentationml.slide+xml"/>
  <Override PartName="/ppt/slides/slide228.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40.xml" ContentType="application/vnd.openxmlformats-officedocument.presentationml.slide+xml"/>
  <Override PartName="/ppt/slides/slide239.xml" ContentType="application/vnd.openxmlformats-officedocument.presentationml.slide+xml"/>
  <Override PartName="/ppt/slides/slide238.xml" ContentType="application/vnd.openxmlformats-officedocument.presentationml.slide+xml"/>
  <Override PartName="/ppt/slides/slide237.xml" ContentType="application/vnd.openxmlformats-officedocument.presentationml.slide+xml"/>
  <Override PartName="/ppt/slides/slide236.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81.xml" ContentType="application/vnd.openxmlformats-officedocument.presentationml.slide+xml"/>
  <Override PartName="/ppt/slides/slide280.xml" ContentType="application/vnd.openxmlformats-officedocument.presentationml.slide+xml"/>
  <Override PartName="/ppt/slides/slide279.xml" ContentType="application/vnd.openxmlformats-officedocument.presentationml.slide+xml"/>
  <Override PartName="/ppt/slides/slide278.xml" ContentType="application/vnd.openxmlformats-officedocument.presentationml.slide+xml"/>
  <Override PartName="/ppt/slides/slide277.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9.xml" ContentType="application/vnd.openxmlformats-officedocument.presentationml.slide+xml"/>
  <Override PartName="/ppt/slides/slide288.xml" ContentType="application/vnd.openxmlformats-officedocument.presentationml.slide+xml"/>
  <Override PartName="/ppt/slides/slide287.xml" ContentType="application/vnd.openxmlformats-officedocument.presentationml.slide+xml"/>
  <Override PartName="/ppt/slides/slide286.xml" ContentType="application/vnd.openxmlformats-officedocument.presentationml.slide+xml"/>
  <Override PartName="/ppt/slides/slide285.xml" ContentType="application/vnd.openxmlformats-officedocument.presentationml.slide+xml"/>
  <Override PartName="/ppt/slides/slide276.xml" ContentType="application/vnd.openxmlformats-officedocument.presentationml.slide+xml"/>
  <Override PartName="/ppt/slides/slide275.xml" ContentType="application/vnd.openxmlformats-officedocument.presentationml.slide+xml"/>
  <Override PartName="/ppt/slides/slide274.xml" ContentType="application/vnd.openxmlformats-officedocument.presentationml.slide+xml"/>
  <Override PartName="/ppt/slides/slide265.xml" ContentType="application/vnd.openxmlformats-officedocument.presentationml.slide+xml"/>
  <Override PartName="/ppt/slides/slide264.xml" ContentType="application/vnd.openxmlformats-officedocument.presentationml.slide+xml"/>
  <Override PartName="/ppt/slides/slide263.xml" ContentType="application/vnd.openxmlformats-officedocument.presentationml.slide+xml"/>
  <Override PartName="/ppt/slides/slide262.xml" ContentType="application/vnd.openxmlformats-officedocument.presentationml.slide+xml"/>
  <Override PartName="/ppt/slides/slide261.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73.xml" ContentType="application/vnd.openxmlformats-officedocument.presentationml.slide+xml"/>
  <Override PartName="/ppt/slides/slide272.xml" ContentType="application/vnd.openxmlformats-officedocument.presentationml.slide+xml"/>
  <Override PartName="/ppt/slides/slide271.xml" ContentType="application/vnd.openxmlformats-officedocument.presentationml.slide+xml"/>
  <Override PartName="/ppt/slides/slide270.xml" ContentType="application/vnd.openxmlformats-officedocument.presentationml.slide+xml"/>
  <Override PartName="/ppt/slides/slide269.xml" ContentType="application/vnd.openxmlformats-officedocument.presentationml.slide+xml"/>
  <Override PartName="/ppt/slides/slide227.xml" ContentType="application/vnd.openxmlformats-officedocument.presentationml.slide+xml"/>
  <Override PartName="/ppt/slides/slide161.xml" ContentType="application/vnd.openxmlformats-officedocument.presentationml.slide+xml"/>
  <Override PartName="/ppt/slides/slide225.xml" ContentType="application/vnd.openxmlformats-officedocument.presentationml.slide+xml"/>
  <Override PartName="/ppt/slides/slide184.xml" ContentType="application/vnd.openxmlformats-officedocument.presentationml.slide+xml"/>
  <Override PartName="/ppt/slides/slide183.xml" ContentType="application/vnd.openxmlformats-officedocument.presentationml.slide+xml"/>
  <Override PartName="/ppt/slides/slide182.xml" ContentType="application/vnd.openxmlformats-officedocument.presentationml.slide+xml"/>
  <Override PartName="/ppt/slides/slide181.xml" ContentType="application/vnd.openxmlformats-officedocument.presentationml.slide+xml"/>
  <Override PartName="/ppt/slides/slide180.xml" ContentType="application/vnd.openxmlformats-officedocument.presentationml.slide+xml"/>
  <Override PartName="/ppt/slides/slide179.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92.xml" ContentType="application/vnd.openxmlformats-officedocument.presentationml.slide+xml"/>
  <Override PartName="/ppt/slides/slide191.xml" ContentType="application/vnd.openxmlformats-officedocument.presentationml.slide+xml"/>
  <Override PartName="/ppt/slides/slide190.xml" ContentType="application/vnd.openxmlformats-officedocument.presentationml.slide+xml"/>
  <Override PartName="/ppt/slides/slide189.xml" ContentType="application/vnd.openxmlformats-officedocument.presentationml.slide+xml"/>
  <Override PartName="/ppt/slides/slide188.xml" ContentType="application/vnd.openxmlformats-officedocument.presentationml.slide+xml"/>
  <Override PartName="/ppt/slides/slide178.xml" ContentType="application/vnd.openxmlformats-officedocument.presentationml.slide+xml"/>
  <Override PartName="/ppt/slides/slide177.xml" ContentType="application/vnd.openxmlformats-officedocument.presentationml.slide+xml"/>
  <Override PartName="/ppt/slides/slide176.xml" ContentType="application/vnd.openxmlformats-officedocument.presentationml.slide+xml"/>
  <Override PartName="/ppt/slides/slide167.xml" ContentType="application/vnd.openxmlformats-officedocument.presentationml.slide+xml"/>
  <Override PartName="/ppt/slides/slide166.xml" ContentType="application/vnd.openxmlformats-officedocument.presentationml.slide+xml"/>
  <Override PartName="/ppt/slides/slide165.xml" ContentType="application/vnd.openxmlformats-officedocument.presentationml.slide+xml"/>
  <Override PartName="/ppt/slides/slide164.xml" ContentType="application/vnd.openxmlformats-officedocument.presentationml.slide+xml"/>
  <Override PartName="/ppt/slides/slide163.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5.xml" ContentType="application/vnd.openxmlformats-officedocument.presentationml.slide+xml"/>
  <Override PartName="/ppt/slides/slide174.xml" ContentType="application/vnd.openxmlformats-officedocument.presentationml.slide+xml"/>
  <Override PartName="/ppt/slides/slide173.xml" ContentType="application/vnd.openxmlformats-officedocument.presentationml.slide+xml"/>
  <Override PartName="/ppt/slides/slide172.xml" ContentType="application/vnd.openxmlformats-officedocument.presentationml.slide+xml"/>
  <Override PartName="/ppt/slides/slide171.xml" ContentType="application/vnd.openxmlformats-officedocument.presentationml.slide+xml"/>
  <Override PartName="/ppt/slides/slide193.xml" ContentType="application/vnd.openxmlformats-officedocument.presentationml.slide+xml"/>
  <Override PartName="/ppt/slides/slide226.xml" ContentType="application/vnd.openxmlformats-officedocument.presentationml.slide+xml"/>
  <Override PartName="/ppt/slides/slide221.xml" ContentType="application/vnd.openxmlformats-officedocument.presentationml.slide+xml"/>
  <Override PartName="/ppt/slides/slide214.xml" ContentType="application/vnd.openxmlformats-officedocument.presentationml.slide+xml"/>
  <Override PartName="/ppt/slides/slide213.xml" ContentType="application/vnd.openxmlformats-officedocument.presentationml.slide+xml"/>
  <Override PartName="/ppt/slides/slide212.xml" ContentType="application/vnd.openxmlformats-officedocument.presentationml.slide+xml"/>
  <Override PartName="/ppt/slides/slide211.xml" ContentType="application/vnd.openxmlformats-officedocument.presentationml.slide+xml"/>
  <Override PartName="/ppt/slides/slide210.xml" ContentType="application/vnd.openxmlformats-officedocument.presentationml.slide+xml"/>
  <Override PartName="/ppt/slides/slide222.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23.xml" ContentType="application/vnd.openxmlformats-officedocument.presentationml.slide+xml"/>
  <Override PartName="/ppt/slides/slide220.xml" ContentType="application/vnd.openxmlformats-officedocument.presentationml.slide+xml"/>
  <Override PartName="/ppt/slides/slide219.xml" ContentType="application/vnd.openxmlformats-officedocument.presentationml.slide+xml"/>
  <Override PartName="/ppt/slides/slide218.xml" ContentType="application/vnd.openxmlformats-officedocument.presentationml.slide+xml"/>
  <Override PartName="/ppt/slides/slide224.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07.xml" ContentType="application/vnd.openxmlformats-officedocument.presentationml.slide+xml"/>
  <Override PartName="/ppt/slides/slide194.xml" ContentType="application/vnd.openxmlformats-officedocument.presentationml.slide+xml"/>
  <Override PartName="/ppt/slides/slide200.xml" ContentType="application/vnd.openxmlformats-officedocument.presentationml.slide+xml"/>
  <Override PartName="/ppt/slides/slide199.xml" ContentType="application/vnd.openxmlformats-officedocument.presentationml.slide+xml"/>
  <Override PartName="/ppt/slides/slide198.xml" ContentType="application/vnd.openxmlformats-officedocument.presentationml.slide+xml"/>
  <Override PartName="/ppt/slides/slide197.xml" ContentType="application/vnd.openxmlformats-officedocument.presentationml.slide+xml"/>
  <Override PartName="/ppt/slides/slide196.xml" ContentType="application/vnd.openxmlformats-officedocument.presentationml.slide+xml"/>
  <Override PartName="/ppt/slides/slide195.xml" ContentType="application/vnd.openxmlformats-officedocument.presentationml.slide+xml"/>
  <Override PartName="/ppt/slides/slide202.xml" ContentType="application/vnd.openxmlformats-officedocument.presentationml.slide+xml"/>
  <Override PartName="/ppt/slides/slide201.xml" ContentType="application/vnd.openxmlformats-officedocument.presentationml.slide+xml"/>
  <Override PartName="/ppt/slides/slide203.xml" ContentType="application/vnd.openxmlformats-officedocument.presentationml.slide+xml"/>
  <Override PartName="/ppt/slides/slide205.xml" ContentType="application/vnd.openxmlformats-officedocument.presentationml.slide+xml"/>
  <Override PartName="/ppt/slides/slide204.xml" ContentType="application/vnd.openxmlformats-officedocument.presentationml.slide+xml"/>
  <Override PartName="/ppt/slides/slide206.xml" ContentType="application/vnd.openxmlformats-officedocument.presentationml.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51.xml" ContentType="application/vnd.openxmlformats-officedocument.presentationml.notesSlide+xml"/>
  <Override PartName="/ppt/notesSlides/notesSlide450.xml" ContentType="application/vnd.openxmlformats-officedocument.presentationml.notesSlide+xml"/>
  <Override PartName="/ppt/notesSlides/notesSlide449.xml" ContentType="application/vnd.openxmlformats-officedocument.presentationml.notesSlide+xml"/>
  <Override PartName="/ppt/notesSlides/notesSlide448.xml" ContentType="application/vnd.openxmlformats-officedocument.presentationml.notesSlide+xml"/>
  <Override PartName="/ppt/notesSlides/notesSlide452.xml" ContentType="application/vnd.openxmlformats-officedocument.presentationml.notesSlide+xml"/>
  <Override PartName="/ppt/notesSlides/notesSlide445.xml" ContentType="application/vnd.openxmlformats-officedocument.presentationml.notesSlide+xml"/>
  <Override PartName="/ppt/notesSlides/notesSlide441.xml" ContentType="application/vnd.openxmlformats-officedocument.presentationml.notesSlide+xml"/>
  <Override PartName="/ppt/notesSlides/notesSlide440.xml" ContentType="application/vnd.openxmlformats-officedocument.presentationml.notesSlide+xml"/>
  <Override PartName="/ppt/notesSlides/notesSlide442.xml" ContentType="application/vnd.openxmlformats-officedocument.presentationml.notesSlide+xml"/>
  <Override PartName="/ppt/notesSlides/notesSlide444.xml" ContentType="application/vnd.openxmlformats-officedocument.presentationml.notesSlide+xml"/>
  <Override PartName="/ppt/notesSlides/notesSlide443.xml" ContentType="application/vnd.openxmlformats-officedocument.presentationml.notesSlide+xml"/>
  <Override PartName="/ppt/notesSlides/notesSlide458.xml" ContentType="application/vnd.openxmlformats-officedocument.presentationml.notesSlide+xml"/>
  <Override PartName="/ppt/notesSlides/notesSlide453.xml" ContentType="application/vnd.openxmlformats-officedocument.presentationml.notesSlide+xml"/>
  <Override PartName="/ppt/notesSlides/notesSlide461.xml" ContentType="application/vnd.openxmlformats-officedocument.presentationml.notesSlide+xml"/>
  <Override PartName="/ppt/notesSlides/notesSlide460.xml" ContentType="application/vnd.openxmlformats-officedocument.presentationml.notesSlide+xml"/>
  <Override PartName="/ppt/notesSlides/notesSlide462.xml" ContentType="application/vnd.openxmlformats-officedocument.presentationml.notesSlide+xml"/>
  <Override PartName="/ppt/notesSlides/notesSlide464.xml" ContentType="application/vnd.openxmlformats-officedocument.presentationml.notesSlide+xml"/>
  <Override PartName="/ppt/notesSlides/notesSlide463.xml" ContentType="application/vnd.openxmlformats-officedocument.presentationml.notesSlide+xml"/>
  <Override PartName="/ppt/notesSlides/notesSlide459.xml" ContentType="application/vnd.openxmlformats-officedocument.presentationml.notesSlide+xml"/>
  <Override PartName="/ppt/notesSlides/notesSlide455.xml" ContentType="application/vnd.openxmlformats-officedocument.presentationml.notesSlide+xml"/>
  <Override PartName="/ppt/notesSlides/notesSlide454.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39.xml" ContentType="application/vnd.openxmlformats-officedocument.presentationml.notesSlide+xml"/>
  <Override PartName="/ppt/notesSlides/notesSlide421.xml" ContentType="application/vnd.openxmlformats-officedocument.presentationml.notesSlide+xml"/>
  <Override PartName="/ppt/notesSlides/notesSlide420.xml" ContentType="application/vnd.openxmlformats-officedocument.presentationml.notesSlide+xml"/>
  <Override PartName="/ppt/notesSlides/notesSlide422.xml" ContentType="application/vnd.openxmlformats-officedocument.presentationml.notesSlide+xml"/>
  <Override PartName="/ppt/notesSlides/notesSlide425.xml" ContentType="application/vnd.openxmlformats-officedocument.presentationml.notesSlide+xml"/>
  <Override PartName="/ppt/notesSlides/notesSlide424.xml" ContentType="application/vnd.openxmlformats-officedocument.presentationml.notesSlide+xml"/>
  <Override PartName="/ppt/notesSlides/notesSlide423.xml" ContentType="application/vnd.openxmlformats-officedocument.presentationml.notesSlide+xml"/>
  <Override PartName="/ppt/notesSlides/notesSlide419.xml" ContentType="application/vnd.openxmlformats-officedocument.presentationml.notesSlide+xml"/>
  <Override PartName="/ppt/notesSlides/notesSlide418.xml" ContentType="application/vnd.openxmlformats-officedocument.presentationml.notesSlide+xml"/>
  <Override PartName="/ppt/notesSlides/notesSlide413.xml" ContentType="application/vnd.openxmlformats-officedocument.presentationml.notesSlide+xml"/>
  <Override PartName="/ppt/notesSlides/notesSlide412.xml" ContentType="application/vnd.openxmlformats-officedocument.presentationml.notesSlide+xml"/>
  <Override PartName="/ppt/notesSlides/notesSlide411.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7.xml" ContentType="application/vnd.openxmlformats-officedocument.presentationml.notesSlide+xml"/>
  <Override PartName="/ppt/notesSlides/notesSlide416.xml" ContentType="application/vnd.openxmlformats-officedocument.presentationml.notesSlide+xml"/>
  <Override PartName="/ppt/notesSlides/notesSlide426.xml" ContentType="application/vnd.openxmlformats-officedocument.presentationml.notesSlide+xml"/>
  <Override PartName="/ppt/notesSlides/notesSlide435.xml" ContentType="application/vnd.openxmlformats-officedocument.presentationml.notesSlide+xml"/>
  <Override PartName="/ppt/notesSlides/notesSlide434.xml" ContentType="application/vnd.openxmlformats-officedocument.presentationml.notesSlide+xml"/>
  <Override PartName="/ppt/notesSlides/notesSlide436.xml" ContentType="application/vnd.openxmlformats-officedocument.presentationml.notesSlide+xml"/>
  <Override PartName="/ppt/notesSlides/notesSlide438.xml" ContentType="application/vnd.openxmlformats-officedocument.presentationml.notesSlide+xml"/>
  <Override PartName="/ppt/notesSlides/notesSlide437.xml" ContentType="application/vnd.openxmlformats-officedocument.presentationml.notesSlide+xml"/>
  <Override PartName="/ppt/notesSlides/notesSlide433.xml" ContentType="application/vnd.openxmlformats-officedocument.presentationml.notesSlide+xml"/>
  <Override PartName="/ppt/notesSlides/notesSlide429.xml" ContentType="application/vnd.openxmlformats-officedocument.presentationml.notesSlide+xml"/>
  <Override PartName="/ppt/notesSlides/notesSlide428.xml" ContentType="application/vnd.openxmlformats-officedocument.presentationml.notesSlide+xml"/>
  <Override PartName="/ppt/notesSlides/notesSlide427.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70.xml" ContentType="application/vnd.openxmlformats-officedocument.presentationml.notesSlide+xml"/>
  <Override PartName="/ppt/notesSlides/notesSlide499.xml" ContentType="application/vnd.openxmlformats-officedocument.presentationml.notesSlide+xml"/>
  <Override PartName="/ppt/notesSlides/notesSlide498.xml" ContentType="application/vnd.openxmlformats-officedocument.presentationml.notesSlide+xml"/>
  <Override PartName="/ppt/notesSlides/notesSlide500.xml" ContentType="application/vnd.openxmlformats-officedocument.presentationml.notesSlide+xml"/>
  <Override PartName="/ppt/notesSlides/notesSlide502.xml" ContentType="application/vnd.openxmlformats-officedocument.presentationml.notesSlide+xml"/>
  <Override PartName="/ppt/notesSlides/notesSlide501.xml" ContentType="application/vnd.openxmlformats-officedocument.presentationml.notesSlide+xml"/>
  <Override PartName="/ppt/notesSlides/notesSlide497.xml" ContentType="application/vnd.openxmlformats-officedocument.presentationml.notesSlide+xml"/>
  <Override PartName="/ppt/notesSlides/notesSlide493.xml" ContentType="application/vnd.openxmlformats-officedocument.presentationml.notesSlide+xml"/>
  <Override PartName="/ppt/notesSlides/notesSlide492.xml" ContentType="application/vnd.openxmlformats-officedocument.presentationml.notesSlide+xml"/>
  <Override PartName="/ppt/notesSlides/notesSlide494.xml" ContentType="application/vnd.openxmlformats-officedocument.presentationml.notesSlide+xml"/>
  <Override PartName="/ppt/notesSlides/notesSlide496.xml" ContentType="application/vnd.openxmlformats-officedocument.presentationml.notesSlide+xml"/>
  <Override PartName="/ppt/notesSlides/notesSlide495.xml" ContentType="application/vnd.openxmlformats-officedocument.presentationml.notesSlide+xml"/>
  <Override PartName="/ppt/notesSlides/notesSlide503.xml" ContentType="application/vnd.openxmlformats-officedocument.presentationml.notesSlide+xml"/>
  <Override PartName="/ppt/notesSlides/notesSlide511.xml" ContentType="application/vnd.openxmlformats-officedocument.presentationml.notesSlide+xml"/>
  <Override PartName="/ppt/slideMasters/slideMaster2.xml" ContentType="application/vnd.openxmlformats-officedocument.presentationml.slideMaster+xml"/>
  <Override PartName="/ppt/notesSlides/notesSlide510.xml" ContentType="application/vnd.openxmlformats-officedocument.presentationml.notesSlide+xml"/>
  <Override PartName="/ppt/notesSlides/notesSlide509.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9.xml" ContentType="application/vnd.openxmlformats-officedocument.presentationml.notesSlide+xml"/>
  <Override PartName="/ppt/notesSlides/notesSlide518.xml" ContentType="application/vnd.openxmlformats-officedocument.presentationml.notesSlide+xml"/>
  <Override PartName="/ppt/notesSlides/notesSlide517.xml" ContentType="application/vnd.openxmlformats-officedocument.presentationml.notesSlide+xml"/>
  <Override PartName="/ppt/notesSlides/notesSlide516.xml" ContentType="application/vnd.openxmlformats-officedocument.presentationml.notesSlide+xml"/>
  <Override PartName="/ppt/notesSlides/notesSlide515.xml" ContentType="application/vnd.openxmlformats-officedocument.presentationml.notesSlide+xml"/>
  <Override PartName="/ppt/notesSlides/notesSlide508.xml" ContentType="application/vnd.openxmlformats-officedocument.presentationml.notesSlide+xml"/>
  <Override PartName="/ppt/notesSlides/notesSlide505.xml" ContentType="application/vnd.openxmlformats-officedocument.presentationml.notesSlide+xml"/>
  <Override PartName="/ppt/notesSlides/notesSlide504.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491.xml" ContentType="application/vnd.openxmlformats-officedocument.presentationml.notesSlide+xml"/>
  <Override PartName="/ppt/notesSlides/notesSlide475.xml" ContentType="application/vnd.openxmlformats-officedocument.presentationml.notesSlide+xml"/>
  <Override PartName="/ppt/notesSlides/notesSlide474.xml" ContentType="application/vnd.openxmlformats-officedocument.presentationml.notesSlide+xml"/>
  <Override PartName="/ppt/notesSlides/notesSlide473.xml" ContentType="application/vnd.openxmlformats-officedocument.presentationml.notesSlide+xml"/>
  <Override PartName="/ppt/notesSlides/notesSlide476.xml" ContentType="application/vnd.openxmlformats-officedocument.presentationml.notesSlide+xml"/>
  <Override PartName="/ppt/notesSlides/notesSlide478.xml" ContentType="application/vnd.openxmlformats-officedocument.presentationml.notesSlide+xml"/>
  <Override PartName="/ppt/notesSlides/notesSlide477.xml" ContentType="application/vnd.openxmlformats-officedocument.presentationml.notesSlide+xml"/>
  <Override PartName="/ppt/notesSlides/notesSlide472.xml" ContentType="application/vnd.openxmlformats-officedocument.presentationml.notesSlide+xml"/>
  <Override PartName="/ppt/notesSlides/notesSlide471.xml" ContentType="application/vnd.openxmlformats-officedocument.presentationml.notesSlide+xml"/>
  <Override PartName="/ppt/notesSlides/notesSlide467.xml" ContentType="application/vnd.openxmlformats-officedocument.presentationml.notesSlide+xml"/>
  <Override PartName="/ppt/notesSlides/notesSlide466.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9.xml" ContentType="application/vnd.openxmlformats-officedocument.presentationml.notesSlide+xml"/>
  <Override PartName="/ppt/notesSlides/notesSlide487.xml" ContentType="application/vnd.openxmlformats-officedocument.presentationml.notesSlide+xml"/>
  <Override PartName="/ppt/notesSlides/notesSlide486.xml" ContentType="application/vnd.openxmlformats-officedocument.presentationml.notesSlide+xml"/>
  <Override PartName="/ppt/notesSlides/notesSlide488.xml" ContentType="application/vnd.openxmlformats-officedocument.presentationml.notesSlide+xml"/>
  <Override PartName="/ppt/notesSlides/notesSlide490.xml" ContentType="application/vnd.openxmlformats-officedocument.presentationml.notesSlide+xml"/>
  <Override PartName="/ppt/notesSlides/notesSlide489.xml" ContentType="application/vnd.openxmlformats-officedocument.presentationml.notesSlide+xml"/>
  <Override PartName="/ppt/notesSlides/notesSlide485.xml" ContentType="application/vnd.openxmlformats-officedocument.presentationml.notesSlide+xml"/>
  <Override PartName="/ppt/notesSlides/notesSlide481.xml" ContentType="application/vnd.openxmlformats-officedocument.presentationml.notesSlide+xml"/>
  <Override PartName="/ppt/notesSlides/notesSlide480.xml" ContentType="application/vnd.openxmlformats-officedocument.presentationml.notesSlide+xml"/>
  <Override PartName="/ppt/notesSlides/notesSlide482.xml" ContentType="application/vnd.openxmlformats-officedocument.presentationml.notesSlide+xml"/>
  <Override PartName="/ppt/notesSlides/notesSlide484.xml" ContentType="application/vnd.openxmlformats-officedocument.presentationml.notesSlide+xml"/>
  <Override PartName="/ppt/notesSlides/notesSlide483.xml" ContentType="application/vnd.openxmlformats-officedocument.presentationml.notesSlide+xml"/>
  <Override PartName="/ppt/notesSlides/notesSlide465.xml" ContentType="application/vnd.openxmlformats-officedocument.presentationml.notesSlide+xml"/>
  <Override PartName="/ppt/notesSlides/notesSlide410.xml" ContentType="application/vnd.openxmlformats-officedocument.presentationml.notesSlide+xml"/>
  <Override PartName="/ppt/notesSlides/notesSlide111.xml" ContentType="application/vnd.openxmlformats-officedocument.presentationml.notesSlide+xml"/>
  <Override PartName="/ppt/notesSlides/notesSlide110.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09.xml" ContentType="application/vnd.openxmlformats-officedocument.presentationml.notesSlide+xml"/>
  <Override PartName="/ppt/notesSlides/notesSlide108.xml" ContentType="application/vnd.openxmlformats-officedocument.presentationml.notesSlide+xml"/>
  <Override PartName="/ppt/notesSlides/notesSlide107.xml" ContentType="application/vnd.openxmlformats-officedocument.presentationml.notesSlide+xml"/>
  <Override PartName="/ppt/notesSlides/notesSlide103.xml" ContentType="application/vnd.openxmlformats-officedocument.presentationml.notesSlide+xml"/>
  <Override PartName="/ppt/notesSlides/notesSlide102.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24.xml" ContentType="application/vnd.openxmlformats-officedocument.presentationml.notesSlide+xml"/>
  <Override PartName="/ppt/notesSlides/notesSlide123.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2.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01.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3.xml" ContentType="application/vnd.openxmlformats-officedocument.presentationml.notesSlide+xml"/>
  <Override PartName="/ppt/notesSlides/notesSlide82.xml" ContentType="application/vnd.openxmlformats-officedocument.presentationml.notesSlide+xml"/>
  <Override PartName="/ppt/notesSlides/notesSlide78.xml" ContentType="application/vnd.openxmlformats-officedocument.presentationml.notesSlide+xml"/>
  <Override PartName="/ppt/notesSlides/notesSlide77.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7.xml" ContentType="application/vnd.openxmlformats-officedocument.presentationml.notesSlide+xml"/>
  <Override PartName="/ppt/notesSlides/notesSlide96.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95.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62.xml" ContentType="application/vnd.openxmlformats-officedocument.presentationml.notesSlide+xml"/>
  <Override PartName="/ppt/notesSlides/notesSlide161.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0.xml" ContentType="application/vnd.openxmlformats-officedocument.presentationml.notesSlide+xml"/>
  <Override PartName="/ppt/notesSlides/notesSlide157.xml" ContentType="application/vnd.openxmlformats-officedocument.presentationml.notesSlide+xml"/>
  <Override PartName="/ppt/notesSlides/notesSlide156.xml" ContentType="application/vnd.openxmlformats-officedocument.presentationml.notesSlide+xml"/>
  <Override PartName="/ppt/notesSlides/notesSlide155.xml" ContentType="application/vnd.openxmlformats-officedocument.presentationml.notesSlide+xml"/>
  <Override PartName="/ppt/notesSlides/notesSlide154.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8.xml" ContentType="application/vnd.openxmlformats-officedocument.presentationml.notesSlide+xml"/>
  <Override PartName="/ppt/notesSlides/notesSlide176.xml" ContentType="application/vnd.openxmlformats-officedocument.presentationml.notesSlide+xml"/>
  <Override PartName="/ppt/notesSlides/notesSlide175.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4.xml" ContentType="application/vnd.openxmlformats-officedocument.presentationml.notesSlide+xml"/>
  <Override PartName="/ppt/notesSlides/notesSlide173.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53.xml" ContentType="application/vnd.openxmlformats-officedocument.presentationml.notesSlide+xml"/>
  <Override PartName="/ppt/notesSlides/notesSlide152.xml" ContentType="application/vnd.openxmlformats-officedocument.presentationml.notesSlide+xml"/>
  <Override PartName="/ppt/notesSlides/notesSlide151.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3.xml" ContentType="application/vnd.openxmlformats-officedocument.presentationml.notesSlide+xml"/>
  <Override PartName="/ppt/notesSlides/notesSlide132.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7.xml" ContentType="application/vnd.openxmlformats-officedocument.presentationml.notesSlide+xml"/>
  <Override PartName="/ppt/notesSlides/notesSlide146.xml" ContentType="application/vnd.openxmlformats-officedocument.presentationml.notesSlide+xml"/>
  <Override PartName="/ppt/notesSlides/notesSlide145.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44.xml" ContentType="application/vnd.openxmlformats-officedocument.presentationml.notesSlide+xml"/>
  <Override PartName="/ppt/notesSlides/notesSlide143.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76.xml" ContentType="application/vnd.openxmlformats-officedocument.presentationml.notesSlide+xml"/>
  <Override PartName="/ppt/notesSlides/notesSlide75.xml" ContentType="application/vnd.openxmlformats-officedocument.presentationml.notesSlide+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slideMasters/slideMaster1.xml" ContentType="application/vnd.openxmlformats-officedocument.presentationml.slideMaster+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2.xml" ContentType="application/vnd.openxmlformats-officedocument.presentationml.notesSlide+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69.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68.xml" ContentType="application/vnd.openxmlformats-officedocument.presentationml.notesSlide+xml"/>
  <Override PartName="/ppt/notesSlides/notesSlide67.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50.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9.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179.xml" ContentType="application/vnd.openxmlformats-officedocument.presentationml.notesSlide+xml"/>
  <Override PartName="/ppt/notesSlides/notesSlide325.xml" ContentType="application/vnd.openxmlformats-officedocument.presentationml.notesSlide+xml"/>
  <Override PartName="/ppt/notesSlides/notesSlide324.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3.xml" ContentType="application/vnd.openxmlformats-officedocument.presentationml.notesSlide+xml"/>
  <Override PartName="/ppt/notesSlides/notesSlide318.xml" ContentType="application/vnd.openxmlformats-officedocument.presentationml.notesSlide+xml"/>
  <Override PartName="/ppt/notesSlides/notesSlide317.xml" ContentType="application/vnd.openxmlformats-officedocument.presentationml.notesSlide+xml"/>
  <Override PartName="/ppt/notesSlides/notesSlide316.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41.xml" ContentType="application/vnd.openxmlformats-officedocument.presentationml.notesSlide+xml"/>
  <Override PartName="/ppt/notesSlides/notesSlide340.xml" ContentType="application/vnd.openxmlformats-officedocument.presentationml.notesSlide+xml"/>
  <Override PartName="/ppt/notesSlides/notesSlide339.xml" ContentType="application/vnd.openxmlformats-officedocument.presentationml.notesSlide+xml"/>
  <Override PartName="/ppt/notesSlides/notesSlide338.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37.xml" ContentType="application/vnd.openxmlformats-officedocument.presentationml.notesSlide+xml"/>
  <Override PartName="/ppt/notesSlides/notesSlide336.xml" ContentType="application/vnd.openxmlformats-officedocument.presentationml.notesSlide+xml"/>
  <Override PartName="/ppt/notesSlides/notesSlide332.xml" ContentType="application/vnd.openxmlformats-officedocument.presentationml.notesSlide+xml"/>
  <Override PartName="/ppt/notesSlides/notesSlide331.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15.xml" ContentType="application/vnd.openxmlformats-officedocument.presentationml.notesSlide+xml"/>
  <Override PartName="/ppt/notesSlides/notesSlide314.xml" ContentType="application/vnd.openxmlformats-officedocument.presentationml.notesSlide+xml"/>
  <Override PartName="/ppt/notesSlides/notesSlide297.xml" ContentType="application/vnd.openxmlformats-officedocument.presentationml.notesSlide+xml"/>
  <Override PartName="/ppt/notesSlides/notesSlide296.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295.xml" ContentType="application/vnd.openxmlformats-officedocument.presentationml.notesSlide+xml"/>
  <Override PartName="/ppt/notesSlides/notesSlide294.xml" ContentType="application/vnd.openxmlformats-officedocument.presentationml.notesSlide+xml"/>
  <Override PartName="/ppt/notesSlides/notesSlide287.xml" ContentType="application/vnd.openxmlformats-officedocument.presentationml.notesSlide+xml"/>
  <Override PartName="/ppt/notesSlides/notesSlide286.xml" ContentType="application/vnd.openxmlformats-officedocument.presentationml.notesSlide+xml"/>
  <Override PartName="/ppt/notesSlides/notesSlide285.xml" ContentType="application/vnd.openxmlformats-officedocument.presentationml.notesSlide+xml"/>
  <Override PartName="/ppt/notesSlides/notesSlide284.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10.xml" ContentType="application/vnd.openxmlformats-officedocument.presentationml.notesSlide+xml"/>
  <Override PartName="/ppt/notesSlides/notesSlide309.xml" ContentType="application/vnd.openxmlformats-officedocument.presentationml.notesSlide+xml"/>
  <Override PartName="/ppt/notesSlides/notesSlide308.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07.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89.xml" ContentType="application/vnd.openxmlformats-officedocument.presentationml.notesSlide+xml"/>
  <Override PartName="/ppt/notesSlides/notesSlide388.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87.xml" ContentType="application/vnd.openxmlformats-officedocument.presentationml.notesSlide+xml"/>
  <Override PartName="/ppt/notesSlides/notesSlide386.xml" ContentType="application/vnd.openxmlformats-officedocument.presentationml.notesSlide+xml"/>
  <Override PartName="/ppt/notesSlides/notesSlide382.xml" ContentType="application/vnd.openxmlformats-officedocument.presentationml.notesSlide+xml"/>
  <Override PartName="/ppt/notesSlides/notesSlide381.xml" ContentType="application/vnd.openxmlformats-officedocument.presentationml.notesSlide+xml"/>
  <Override PartName="/ppt/notesSlides/notesSlide380.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407.xml" ContentType="application/vnd.openxmlformats-officedocument.presentationml.notesSlide+xml"/>
  <Override PartName="/ppt/notesSlides/notesSlide406.xml" ContentType="application/vnd.openxmlformats-officedocument.presentationml.notesSlide+xml"/>
  <Override PartName="/ppt/notesSlides/notesSlide405.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04.xml" ContentType="application/vnd.openxmlformats-officedocument.presentationml.notesSlide+xml"/>
  <Override PartName="/ppt/notesSlides/notesSlide403.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379.xml" ContentType="application/vnd.openxmlformats-officedocument.presentationml.notesSlide+xml"/>
  <Override PartName="/ppt/notesSlides/notesSlide378.xml" ContentType="application/vnd.openxmlformats-officedocument.presentationml.notesSlide+xml"/>
  <Override PartName="/ppt/notesSlides/notesSlide377.xml" ContentType="application/vnd.openxmlformats-officedocument.presentationml.notesSlide+xml"/>
  <Override PartName="/ppt/notesSlides/notesSlide357.xml" ContentType="application/vnd.openxmlformats-officedocument.presentationml.notesSlide+xml"/>
  <Override PartName="/ppt/notesSlides/notesSlide356.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55.xml" ContentType="application/vnd.openxmlformats-officedocument.presentationml.notesSlide+xml"/>
  <Override PartName="/ppt/notesSlides/notesSlide350.xml" ContentType="application/vnd.openxmlformats-officedocument.presentationml.notesSlide+xml"/>
  <Override PartName="/ppt/notesSlides/notesSlide349.xml" ContentType="application/vnd.openxmlformats-officedocument.presentationml.notesSlide+xml"/>
  <Override PartName="/ppt/notesSlides/notesSlide348.xml" ContentType="application/vnd.openxmlformats-officedocument.presentationml.notesSlide+xml"/>
  <Override PartName="/ppt/notesSlides/notesSlide347.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62.xml" ContentType="application/vnd.openxmlformats-officedocument.presentationml.notesSlide+xml"/>
  <Override PartName="/ppt/notesSlides/notesSlide372.xml" ContentType="application/vnd.openxmlformats-officedocument.presentationml.notesSlide+xml"/>
  <Override PartName="/ppt/notesSlides/notesSlide371.xml" ContentType="application/vnd.openxmlformats-officedocument.presentationml.notesSlide+xml"/>
  <Override PartName="/ppt/notesSlides/notesSlide370.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69.xml" ContentType="application/vnd.openxmlformats-officedocument.presentationml.notesSlide+xml"/>
  <Override PartName="/ppt/notesSlides/notesSlide368.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180.xml" ContentType="application/vnd.openxmlformats-officedocument.presentationml.notesSlide+xml"/>
  <Override PartName="/ppt/notesSlides/notesSlide283.xml" ContentType="application/vnd.openxmlformats-officedocument.presentationml.notesSlide+xml"/>
  <Override PartName="/ppt/notesSlides/notesSlide281.xml" ContentType="application/vnd.openxmlformats-officedocument.presentationml.notesSlide+xml"/>
  <Override PartName="/ppt/notesSlides/notesSlide215.xml" ContentType="application/vnd.openxmlformats-officedocument.presentationml.notesSlide+xml"/>
  <Override PartName="/ppt/notesSlides/notesSlide214.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3.xml" ContentType="application/vnd.openxmlformats-officedocument.presentationml.notesSlide+xml"/>
  <Override PartName="/ppt/notesSlides/notesSlide209.xml" ContentType="application/vnd.openxmlformats-officedocument.presentationml.notesSlide+xml"/>
  <Override PartName="/ppt/notesSlides/notesSlide208.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8.xml" ContentType="application/vnd.openxmlformats-officedocument.presentationml.notesSlide+xml"/>
  <Override PartName="/ppt/notesSlides/notesSlide227.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82.xml" ContentType="application/vnd.openxmlformats-officedocument.presentationml.notesSlide+xml"/>
  <Override PartName="/ppt/notesSlides/notesSlide226.xml" ContentType="application/vnd.openxmlformats-officedocument.presentationml.notesSlide+xml"/>
  <Override PartName="/ppt/notesSlides/notesSlide225.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07.xml" ContentType="application/vnd.openxmlformats-officedocument.presentationml.notesSlide+xml"/>
  <Override PartName="/ppt/notesSlides/notesSlide206.xml" ContentType="application/vnd.openxmlformats-officedocument.presentationml.notesSlide+xml"/>
  <Override PartName="/ppt/notesSlides/notesSlide189.xml" ContentType="application/vnd.openxmlformats-officedocument.presentationml.notesSlide+xml"/>
  <Override PartName="/ppt/notesSlides/notesSlide188.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87.xml" ContentType="application/vnd.openxmlformats-officedocument.presentationml.notesSlide+xml"/>
  <Override PartName="/ppt/notesSlides/notesSlide186.xml" ContentType="application/vnd.openxmlformats-officedocument.presentationml.notesSlide+xml"/>
  <Override PartName="/ppt/notesSlides/notesSlide182.xml" ContentType="application/vnd.openxmlformats-officedocument.presentationml.notesSlide+xml"/>
  <Override PartName="/ppt/notesSlides/notesSlide181.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93.xml" ContentType="application/vnd.openxmlformats-officedocument.presentationml.notesSlide+xml"/>
  <Override PartName="/ppt/notesSlides/notesSlide202.xml" ContentType="application/vnd.openxmlformats-officedocument.presentationml.notesSlide+xml"/>
  <Override PartName="/ppt/notesSlides/notesSlide201.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0.xml" ContentType="application/vnd.openxmlformats-officedocument.presentationml.notesSlide+xml"/>
  <Override PartName="/ppt/notesSlides/notesSlide199.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231.xml" ContentType="application/vnd.openxmlformats-officedocument.presentationml.notesSlide+xml"/>
  <Override PartName="/ppt/notesSlides/notesSlide265.xml" ContentType="application/vnd.openxmlformats-officedocument.presentationml.notesSlide+xml"/>
  <Override PartName="/ppt/notesSlides/notesSlide264.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3.xml" ContentType="application/vnd.openxmlformats-officedocument.presentationml.notesSlide+xml"/>
  <Override PartName="/ppt/notesSlides/notesSlide262.xml" ContentType="application/vnd.openxmlformats-officedocument.presentationml.notesSlide+xml"/>
  <Override PartName="/ppt/notesSlides/notesSlide232.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9.xml" ContentType="application/vnd.openxmlformats-officedocument.presentationml.notesSlide+xml"/>
  <Override PartName="/ppt/notesSlides/notesSlide277.xml" ContentType="application/vnd.openxmlformats-officedocument.presentationml.notesSlide+xml"/>
  <Override PartName="/ppt/notesSlides/notesSlide276.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75.xml" ContentType="application/vnd.openxmlformats-officedocument.presentationml.notesSlide+xml"/>
  <Override PartName="/ppt/notesSlides/notesSlide274.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57.xml" ContentType="application/vnd.openxmlformats-officedocument.presentationml.notesSlide+xml"/>
  <Override PartName="/ppt/notesSlides/notesSlide256.xml" ContentType="application/vnd.openxmlformats-officedocument.presentationml.notesSlide+xml"/>
  <Override PartName="/ppt/notesSlides/notesSlide241.xml" ContentType="application/vnd.openxmlformats-officedocument.presentationml.notesSlide+xml"/>
  <Override PartName="/ppt/notesSlides/notesSlide240.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39.xml" ContentType="application/vnd.openxmlformats-officedocument.presentationml.notesSlide+xml"/>
  <Override PartName="/ppt/notesSlides/notesSlide238.xml" ContentType="application/vnd.openxmlformats-officedocument.presentationml.notesSlide+xml"/>
  <Override PartName="/ppt/notesSlides/notesSlide234.xml" ContentType="application/vnd.openxmlformats-officedocument.presentationml.notesSlide+xml"/>
  <Override PartName="/ppt/notesSlides/notesSlide233.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44.xml" ContentType="application/vnd.openxmlformats-officedocument.presentationml.notesSlide+xml"/>
  <Override PartName="/ppt/notesSlides/notesSlide252.xml" ContentType="application/vnd.openxmlformats-officedocument.presentationml.notesSlide+xml"/>
  <Override PartName="/ppt/notesSlides/notesSlide251.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45.xml" ContentType="application/vnd.openxmlformats-officedocument.presentationml.notesSlide+xml"/>
  <Override PartName="/ppt/notesSlides/notesSlide250.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9.xml" ContentType="application/vnd.openxmlformats-officedocument.presentationml.notesSlide+xml"/>
  <Override PartName="/ppt/notesSlides/notesSlide248.xml" ContentType="application/vnd.openxmlformats-officedocument.presentationml.notesSlide+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commentAuthors.xml" ContentType="application/vnd.openxmlformats-officedocument.presentationml.commentAuthors+xml"/>
  <Override PartName="/ppt/theme/theme1.xml" ContentType="application/vnd.openxmlformats-officedocument.theme+xml"/>
  <Override PartName="/ppt/charts/colors1.xml" ContentType="application/vnd.ms-office.chartcolorstyle+xml"/>
  <Override PartName="/ppt/charts/style1.xml" ContentType="application/vnd.ms-office.chartstyle+xml"/>
  <Override PartName="/ppt/charts/chart3.xml" ContentType="application/vnd.openxmlformats-officedocument.drawingml.chart+xml"/>
  <Override PartName="/ppt/charts/chart2.xml" ContentType="application/vnd.openxmlformats-officedocument.drawingml.chart+xml"/>
  <Override PartName="/ppt/charts/chart1.xml" ContentType="application/vnd.openxmlformats-officedocument.drawingml.chart+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tags/tag98.xml" ContentType="application/vnd.openxmlformats-officedocument.presentationml.tags+xml"/>
  <Override PartName="/ppt/tags/tag106.xml" ContentType="application/vnd.openxmlformats-officedocument.presentationml.tags+xml"/>
  <Override PartName="/ppt/tags/tag105.xml" ContentType="application/vnd.openxmlformats-officedocument.presentationml.tags+xml"/>
  <Override PartName="/ppt/tags/tag81.xml" ContentType="application/vnd.openxmlformats-officedocument.presentationml.tags+xml"/>
  <Override PartName="/ppt/tags/tag107.xml" ContentType="application/vnd.openxmlformats-officedocument.presentationml.tags+xml"/>
  <Override PartName="/ppt/tags/tag96.xml" ContentType="application/vnd.openxmlformats-officedocument.presentationml.tags+xml"/>
  <Override PartName="/ppt/tags/tag14.xml" ContentType="application/vnd.openxmlformats-officedocument.presentationml.tags+xml"/>
  <Override PartName="/ppt/tags/tag78.xml" ContentType="application/vnd.openxmlformats-officedocument.presentationml.tags+xml"/>
  <Override PartName="/docProps/app.xml" ContentType="application/vnd.openxmlformats-officedocument.extended-properties+xml"/>
  <Override PartName="/docProps/core.xml" ContentType="application/vnd.openxmlformats-package.core-properties+xml"/>
  <Override PartName="/ppt/tags/tag110.xml" ContentType="application/vnd.openxmlformats-officedocument.presentationml.tags+xml"/>
  <Override PartName="/ppt/tags/tag109.xml" ContentType="application/vnd.openxmlformats-officedocument.presentationml.tags+xml"/>
  <Override PartName="/ppt/tags/tag79.xml" ContentType="application/vnd.openxmlformats-officedocument.presentationml.tags+xml"/>
  <Override PartName="/ppt/tags/tag108.xml" ContentType="application/vnd.openxmlformats-officedocument.presentationml.tags+xml"/>
  <Override PartName="/ppt/tags/tag80.xml" ContentType="application/vnd.openxmlformats-officedocument.presentationml.tags+xml"/>
  <Override PartName="/ppt/tags/tag94.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1.xml" ContentType="application/vnd.openxmlformats-officedocument.presentationml.tags+xml"/>
  <Override PartName="/ppt/tags/tag88.xml" ContentType="application/vnd.openxmlformats-officedocument.presentationml.tags+xml"/>
  <Override PartName="/ppt/tags/tag100.xml" ContentType="application/vnd.openxmlformats-officedocument.presentationml.tags+xml"/>
  <Override PartName="/ppt/tags/tag89.xml" ContentType="application/vnd.openxmlformats-officedocument.presentationml.tags+xml"/>
  <Override PartName="/ppt/tags/tag99.xml" ContentType="application/vnd.openxmlformats-officedocument.presentationml.tags+xml"/>
  <Override PartName="/ppt/tags/tag91.xml" ContentType="application/vnd.openxmlformats-officedocument.presentationml.tags+xml"/>
  <Override PartName="/ppt/tags/tag90.xml" ContentType="application/vnd.openxmlformats-officedocument.presentationml.tags+xml"/>
  <Override PartName="/ppt/tags/tag92.xml" ContentType="application/vnd.openxmlformats-officedocument.presentationml.tags+xml"/>
  <Override PartName="/ppt/tags/tag97.xml" ContentType="application/vnd.openxmlformats-officedocument.presentationml.tags+xml"/>
  <Override PartName="/ppt/tags/tag87.xml" ContentType="application/vnd.openxmlformats-officedocument.presentationml.tags+xml"/>
  <Override PartName="/ppt/tags/tag93.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102.xml" ContentType="application/vnd.openxmlformats-officedocument.presentationml.tags+xml"/>
  <Override PartName="/ppt/tags/tag86.xml" ContentType="application/vnd.openxmlformats-officedocument.presentationml.tags+xml"/>
  <Override PartName="/ppt/tags/tag95.xml" ContentType="application/vnd.openxmlformats-officedocument.presentationml.tags+xml"/>
  <Override PartName="/ppt/tags/tag82.xml" ContentType="application/vnd.openxmlformats-officedocument.presentationml.tags+xml"/>
  <Override PartName="/ppt/tags/tag68.xml" ContentType="application/vnd.openxmlformats-officedocument.presentationml.tags+xml"/>
  <Override PartName="/ppt/tags/tag76.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29.xml" ContentType="application/vnd.openxmlformats-officedocument.presentationml.tags+xml"/>
  <Override PartName="/ppt/tags/tag5.xml" ContentType="application/vnd.openxmlformats-officedocument.presentationml.tags+xml"/>
  <Override PartName="/ppt/tags/tag28.xml" ContentType="application/vnd.openxmlformats-officedocument.presentationml.tags+xml"/>
  <Override PartName="/ppt/tags/tag27.xml" ContentType="application/vnd.openxmlformats-officedocument.presentationml.tags+xml"/>
  <Override PartName="/ppt/tags/tag31.xml" ContentType="application/vnd.openxmlformats-officedocument.presentationml.tags+xml"/>
  <Override PartName="/ppt/tags/tag2.xml" ContentType="application/vnd.openxmlformats-officedocument.presentationml.tags+xml"/>
  <Override PartName="/ppt/tags/tag32.xml" ContentType="application/vnd.openxmlformats-officedocument.presentationml.tags+xml"/>
  <Override PartName="/ppt/tags/tag77.xml" ContentType="application/vnd.openxmlformats-officedocument.presentationml.tags+xml"/>
  <Override PartName="/ppt/tags/tag36.xml" ContentType="application/vnd.openxmlformats-officedocument.presentationml.tags+xml"/>
  <Override PartName="/ppt/tags/tag35.xml" ContentType="application/vnd.openxmlformats-officedocument.presentationml.tags+xml"/>
  <Override PartName="/ppt/tags/tag34.xml" ContentType="application/vnd.openxmlformats-officedocument.presentationml.tags+xml"/>
  <Override PartName="/ppt/tags/tag33.xml" ContentType="application/vnd.openxmlformats-officedocument.presentationml.tags+xml"/>
  <Override PartName="/ppt/tags/tag1.xml" ContentType="application/vnd.openxmlformats-officedocument.presentationml.tags+xml"/>
  <Override PartName="/ppt/tags/tag6.xml" ContentType="application/vnd.openxmlformats-officedocument.presentationml.tags+xml"/>
  <Override PartName="/ppt/tags/tag26.xml" ContentType="application/vnd.openxmlformats-officedocument.presentationml.tags+xml"/>
  <Override PartName="/ppt/tags/tag7.xml" ContentType="application/vnd.openxmlformats-officedocument.presentationml.tags+xml"/>
  <Override PartName="/ppt/tags/tag20.xml" ContentType="application/vnd.openxmlformats-officedocument.presentationml.tags+xml"/>
  <Override PartName="/ppt/tags/tag19.xml" ContentType="application/vnd.openxmlformats-officedocument.presentationml.tags+xml"/>
  <Override PartName="/ppt/tags/tag18.xml" ContentType="application/vnd.openxmlformats-officedocument.presentationml.tags+xml"/>
  <Override PartName="/ppt/tags/tag17.xml" ContentType="application/vnd.openxmlformats-officedocument.presentationml.tags+xml"/>
  <Override PartName="/ppt/tags/tag16.xml" ContentType="application/vnd.openxmlformats-officedocument.presentationml.tags+xml"/>
  <Override PartName="/ppt/tags/tag15.xml" ContentType="application/vnd.openxmlformats-officedocument.presentationml.tags+xml"/>
  <Override PartName="/ppt/tags/tag12.xml" ContentType="application/vnd.openxmlformats-officedocument.presentationml.tags+xml"/>
  <Override PartName="/ppt/tags/tag11.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tags/tag25.xml" ContentType="application/vnd.openxmlformats-officedocument.presentationml.tags+xml"/>
  <Override PartName="/ppt/tags/tag8.xml" ContentType="application/vnd.openxmlformats-officedocument.presentationml.tags+xml"/>
  <Override PartName="/ppt/tags/tag24.xml" ContentType="application/vnd.openxmlformats-officedocument.presentationml.tags+xml"/>
  <Override PartName="/ppt/tags/tag23.xml" ContentType="application/vnd.openxmlformats-officedocument.presentationml.tags+xml"/>
  <Override PartName="/ppt/tags/tag9.xml" ContentType="application/vnd.openxmlformats-officedocument.presentationml.tags+xml"/>
  <Override PartName="/ppt/tags/tag22.xml" ContentType="application/vnd.openxmlformats-officedocument.presentationml.tags+xml"/>
  <Override PartName="/ppt/tags/tag38.xml" ContentType="application/vnd.openxmlformats-officedocument.presentationml.tags+xml"/>
  <Override PartName="/ppt/tags/tag37.xml" ContentType="application/vnd.openxmlformats-officedocument.presentationml.tags+xml"/>
  <Override PartName="/ppt/tags/tag40.xml" ContentType="application/vnd.openxmlformats-officedocument.presentationml.tags+xml"/>
  <Override PartName="/ppt/tags/tag66.xml" ContentType="application/vnd.openxmlformats-officedocument.presentationml.tags+xml"/>
  <Override PartName="/ppt/tags/tag65.xml" ContentType="application/vnd.openxmlformats-officedocument.presentationml.tags+xml"/>
  <Override PartName="/ppt/tags/tag64.xml" ContentType="application/vnd.openxmlformats-officedocument.presentationml.tags+xml"/>
  <Override PartName="/ppt/tags/tag63.xml" ContentType="application/vnd.openxmlformats-officedocument.presentationml.tags+xml"/>
  <Override PartName="/ppt/tags/tag62.xml" ContentType="application/vnd.openxmlformats-officedocument.presentationml.tags+xml"/>
  <Override PartName="/ppt/tags/tag61.xml" ContentType="application/vnd.openxmlformats-officedocument.presentationml.tags+xml"/>
  <Override PartName="/ppt/tags/tag39.xml" ContentType="application/vnd.openxmlformats-officedocument.presentationml.tags+xml"/>
  <Override PartName="/ppt/tags/tag67.xml" ContentType="application/vnd.openxmlformats-officedocument.presentationml.tags+xml"/>
  <Override PartName="/ppt/tags/tag13.xml" ContentType="application/vnd.openxmlformats-officedocument.presentationml.tags+xml"/>
  <Override PartName="/ppt/tags/tag69.xml" ContentType="application/vnd.openxmlformats-officedocument.presentationml.tags+xml"/>
  <Override PartName="/ppt/tags/tag75.xml" ContentType="application/vnd.openxmlformats-officedocument.presentationml.tags+xml"/>
  <Override PartName="/ppt/tags/tag74.xml" ContentType="application/vnd.openxmlformats-officedocument.presentationml.tags+xml"/>
  <Override PartName="/ppt/tags/tag73.xml" ContentType="application/vnd.openxmlformats-officedocument.presentationml.tags+xml"/>
  <Override PartName="/ppt/tags/tag72.xml" ContentType="application/vnd.openxmlformats-officedocument.presentationml.tags+xml"/>
  <Override PartName="/ppt/tags/tag71.xml" ContentType="application/vnd.openxmlformats-officedocument.presentationml.tags+xml"/>
  <Override PartName="/ppt/tags/tag70.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57.xml" ContentType="application/vnd.openxmlformats-officedocument.presentationml.tags+xml"/>
  <Override PartName="/ppt/tags/tag47.xml" ContentType="application/vnd.openxmlformats-officedocument.presentationml.tags+xml"/>
  <Override PartName="/ppt/tags/tag58.xml" ContentType="application/vnd.openxmlformats-officedocument.presentationml.tags+xml"/>
  <Override PartName="/ppt/tags/tag45.xml" ContentType="application/vnd.openxmlformats-officedocument.presentationml.tags+xml"/>
  <Override PartName="/ppt/tags/tag44.xml" ContentType="application/vnd.openxmlformats-officedocument.presentationml.tags+xml"/>
  <Override PartName="/ppt/tags/tag43.xml" ContentType="application/vnd.openxmlformats-officedocument.presentationml.tags+xml"/>
  <Override PartName="/ppt/tags/tag42.xml" ContentType="application/vnd.openxmlformats-officedocument.presentationml.tags+xml"/>
  <Override PartName="/ppt/tags/tag41.xml" ContentType="application/vnd.openxmlformats-officedocument.presentationml.tags+xml"/>
  <Override PartName="/ppt/tags/tag48.xml" ContentType="application/vnd.openxmlformats-officedocument.presentationml.tags+xml"/>
  <Override PartName="/ppt/tags/tag46.xml" ContentType="application/vnd.openxmlformats-officedocument.presentationml.tags+xml"/>
  <Override PartName="/ppt/tags/tag50.xml" ContentType="application/vnd.openxmlformats-officedocument.presentationml.tags+xml"/>
  <Override PartName="/ppt/tags/tag49.xml" ContentType="application/vnd.openxmlformats-officedocument.presentationml.tags+xml"/>
  <Override PartName="/ppt/tags/tag55.xml" ContentType="application/vnd.openxmlformats-officedocument.presentationml.tags+xml"/>
  <Override PartName="/ppt/tags/tag54.xml" ContentType="application/vnd.openxmlformats-officedocument.presentationml.tags+xml"/>
  <Override PartName="/ppt/tags/tag56.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1.xml" ContentType="application/vnd.openxmlformats-officedocument.presentationml.tag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 id="2147483709" r:id="rId2"/>
  </p:sldMasterIdLst>
  <p:notesMasterIdLst>
    <p:notesMasterId r:id="rId524"/>
  </p:notesMasterIdLst>
  <p:sldIdLst>
    <p:sldId id="291" r:id="rId3"/>
    <p:sldId id="2252" r:id="rId4"/>
    <p:sldId id="2282" r:id="rId5"/>
    <p:sldId id="2363" r:id="rId6"/>
    <p:sldId id="2826" r:id="rId7"/>
    <p:sldId id="2897" r:id="rId8"/>
    <p:sldId id="2827" r:id="rId9"/>
    <p:sldId id="2896" r:id="rId10"/>
    <p:sldId id="2828" r:id="rId11"/>
    <p:sldId id="2829" r:id="rId12"/>
    <p:sldId id="2830" r:id="rId13"/>
    <p:sldId id="2898" r:id="rId14"/>
    <p:sldId id="2899" r:id="rId15"/>
    <p:sldId id="2900" r:id="rId16"/>
    <p:sldId id="2901" r:id="rId17"/>
    <p:sldId id="2902" r:id="rId18"/>
    <p:sldId id="2903" r:id="rId19"/>
    <p:sldId id="2904" r:id="rId20"/>
    <p:sldId id="2905" r:id="rId21"/>
    <p:sldId id="2839" r:id="rId22"/>
    <p:sldId id="2840" r:id="rId23"/>
    <p:sldId id="2841" r:id="rId24"/>
    <p:sldId id="2906" r:id="rId25"/>
    <p:sldId id="2844" r:id="rId26"/>
    <p:sldId id="2845" r:id="rId27"/>
    <p:sldId id="2907" r:id="rId28"/>
    <p:sldId id="2847" r:id="rId29"/>
    <p:sldId id="2848" r:id="rId30"/>
    <p:sldId id="2389" r:id="rId31"/>
    <p:sldId id="2823" r:id="rId32"/>
    <p:sldId id="2849" r:id="rId33"/>
    <p:sldId id="2850" r:id="rId34"/>
    <p:sldId id="2851" r:id="rId35"/>
    <p:sldId id="2852" r:id="rId36"/>
    <p:sldId id="2853" r:id="rId37"/>
    <p:sldId id="2854" r:id="rId38"/>
    <p:sldId id="2855" r:id="rId39"/>
    <p:sldId id="2856" r:id="rId40"/>
    <p:sldId id="2857" r:id="rId41"/>
    <p:sldId id="2858" r:id="rId42"/>
    <p:sldId id="2859" r:id="rId43"/>
    <p:sldId id="2860" r:id="rId44"/>
    <p:sldId id="2861" r:id="rId45"/>
    <p:sldId id="2862" r:id="rId46"/>
    <p:sldId id="2864" r:id="rId47"/>
    <p:sldId id="2865" r:id="rId48"/>
    <p:sldId id="2866" r:id="rId49"/>
    <p:sldId id="2867" r:id="rId50"/>
    <p:sldId id="2869" r:id="rId51"/>
    <p:sldId id="2868" r:id="rId52"/>
    <p:sldId id="2870" r:id="rId53"/>
    <p:sldId id="2871" r:id="rId54"/>
    <p:sldId id="2872" r:id="rId55"/>
    <p:sldId id="2873" r:id="rId56"/>
    <p:sldId id="2874" r:id="rId57"/>
    <p:sldId id="2875" r:id="rId58"/>
    <p:sldId id="2876" r:id="rId59"/>
    <p:sldId id="2877" r:id="rId60"/>
    <p:sldId id="2878" r:id="rId61"/>
    <p:sldId id="2879" r:id="rId62"/>
    <p:sldId id="2880" r:id="rId63"/>
    <p:sldId id="2881" r:id="rId64"/>
    <p:sldId id="2882" r:id="rId65"/>
    <p:sldId id="2883" r:id="rId66"/>
    <p:sldId id="2908" r:id="rId67"/>
    <p:sldId id="2885" r:id="rId68"/>
    <p:sldId id="2886" r:id="rId69"/>
    <p:sldId id="2887" r:id="rId70"/>
    <p:sldId id="2888" r:id="rId71"/>
    <p:sldId id="2889" r:id="rId72"/>
    <p:sldId id="2890" r:id="rId73"/>
    <p:sldId id="2891" r:id="rId74"/>
    <p:sldId id="2892" r:id="rId75"/>
    <p:sldId id="2893" r:id="rId76"/>
    <p:sldId id="3207" r:id="rId77"/>
    <p:sldId id="2894" r:id="rId78"/>
    <p:sldId id="2895" r:id="rId79"/>
    <p:sldId id="2909" r:id="rId80"/>
    <p:sldId id="2910" r:id="rId81"/>
    <p:sldId id="2911" r:id="rId82"/>
    <p:sldId id="2912" r:id="rId83"/>
    <p:sldId id="2913" r:id="rId84"/>
    <p:sldId id="2914" r:id="rId85"/>
    <p:sldId id="2915" r:id="rId86"/>
    <p:sldId id="2916" r:id="rId87"/>
    <p:sldId id="2917" r:id="rId88"/>
    <p:sldId id="2918" r:id="rId89"/>
    <p:sldId id="2919" r:id="rId90"/>
    <p:sldId id="2920" r:id="rId91"/>
    <p:sldId id="2921" r:id="rId92"/>
    <p:sldId id="2922" r:id="rId93"/>
    <p:sldId id="2923" r:id="rId94"/>
    <p:sldId id="2924" r:id="rId95"/>
    <p:sldId id="2925" r:id="rId96"/>
    <p:sldId id="2926" r:id="rId97"/>
    <p:sldId id="2927" r:id="rId98"/>
    <p:sldId id="2928" r:id="rId99"/>
    <p:sldId id="2929" r:id="rId100"/>
    <p:sldId id="2930" r:id="rId101"/>
    <p:sldId id="2931" r:id="rId102"/>
    <p:sldId id="2932" r:id="rId103"/>
    <p:sldId id="2933" r:id="rId104"/>
    <p:sldId id="2934" r:id="rId105"/>
    <p:sldId id="2935" r:id="rId106"/>
    <p:sldId id="2936" r:id="rId107"/>
    <p:sldId id="2937" r:id="rId108"/>
    <p:sldId id="2938" r:id="rId109"/>
    <p:sldId id="2939" r:id="rId110"/>
    <p:sldId id="2940" r:id="rId111"/>
    <p:sldId id="2941" r:id="rId112"/>
    <p:sldId id="2942" r:id="rId113"/>
    <p:sldId id="2943" r:id="rId114"/>
    <p:sldId id="3204" r:id="rId115"/>
    <p:sldId id="2410" r:id="rId116"/>
    <p:sldId id="3208" r:id="rId117"/>
    <p:sldId id="2944" r:id="rId118"/>
    <p:sldId id="2945" r:id="rId119"/>
    <p:sldId id="2946" r:id="rId120"/>
    <p:sldId id="2947" r:id="rId121"/>
    <p:sldId id="2948" r:id="rId122"/>
    <p:sldId id="2949" r:id="rId123"/>
    <p:sldId id="3206" r:id="rId124"/>
    <p:sldId id="2951" r:id="rId125"/>
    <p:sldId id="2952" r:id="rId126"/>
    <p:sldId id="2953" r:id="rId127"/>
    <p:sldId id="2954" r:id="rId128"/>
    <p:sldId id="2955" r:id="rId129"/>
    <p:sldId id="2956" r:id="rId130"/>
    <p:sldId id="2957" r:id="rId131"/>
    <p:sldId id="2958" r:id="rId132"/>
    <p:sldId id="2959" r:id="rId133"/>
    <p:sldId id="2960" r:id="rId134"/>
    <p:sldId id="2961" r:id="rId135"/>
    <p:sldId id="2962" r:id="rId136"/>
    <p:sldId id="2963" r:id="rId137"/>
    <p:sldId id="2964" r:id="rId138"/>
    <p:sldId id="2965" r:id="rId139"/>
    <p:sldId id="2433" r:id="rId140"/>
    <p:sldId id="2434" r:id="rId141"/>
    <p:sldId id="2966" r:id="rId142"/>
    <p:sldId id="2967" r:id="rId143"/>
    <p:sldId id="2968" r:id="rId144"/>
    <p:sldId id="2969" r:id="rId145"/>
    <p:sldId id="2970" r:id="rId146"/>
    <p:sldId id="2971" r:id="rId147"/>
    <p:sldId id="2972" r:id="rId148"/>
    <p:sldId id="2973" r:id="rId149"/>
    <p:sldId id="2454" r:id="rId150"/>
    <p:sldId id="2457" r:id="rId151"/>
    <p:sldId id="2974" r:id="rId152"/>
    <p:sldId id="2975" r:id="rId153"/>
    <p:sldId id="3209" r:id="rId154"/>
    <p:sldId id="2459" r:id="rId155"/>
    <p:sldId id="2976" r:id="rId156"/>
    <p:sldId id="2977" r:id="rId157"/>
    <p:sldId id="2978" r:id="rId158"/>
    <p:sldId id="2979" r:id="rId159"/>
    <p:sldId id="2980" r:id="rId160"/>
    <p:sldId id="2981" r:id="rId161"/>
    <p:sldId id="2982" r:id="rId162"/>
    <p:sldId id="2983" r:id="rId163"/>
    <p:sldId id="2984" r:id="rId164"/>
    <p:sldId id="2985" r:id="rId165"/>
    <p:sldId id="2988" r:id="rId166"/>
    <p:sldId id="3205" r:id="rId167"/>
    <p:sldId id="2987" r:id="rId168"/>
    <p:sldId id="2989" r:id="rId169"/>
    <p:sldId id="2990" r:id="rId170"/>
    <p:sldId id="2991" r:id="rId171"/>
    <p:sldId id="2992" r:id="rId172"/>
    <p:sldId id="2993" r:id="rId173"/>
    <p:sldId id="2995" r:id="rId174"/>
    <p:sldId id="2996" r:id="rId175"/>
    <p:sldId id="2994" r:id="rId176"/>
    <p:sldId id="2997" r:id="rId177"/>
    <p:sldId id="2998" r:id="rId178"/>
    <p:sldId id="2999" r:id="rId179"/>
    <p:sldId id="3000" r:id="rId180"/>
    <p:sldId id="3001" r:id="rId181"/>
    <p:sldId id="3002" r:id="rId182"/>
    <p:sldId id="3003" r:id="rId183"/>
    <p:sldId id="3004" r:id="rId184"/>
    <p:sldId id="3005" r:id="rId185"/>
    <p:sldId id="3006" r:id="rId186"/>
    <p:sldId id="3007" r:id="rId187"/>
    <p:sldId id="3008" r:id="rId188"/>
    <p:sldId id="3009" r:id="rId189"/>
    <p:sldId id="3010" r:id="rId190"/>
    <p:sldId id="3011" r:id="rId191"/>
    <p:sldId id="3012" r:id="rId192"/>
    <p:sldId id="3013" r:id="rId193"/>
    <p:sldId id="3014" r:id="rId194"/>
    <p:sldId id="3015" r:id="rId195"/>
    <p:sldId id="3016" r:id="rId196"/>
    <p:sldId id="3017" r:id="rId197"/>
    <p:sldId id="3018" r:id="rId198"/>
    <p:sldId id="3019" r:id="rId199"/>
    <p:sldId id="3020" r:id="rId200"/>
    <p:sldId id="3021" r:id="rId201"/>
    <p:sldId id="3022" r:id="rId202"/>
    <p:sldId id="3023" r:id="rId203"/>
    <p:sldId id="3024" r:id="rId204"/>
    <p:sldId id="3025" r:id="rId205"/>
    <p:sldId id="3026" r:id="rId206"/>
    <p:sldId id="3027" r:id="rId207"/>
    <p:sldId id="3028" r:id="rId208"/>
    <p:sldId id="3029" r:id="rId209"/>
    <p:sldId id="3030" r:id="rId210"/>
    <p:sldId id="3031" r:id="rId211"/>
    <p:sldId id="3032" r:id="rId212"/>
    <p:sldId id="3033" r:id="rId213"/>
    <p:sldId id="3034" r:id="rId214"/>
    <p:sldId id="3035" r:id="rId215"/>
    <p:sldId id="3036" r:id="rId216"/>
    <p:sldId id="3037" r:id="rId217"/>
    <p:sldId id="3038" r:id="rId218"/>
    <p:sldId id="3039" r:id="rId219"/>
    <p:sldId id="3040" r:id="rId220"/>
    <p:sldId id="3041" r:id="rId221"/>
    <p:sldId id="3042" r:id="rId222"/>
    <p:sldId id="3043" r:id="rId223"/>
    <p:sldId id="3044" r:id="rId224"/>
    <p:sldId id="3045" r:id="rId225"/>
    <p:sldId id="3046" r:id="rId226"/>
    <p:sldId id="3047" r:id="rId227"/>
    <p:sldId id="3048" r:id="rId228"/>
    <p:sldId id="3049" r:id="rId229"/>
    <p:sldId id="3050" r:id="rId230"/>
    <p:sldId id="3051" r:id="rId231"/>
    <p:sldId id="3052" r:id="rId232"/>
    <p:sldId id="3053" r:id="rId233"/>
    <p:sldId id="3054" r:id="rId234"/>
    <p:sldId id="3055" r:id="rId235"/>
    <p:sldId id="3056" r:id="rId236"/>
    <p:sldId id="3057" r:id="rId237"/>
    <p:sldId id="3058" r:id="rId238"/>
    <p:sldId id="3059" r:id="rId239"/>
    <p:sldId id="3060" r:id="rId240"/>
    <p:sldId id="3061" r:id="rId241"/>
    <p:sldId id="3062" r:id="rId242"/>
    <p:sldId id="3063" r:id="rId243"/>
    <p:sldId id="3064" r:id="rId244"/>
    <p:sldId id="3065" r:id="rId245"/>
    <p:sldId id="3066" r:id="rId246"/>
    <p:sldId id="3067" r:id="rId247"/>
    <p:sldId id="3068" r:id="rId248"/>
    <p:sldId id="3069" r:id="rId249"/>
    <p:sldId id="3070" r:id="rId250"/>
    <p:sldId id="3071" r:id="rId251"/>
    <p:sldId id="3072" r:id="rId252"/>
    <p:sldId id="3073" r:id="rId253"/>
    <p:sldId id="3074" r:id="rId254"/>
    <p:sldId id="3075" r:id="rId255"/>
    <p:sldId id="3076" r:id="rId256"/>
    <p:sldId id="3077" r:id="rId257"/>
    <p:sldId id="3078" r:id="rId258"/>
    <p:sldId id="3079" r:id="rId259"/>
    <p:sldId id="3080" r:id="rId260"/>
    <p:sldId id="3081" r:id="rId261"/>
    <p:sldId id="3082" r:id="rId262"/>
    <p:sldId id="3083" r:id="rId263"/>
    <p:sldId id="3084" r:id="rId264"/>
    <p:sldId id="3085" r:id="rId265"/>
    <p:sldId id="3086" r:id="rId266"/>
    <p:sldId id="3087" r:id="rId267"/>
    <p:sldId id="3088" r:id="rId268"/>
    <p:sldId id="3089" r:id="rId269"/>
    <p:sldId id="3090" r:id="rId270"/>
    <p:sldId id="3091" r:id="rId271"/>
    <p:sldId id="3092" r:id="rId272"/>
    <p:sldId id="3093" r:id="rId273"/>
    <p:sldId id="3095" r:id="rId274"/>
    <p:sldId id="3096" r:id="rId275"/>
    <p:sldId id="3097" r:id="rId276"/>
    <p:sldId id="3098" r:id="rId277"/>
    <p:sldId id="3099" r:id="rId278"/>
    <p:sldId id="3100" r:id="rId279"/>
    <p:sldId id="3101" r:id="rId280"/>
    <p:sldId id="3102" r:id="rId281"/>
    <p:sldId id="3103" r:id="rId282"/>
    <p:sldId id="2481" r:id="rId283"/>
    <p:sldId id="2534" r:id="rId284"/>
    <p:sldId id="2535" r:id="rId285"/>
    <p:sldId id="2536" r:id="rId286"/>
    <p:sldId id="2537" r:id="rId287"/>
    <p:sldId id="2538" r:id="rId288"/>
    <p:sldId id="2539" r:id="rId289"/>
    <p:sldId id="2540" r:id="rId290"/>
    <p:sldId id="2541" r:id="rId291"/>
    <p:sldId id="2542" r:id="rId292"/>
    <p:sldId id="2543" r:id="rId293"/>
    <p:sldId id="2544" r:id="rId294"/>
    <p:sldId id="2545" r:id="rId295"/>
    <p:sldId id="2546" r:id="rId296"/>
    <p:sldId id="2547" r:id="rId297"/>
    <p:sldId id="3161" r:id="rId298"/>
    <p:sldId id="3210" r:id="rId299"/>
    <p:sldId id="3162" r:id="rId300"/>
    <p:sldId id="3163" r:id="rId301"/>
    <p:sldId id="3164" r:id="rId302"/>
    <p:sldId id="3165" r:id="rId303"/>
    <p:sldId id="3166" r:id="rId304"/>
    <p:sldId id="3167" r:id="rId305"/>
    <p:sldId id="3168" r:id="rId306"/>
    <p:sldId id="3169" r:id="rId307"/>
    <p:sldId id="3170" r:id="rId308"/>
    <p:sldId id="3171" r:id="rId309"/>
    <p:sldId id="3172" r:id="rId310"/>
    <p:sldId id="3173" r:id="rId311"/>
    <p:sldId id="3174" r:id="rId312"/>
    <p:sldId id="3175" r:id="rId313"/>
    <p:sldId id="3176" r:id="rId314"/>
    <p:sldId id="3177" r:id="rId315"/>
    <p:sldId id="2749" r:id="rId316"/>
    <p:sldId id="2548" r:id="rId317"/>
    <p:sldId id="3211" r:id="rId318"/>
    <p:sldId id="2550" r:id="rId319"/>
    <p:sldId id="2551" r:id="rId320"/>
    <p:sldId id="3212" r:id="rId321"/>
    <p:sldId id="2747" r:id="rId322"/>
    <p:sldId id="3213" r:id="rId323"/>
    <p:sldId id="3104" r:id="rId324"/>
    <p:sldId id="3193" r:id="rId325"/>
    <p:sldId id="3194" r:id="rId326"/>
    <p:sldId id="3195" r:id="rId327"/>
    <p:sldId id="3196" r:id="rId328"/>
    <p:sldId id="3197" r:id="rId329"/>
    <p:sldId id="3198" r:id="rId330"/>
    <p:sldId id="3199" r:id="rId331"/>
    <p:sldId id="3200" r:id="rId332"/>
    <p:sldId id="3201" r:id="rId333"/>
    <p:sldId id="3202" r:id="rId334"/>
    <p:sldId id="3203" r:id="rId335"/>
    <p:sldId id="2557" r:id="rId336"/>
    <p:sldId id="3214" r:id="rId337"/>
    <p:sldId id="2565" r:id="rId338"/>
    <p:sldId id="3215" r:id="rId339"/>
    <p:sldId id="2572" r:id="rId340"/>
    <p:sldId id="2757" r:id="rId341"/>
    <p:sldId id="3216" r:id="rId342"/>
    <p:sldId id="3217" r:id="rId343"/>
    <p:sldId id="3218" r:id="rId344"/>
    <p:sldId id="3219" r:id="rId345"/>
    <p:sldId id="3220" r:id="rId346"/>
    <p:sldId id="3221" r:id="rId347"/>
    <p:sldId id="3222" r:id="rId348"/>
    <p:sldId id="3223" r:id="rId349"/>
    <p:sldId id="3224" r:id="rId350"/>
    <p:sldId id="3225" r:id="rId351"/>
    <p:sldId id="3226" r:id="rId352"/>
    <p:sldId id="3227" r:id="rId353"/>
    <p:sldId id="3229" r:id="rId354"/>
    <p:sldId id="3230" r:id="rId355"/>
    <p:sldId id="3231" r:id="rId356"/>
    <p:sldId id="3232" r:id="rId357"/>
    <p:sldId id="3233" r:id="rId358"/>
    <p:sldId id="3234" r:id="rId359"/>
    <p:sldId id="3235" r:id="rId360"/>
    <p:sldId id="3236" r:id="rId361"/>
    <p:sldId id="3238" r:id="rId362"/>
    <p:sldId id="3240" r:id="rId363"/>
    <p:sldId id="3241" r:id="rId364"/>
    <p:sldId id="3242" r:id="rId365"/>
    <p:sldId id="3243" r:id="rId366"/>
    <p:sldId id="3244" r:id="rId367"/>
    <p:sldId id="3245" r:id="rId368"/>
    <p:sldId id="3246" r:id="rId369"/>
    <p:sldId id="3247" r:id="rId370"/>
    <p:sldId id="3248" r:id="rId371"/>
    <p:sldId id="3249" r:id="rId372"/>
    <p:sldId id="3250" r:id="rId373"/>
    <p:sldId id="3251" r:id="rId374"/>
    <p:sldId id="3252" r:id="rId375"/>
    <p:sldId id="3253" r:id="rId376"/>
    <p:sldId id="3254" r:id="rId377"/>
    <p:sldId id="3255" r:id="rId378"/>
    <p:sldId id="3256" r:id="rId379"/>
    <p:sldId id="3257" r:id="rId380"/>
    <p:sldId id="3258" r:id="rId381"/>
    <p:sldId id="3259" r:id="rId382"/>
    <p:sldId id="3260" r:id="rId383"/>
    <p:sldId id="3261" r:id="rId384"/>
    <p:sldId id="3264" r:id="rId385"/>
    <p:sldId id="3265" r:id="rId386"/>
    <p:sldId id="3266" r:id="rId387"/>
    <p:sldId id="3267" r:id="rId388"/>
    <p:sldId id="3268" r:id="rId389"/>
    <p:sldId id="3269" r:id="rId390"/>
    <p:sldId id="3271" r:id="rId391"/>
    <p:sldId id="3273" r:id="rId392"/>
    <p:sldId id="3274" r:id="rId393"/>
    <p:sldId id="3275" r:id="rId394"/>
    <p:sldId id="3311" r:id="rId395"/>
    <p:sldId id="3312" r:id="rId396"/>
    <p:sldId id="3281" r:id="rId397"/>
    <p:sldId id="3313" r:id="rId398"/>
    <p:sldId id="3426" r:id="rId399"/>
    <p:sldId id="3288" r:id="rId400"/>
    <p:sldId id="3289" r:id="rId401"/>
    <p:sldId id="3290" r:id="rId402"/>
    <p:sldId id="3292" r:id="rId403"/>
    <p:sldId id="3294" r:id="rId404"/>
    <p:sldId id="3296" r:id="rId405"/>
    <p:sldId id="3297" r:id="rId406"/>
    <p:sldId id="3300" r:id="rId407"/>
    <p:sldId id="3303" r:id="rId408"/>
    <p:sldId id="3304" r:id="rId409"/>
    <p:sldId id="3306" r:id="rId410"/>
    <p:sldId id="3307" r:id="rId411"/>
    <p:sldId id="3309" r:id="rId412"/>
    <p:sldId id="3310" r:id="rId413"/>
    <p:sldId id="3314" r:id="rId414"/>
    <p:sldId id="3315" r:id="rId415"/>
    <p:sldId id="3316" r:id="rId416"/>
    <p:sldId id="3317" r:id="rId417"/>
    <p:sldId id="3318" r:id="rId418"/>
    <p:sldId id="3319" r:id="rId419"/>
    <p:sldId id="3320" r:id="rId420"/>
    <p:sldId id="3321" r:id="rId421"/>
    <p:sldId id="3322" r:id="rId422"/>
    <p:sldId id="3323" r:id="rId423"/>
    <p:sldId id="3324" r:id="rId424"/>
    <p:sldId id="3325" r:id="rId425"/>
    <p:sldId id="3326" r:id="rId426"/>
    <p:sldId id="3327" r:id="rId427"/>
    <p:sldId id="3328" r:id="rId428"/>
    <p:sldId id="3329" r:id="rId429"/>
    <p:sldId id="3330" r:id="rId430"/>
    <p:sldId id="3331" r:id="rId431"/>
    <p:sldId id="3332" r:id="rId432"/>
    <p:sldId id="3333" r:id="rId433"/>
    <p:sldId id="3334" r:id="rId434"/>
    <p:sldId id="3335" r:id="rId435"/>
    <p:sldId id="3336" r:id="rId436"/>
    <p:sldId id="3337" r:id="rId437"/>
    <p:sldId id="3338" r:id="rId438"/>
    <p:sldId id="3339" r:id="rId439"/>
    <p:sldId id="3340" r:id="rId440"/>
    <p:sldId id="3341" r:id="rId441"/>
    <p:sldId id="3342" r:id="rId442"/>
    <p:sldId id="3343" r:id="rId443"/>
    <p:sldId id="3344" r:id="rId444"/>
    <p:sldId id="3345" r:id="rId445"/>
    <p:sldId id="3346" r:id="rId446"/>
    <p:sldId id="3347" r:id="rId447"/>
    <p:sldId id="3348" r:id="rId448"/>
    <p:sldId id="3349" r:id="rId449"/>
    <p:sldId id="3350" r:id="rId450"/>
    <p:sldId id="3351" r:id="rId451"/>
    <p:sldId id="3352" r:id="rId452"/>
    <p:sldId id="3353" r:id="rId453"/>
    <p:sldId id="3354" r:id="rId454"/>
    <p:sldId id="3355" r:id="rId455"/>
    <p:sldId id="3356" r:id="rId456"/>
    <p:sldId id="3357" r:id="rId457"/>
    <p:sldId id="3358" r:id="rId458"/>
    <p:sldId id="3359" r:id="rId459"/>
    <p:sldId id="3360" r:id="rId460"/>
    <p:sldId id="3361" r:id="rId461"/>
    <p:sldId id="3362" r:id="rId462"/>
    <p:sldId id="3363" r:id="rId463"/>
    <p:sldId id="3364" r:id="rId464"/>
    <p:sldId id="3365" r:id="rId465"/>
    <p:sldId id="3366" r:id="rId466"/>
    <p:sldId id="3367" r:id="rId467"/>
    <p:sldId id="3368" r:id="rId468"/>
    <p:sldId id="3369" r:id="rId469"/>
    <p:sldId id="3370" r:id="rId470"/>
    <p:sldId id="3371" r:id="rId471"/>
    <p:sldId id="3372" r:id="rId472"/>
    <p:sldId id="3373" r:id="rId473"/>
    <p:sldId id="3374" r:id="rId474"/>
    <p:sldId id="3375" r:id="rId475"/>
    <p:sldId id="3376" r:id="rId476"/>
    <p:sldId id="3377" r:id="rId477"/>
    <p:sldId id="3378" r:id="rId478"/>
    <p:sldId id="3379" r:id="rId479"/>
    <p:sldId id="3380" r:id="rId480"/>
    <p:sldId id="3381" r:id="rId481"/>
    <p:sldId id="3382" r:id="rId482"/>
    <p:sldId id="3383" r:id="rId483"/>
    <p:sldId id="3384" r:id="rId484"/>
    <p:sldId id="3385" r:id="rId485"/>
    <p:sldId id="3386" r:id="rId486"/>
    <p:sldId id="3387" r:id="rId487"/>
    <p:sldId id="3388" r:id="rId488"/>
    <p:sldId id="3389" r:id="rId489"/>
    <p:sldId id="3390" r:id="rId490"/>
    <p:sldId id="3391" r:id="rId491"/>
    <p:sldId id="3392" r:id="rId492"/>
    <p:sldId id="3393" r:id="rId493"/>
    <p:sldId id="3394" r:id="rId494"/>
    <p:sldId id="3395" r:id="rId495"/>
    <p:sldId id="3396" r:id="rId496"/>
    <p:sldId id="3397" r:id="rId497"/>
    <p:sldId id="3398" r:id="rId498"/>
    <p:sldId id="3399" r:id="rId499"/>
    <p:sldId id="3400" r:id="rId500"/>
    <p:sldId id="3401" r:id="rId501"/>
    <p:sldId id="3402" r:id="rId502"/>
    <p:sldId id="3403" r:id="rId503"/>
    <p:sldId id="3404" r:id="rId504"/>
    <p:sldId id="3405" r:id="rId505"/>
    <p:sldId id="3406" r:id="rId506"/>
    <p:sldId id="3407" r:id="rId507"/>
    <p:sldId id="3408" r:id="rId508"/>
    <p:sldId id="3409" r:id="rId509"/>
    <p:sldId id="3410" r:id="rId510"/>
    <p:sldId id="3411" r:id="rId511"/>
    <p:sldId id="3412" r:id="rId512"/>
    <p:sldId id="3413" r:id="rId513"/>
    <p:sldId id="3414" r:id="rId514"/>
    <p:sldId id="3415" r:id="rId515"/>
    <p:sldId id="3416" r:id="rId516"/>
    <p:sldId id="3417" r:id="rId517"/>
    <p:sldId id="3418" r:id="rId518"/>
    <p:sldId id="3419" r:id="rId519"/>
    <p:sldId id="3420" r:id="rId520"/>
    <p:sldId id="3421" r:id="rId521"/>
    <p:sldId id="3423" r:id="rId522"/>
    <p:sldId id="3424" r:id="rId523"/>
  </p:sldIdLst>
  <p:sldSz cx="9902825" cy="6858000"/>
  <p:notesSz cx="6858000" cy="9144000"/>
  <p:embeddedFontLst>
    <p:embeddedFont>
      <p:font typeface="Cambria Math" panose="02040503050406030204" pitchFamily="18" charset="0"/>
      <p:regular r:id="rId525"/>
    </p:embeddedFont>
    <p:embeddedFont>
      <p:font typeface="Tahoma" panose="020B0604030504040204" pitchFamily="34" charset="0"/>
      <p:regular r:id="rId526"/>
      <p:bold r:id="rId527"/>
    </p:embeddedFont>
    <p:embeddedFont>
      <p:font typeface="Calibri" panose="020F0502020204030204" pitchFamily="34" charset="0"/>
      <p:regular r:id="rId528"/>
      <p:bold r:id="rId529"/>
      <p:italic r:id="rId530"/>
      <p:boldItalic r:id="rId531"/>
    </p:embeddedFont>
    <p:embeddedFont>
      <p:font typeface="맑은 고딕" panose="020B0503020000020004" pitchFamily="50" charset="-127"/>
      <p:regular r:id="rId532"/>
      <p:bold r:id="rId533"/>
    </p:embeddedFont>
    <p:embeddedFont>
      <p:font typeface="SamsungOne 400" panose="020B0503030303020204" pitchFamily="34" charset="0"/>
      <p:regular r:id="rId534"/>
    </p:embeddedFont>
    <p:embeddedFont>
      <p:font typeface="Calibri Light" panose="020F0302020204030204" pitchFamily="34" charset="0"/>
      <p:regular r:id="rId535"/>
      <p:italic r:id="rId536"/>
    </p:embeddedFont>
    <p:embeddedFont>
      <p:font typeface="Arial Unicode MS" panose="020B0604020202020204" pitchFamily="50" charset="-127"/>
      <p:regular r:id="rId537"/>
    </p:embeddedFont>
    <p:embeddedFont>
      <p:font typeface="SamsungOne-700" panose="020B0803030303020204" pitchFamily="34" charset="0"/>
      <p:bold r:id="rId538"/>
    </p:embeddedFont>
    <p:embeddedFont>
      <p:font typeface="Samsung Sharp Sans Bold" pitchFamily="2" charset="0"/>
      <p:bold r:id="rId539"/>
    </p:embeddedFont>
    <p:embeddedFont>
      <p:font typeface="SamsungOne 700" panose="020B0803030303020204" pitchFamily="34" charset="0"/>
      <p:bold r:id="rId540"/>
    </p:embeddedFont>
    <p:embeddedFont>
      <p:font typeface="SamsungOne-400" panose="020B0503030303020204" pitchFamily="34" charset="0"/>
      <p:regular r:id="rId541"/>
    </p:embeddedFont>
    <p:embeddedFont>
      <p:font typeface="D2Coding" panose="020B0609020101020101" pitchFamily="49" charset="-127"/>
      <p:regular r:id="rId542"/>
      <p:bold r:id="rId543"/>
    </p:embeddedFont>
    <p:embeddedFont>
      <p:font typeface="Samsung Sharp Sans" pitchFamily="2" charset="0"/>
      <p:bold r:id="rId544"/>
    </p:embeddedFont>
    <p:embeddedFont>
      <p:font typeface="Malgun Gothic Semilight" panose="020B0502040204020203" pitchFamily="50" charset="-127"/>
      <p:regular r:id="rId545"/>
    </p:embeddedFont>
    <p:embeddedFont>
      <p:font typeface="SamsungOne 400C" panose="020B0506030303020204" pitchFamily="34" charset="0"/>
      <p:regular r:id="rId5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24A65B7-4FCF-4E22-BC70-62D475D2EF02}">
          <p14:sldIdLst>
            <p14:sldId id="291"/>
            <p14:sldId id="2252"/>
            <p14:sldId id="2282"/>
          </p14:sldIdLst>
        </p14:section>
        <p14:section name="Unit 1" id="{0FF23291-DE9E-4E12-9D45-A2C40881402E}">
          <p14:sldIdLst>
            <p14:sldId id="2363"/>
            <p14:sldId id="2826"/>
            <p14:sldId id="2897"/>
            <p14:sldId id="2827"/>
            <p14:sldId id="2896"/>
            <p14:sldId id="2828"/>
            <p14:sldId id="2829"/>
            <p14:sldId id="2830"/>
            <p14:sldId id="2898"/>
            <p14:sldId id="2899"/>
            <p14:sldId id="2900"/>
            <p14:sldId id="2901"/>
            <p14:sldId id="2902"/>
            <p14:sldId id="2903"/>
            <p14:sldId id="2904"/>
            <p14:sldId id="2905"/>
            <p14:sldId id="2839"/>
            <p14:sldId id="2840"/>
            <p14:sldId id="2841"/>
            <p14:sldId id="2906"/>
            <p14:sldId id="2844"/>
            <p14:sldId id="2845"/>
            <p14:sldId id="2907"/>
            <p14:sldId id="2847"/>
            <p14:sldId id="2848"/>
            <p14:sldId id="2389"/>
            <p14:sldId id="2823"/>
            <p14:sldId id="2849"/>
            <p14:sldId id="2850"/>
            <p14:sldId id="2851"/>
            <p14:sldId id="2852"/>
            <p14:sldId id="2853"/>
            <p14:sldId id="2854"/>
            <p14:sldId id="2855"/>
            <p14:sldId id="2856"/>
            <p14:sldId id="2857"/>
            <p14:sldId id="2858"/>
            <p14:sldId id="2859"/>
            <p14:sldId id="2860"/>
            <p14:sldId id="2861"/>
            <p14:sldId id="2862"/>
            <p14:sldId id="2864"/>
            <p14:sldId id="2865"/>
            <p14:sldId id="2866"/>
            <p14:sldId id="2867"/>
            <p14:sldId id="2869"/>
            <p14:sldId id="2868"/>
            <p14:sldId id="2870"/>
            <p14:sldId id="2871"/>
            <p14:sldId id="2872"/>
            <p14:sldId id="2873"/>
            <p14:sldId id="2874"/>
            <p14:sldId id="2875"/>
            <p14:sldId id="2876"/>
            <p14:sldId id="2877"/>
            <p14:sldId id="2878"/>
            <p14:sldId id="2879"/>
            <p14:sldId id="2880"/>
            <p14:sldId id="2881"/>
            <p14:sldId id="2882"/>
            <p14:sldId id="2883"/>
            <p14:sldId id="2908"/>
            <p14:sldId id="2885"/>
            <p14:sldId id="2886"/>
            <p14:sldId id="2887"/>
            <p14:sldId id="2888"/>
            <p14:sldId id="2889"/>
            <p14:sldId id="2890"/>
            <p14:sldId id="2891"/>
            <p14:sldId id="2892"/>
            <p14:sldId id="2893"/>
            <p14:sldId id="3207"/>
            <p14:sldId id="2894"/>
            <p14:sldId id="2895"/>
            <p14:sldId id="2909"/>
            <p14:sldId id="2910"/>
            <p14:sldId id="2911"/>
            <p14:sldId id="2912"/>
            <p14:sldId id="2913"/>
            <p14:sldId id="2914"/>
            <p14:sldId id="2915"/>
            <p14:sldId id="2916"/>
            <p14:sldId id="2917"/>
            <p14:sldId id="2918"/>
            <p14:sldId id="2919"/>
            <p14:sldId id="2920"/>
            <p14:sldId id="2921"/>
            <p14:sldId id="2922"/>
            <p14:sldId id="2923"/>
            <p14:sldId id="2924"/>
            <p14:sldId id="2925"/>
            <p14:sldId id="2926"/>
            <p14:sldId id="2927"/>
            <p14:sldId id="2928"/>
            <p14:sldId id="2929"/>
            <p14:sldId id="2930"/>
            <p14:sldId id="2931"/>
            <p14:sldId id="2932"/>
            <p14:sldId id="2933"/>
            <p14:sldId id="2934"/>
            <p14:sldId id="2935"/>
            <p14:sldId id="2936"/>
            <p14:sldId id="2937"/>
            <p14:sldId id="2938"/>
            <p14:sldId id="2939"/>
            <p14:sldId id="2940"/>
            <p14:sldId id="2941"/>
            <p14:sldId id="2942"/>
            <p14:sldId id="2943"/>
            <p14:sldId id="3204"/>
            <p14:sldId id="2410"/>
            <p14:sldId id="3208"/>
            <p14:sldId id="2944"/>
            <p14:sldId id="2945"/>
            <p14:sldId id="2946"/>
            <p14:sldId id="2947"/>
            <p14:sldId id="2948"/>
            <p14:sldId id="2949"/>
            <p14:sldId id="3206"/>
            <p14:sldId id="2951"/>
            <p14:sldId id="2952"/>
            <p14:sldId id="2953"/>
            <p14:sldId id="2954"/>
            <p14:sldId id="2955"/>
            <p14:sldId id="2956"/>
            <p14:sldId id="2957"/>
            <p14:sldId id="2958"/>
            <p14:sldId id="2959"/>
            <p14:sldId id="2960"/>
            <p14:sldId id="2961"/>
            <p14:sldId id="2962"/>
            <p14:sldId id="2963"/>
            <p14:sldId id="2964"/>
            <p14:sldId id="2965"/>
            <p14:sldId id="2433"/>
            <p14:sldId id="2434"/>
            <p14:sldId id="2966"/>
            <p14:sldId id="2967"/>
            <p14:sldId id="2968"/>
            <p14:sldId id="2969"/>
            <p14:sldId id="2970"/>
            <p14:sldId id="2971"/>
            <p14:sldId id="2972"/>
            <p14:sldId id="2973"/>
            <p14:sldId id="2454"/>
          </p14:sldIdLst>
        </p14:section>
        <p14:section name="Unit 2" id="{296498FD-5CAC-4EA8-82AF-2834F10AFADB}">
          <p14:sldIdLst>
            <p14:sldId id="2457"/>
            <p14:sldId id="2974"/>
            <p14:sldId id="2975"/>
            <p14:sldId id="3209"/>
            <p14:sldId id="2459"/>
            <p14:sldId id="2976"/>
            <p14:sldId id="2977"/>
            <p14:sldId id="2978"/>
            <p14:sldId id="2979"/>
            <p14:sldId id="2980"/>
            <p14:sldId id="2981"/>
            <p14:sldId id="2982"/>
            <p14:sldId id="2983"/>
            <p14:sldId id="2984"/>
            <p14:sldId id="2985"/>
            <p14:sldId id="2988"/>
            <p14:sldId id="3205"/>
            <p14:sldId id="2987"/>
            <p14:sldId id="2989"/>
            <p14:sldId id="2990"/>
            <p14:sldId id="2991"/>
            <p14:sldId id="2992"/>
            <p14:sldId id="2993"/>
            <p14:sldId id="2995"/>
            <p14:sldId id="2996"/>
            <p14:sldId id="2994"/>
            <p14:sldId id="2997"/>
            <p14:sldId id="2998"/>
            <p14:sldId id="2999"/>
            <p14:sldId id="3000"/>
            <p14:sldId id="3001"/>
            <p14:sldId id="3002"/>
            <p14:sldId id="3003"/>
            <p14:sldId id="3004"/>
            <p14:sldId id="3005"/>
            <p14:sldId id="3006"/>
            <p14:sldId id="3007"/>
            <p14:sldId id="3008"/>
            <p14:sldId id="3009"/>
            <p14:sldId id="3010"/>
            <p14:sldId id="3011"/>
            <p14:sldId id="3012"/>
            <p14:sldId id="3013"/>
            <p14:sldId id="3014"/>
            <p14:sldId id="3015"/>
            <p14:sldId id="3016"/>
            <p14:sldId id="3017"/>
            <p14:sldId id="3018"/>
            <p14:sldId id="3019"/>
            <p14:sldId id="3020"/>
            <p14:sldId id="3021"/>
            <p14:sldId id="3022"/>
            <p14:sldId id="3023"/>
            <p14:sldId id="3024"/>
            <p14:sldId id="3025"/>
            <p14:sldId id="3026"/>
            <p14:sldId id="3027"/>
            <p14:sldId id="3028"/>
            <p14:sldId id="3029"/>
            <p14:sldId id="3030"/>
            <p14:sldId id="3031"/>
            <p14:sldId id="3032"/>
            <p14:sldId id="3033"/>
            <p14:sldId id="3034"/>
            <p14:sldId id="3035"/>
            <p14:sldId id="3036"/>
            <p14:sldId id="3037"/>
            <p14:sldId id="3038"/>
            <p14:sldId id="3039"/>
            <p14:sldId id="3040"/>
            <p14:sldId id="3041"/>
            <p14:sldId id="3042"/>
            <p14:sldId id="3043"/>
            <p14:sldId id="3044"/>
            <p14:sldId id="3045"/>
            <p14:sldId id="3046"/>
            <p14:sldId id="3047"/>
            <p14:sldId id="3048"/>
            <p14:sldId id="3049"/>
            <p14:sldId id="3050"/>
            <p14:sldId id="3051"/>
            <p14:sldId id="3052"/>
            <p14:sldId id="3053"/>
            <p14:sldId id="3054"/>
            <p14:sldId id="3055"/>
            <p14:sldId id="3056"/>
            <p14:sldId id="3057"/>
            <p14:sldId id="3058"/>
            <p14:sldId id="3059"/>
            <p14:sldId id="3060"/>
            <p14:sldId id="3061"/>
            <p14:sldId id="3062"/>
            <p14:sldId id="3063"/>
            <p14:sldId id="3064"/>
            <p14:sldId id="3065"/>
            <p14:sldId id="3066"/>
            <p14:sldId id="3067"/>
            <p14:sldId id="3068"/>
            <p14:sldId id="3069"/>
            <p14:sldId id="3070"/>
            <p14:sldId id="3071"/>
            <p14:sldId id="3072"/>
            <p14:sldId id="3073"/>
            <p14:sldId id="3074"/>
            <p14:sldId id="3075"/>
            <p14:sldId id="3076"/>
            <p14:sldId id="3077"/>
            <p14:sldId id="3078"/>
            <p14:sldId id="3079"/>
            <p14:sldId id="3080"/>
            <p14:sldId id="3081"/>
            <p14:sldId id="3082"/>
            <p14:sldId id="3083"/>
            <p14:sldId id="3084"/>
            <p14:sldId id="3085"/>
            <p14:sldId id="3086"/>
            <p14:sldId id="3087"/>
            <p14:sldId id="3088"/>
            <p14:sldId id="3089"/>
            <p14:sldId id="3090"/>
            <p14:sldId id="3091"/>
            <p14:sldId id="3092"/>
            <p14:sldId id="3093"/>
            <p14:sldId id="3095"/>
            <p14:sldId id="3096"/>
            <p14:sldId id="3097"/>
            <p14:sldId id="3098"/>
            <p14:sldId id="3099"/>
            <p14:sldId id="3100"/>
            <p14:sldId id="3101"/>
            <p14:sldId id="3102"/>
            <p14:sldId id="3103"/>
            <p14:sldId id="2481"/>
            <p14:sldId id="2534"/>
            <p14:sldId id="2535"/>
            <p14:sldId id="2536"/>
            <p14:sldId id="2537"/>
            <p14:sldId id="2538"/>
            <p14:sldId id="2539"/>
            <p14:sldId id="2540"/>
            <p14:sldId id="2541"/>
            <p14:sldId id="2542"/>
            <p14:sldId id="2543"/>
            <p14:sldId id="2544"/>
            <p14:sldId id="2545"/>
            <p14:sldId id="2546"/>
            <p14:sldId id="2547"/>
            <p14:sldId id="3161"/>
            <p14:sldId id="3210"/>
            <p14:sldId id="3162"/>
            <p14:sldId id="3163"/>
            <p14:sldId id="3164"/>
            <p14:sldId id="3165"/>
            <p14:sldId id="3166"/>
            <p14:sldId id="3167"/>
            <p14:sldId id="3168"/>
            <p14:sldId id="3169"/>
            <p14:sldId id="3170"/>
            <p14:sldId id="3171"/>
            <p14:sldId id="3172"/>
            <p14:sldId id="3173"/>
            <p14:sldId id="3174"/>
            <p14:sldId id="3175"/>
            <p14:sldId id="3176"/>
            <p14:sldId id="3177"/>
            <p14:sldId id="2749"/>
            <p14:sldId id="2548"/>
            <p14:sldId id="3211"/>
            <p14:sldId id="2550"/>
            <p14:sldId id="2551"/>
            <p14:sldId id="3212"/>
            <p14:sldId id="2747"/>
            <p14:sldId id="3213"/>
            <p14:sldId id="3104"/>
            <p14:sldId id="3193"/>
            <p14:sldId id="3194"/>
            <p14:sldId id="3195"/>
            <p14:sldId id="3196"/>
            <p14:sldId id="3197"/>
            <p14:sldId id="3198"/>
            <p14:sldId id="3199"/>
            <p14:sldId id="3200"/>
            <p14:sldId id="3201"/>
            <p14:sldId id="3202"/>
            <p14:sldId id="3203"/>
            <p14:sldId id="2557"/>
            <p14:sldId id="3214"/>
            <p14:sldId id="2565"/>
            <p14:sldId id="3215"/>
            <p14:sldId id="2572"/>
            <p14:sldId id="2757"/>
          </p14:sldIdLst>
        </p14:section>
        <p14:section name="Unit 3" id="{D3914D59-C95F-4617-9419-B47B6A409A6A}">
          <p14:sldIdLst>
            <p14:sldId id="3216"/>
            <p14:sldId id="3217"/>
            <p14:sldId id="3218"/>
            <p14:sldId id="3219"/>
            <p14:sldId id="3220"/>
            <p14:sldId id="3221"/>
            <p14:sldId id="3222"/>
            <p14:sldId id="3223"/>
            <p14:sldId id="3224"/>
            <p14:sldId id="3225"/>
            <p14:sldId id="3226"/>
            <p14:sldId id="3227"/>
            <p14:sldId id="3229"/>
            <p14:sldId id="3230"/>
            <p14:sldId id="3231"/>
            <p14:sldId id="3232"/>
            <p14:sldId id="3233"/>
            <p14:sldId id="3234"/>
            <p14:sldId id="3235"/>
            <p14:sldId id="3236"/>
            <p14:sldId id="3238"/>
            <p14:sldId id="3240"/>
            <p14:sldId id="3241"/>
            <p14:sldId id="3242"/>
            <p14:sldId id="3243"/>
            <p14:sldId id="3244"/>
            <p14:sldId id="3245"/>
            <p14:sldId id="3246"/>
            <p14:sldId id="3247"/>
            <p14:sldId id="3248"/>
            <p14:sldId id="3249"/>
            <p14:sldId id="3250"/>
            <p14:sldId id="3251"/>
            <p14:sldId id="3252"/>
            <p14:sldId id="3253"/>
            <p14:sldId id="3254"/>
            <p14:sldId id="3255"/>
            <p14:sldId id="3256"/>
            <p14:sldId id="3257"/>
            <p14:sldId id="3258"/>
            <p14:sldId id="3259"/>
            <p14:sldId id="3260"/>
            <p14:sldId id="3261"/>
            <p14:sldId id="3264"/>
            <p14:sldId id="3265"/>
            <p14:sldId id="3266"/>
            <p14:sldId id="3267"/>
            <p14:sldId id="3268"/>
            <p14:sldId id="3269"/>
            <p14:sldId id="3271"/>
            <p14:sldId id="3273"/>
            <p14:sldId id="3274"/>
            <p14:sldId id="3275"/>
            <p14:sldId id="3311"/>
            <p14:sldId id="3312"/>
            <p14:sldId id="3281"/>
            <p14:sldId id="3313"/>
            <p14:sldId id="3426"/>
            <p14:sldId id="3288"/>
            <p14:sldId id="3289"/>
            <p14:sldId id="3290"/>
            <p14:sldId id="3292"/>
            <p14:sldId id="3294"/>
            <p14:sldId id="3296"/>
            <p14:sldId id="3297"/>
            <p14:sldId id="3300"/>
            <p14:sldId id="3303"/>
            <p14:sldId id="3304"/>
            <p14:sldId id="3306"/>
            <p14:sldId id="3307"/>
            <p14:sldId id="3309"/>
            <p14:sldId id="3310"/>
          </p14:sldIdLst>
        </p14:section>
        <p14:section name="Unit 4" id="{796F0C7F-462A-46D6-AB3E-B225F896A693}">
          <p14:sldIdLst>
            <p14:sldId id="3314"/>
            <p14:sldId id="3315"/>
            <p14:sldId id="3316"/>
            <p14:sldId id="3317"/>
            <p14:sldId id="3318"/>
            <p14:sldId id="3319"/>
            <p14:sldId id="3320"/>
            <p14:sldId id="3321"/>
            <p14:sldId id="3322"/>
            <p14:sldId id="3323"/>
            <p14:sldId id="3324"/>
            <p14:sldId id="3325"/>
            <p14:sldId id="3326"/>
            <p14:sldId id="3327"/>
            <p14:sldId id="3328"/>
            <p14:sldId id="3329"/>
            <p14:sldId id="3330"/>
            <p14:sldId id="3331"/>
            <p14:sldId id="3332"/>
            <p14:sldId id="3333"/>
            <p14:sldId id="3334"/>
            <p14:sldId id="3335"/>
            <p14:sldId id="3336"/>
            <p14:sldId id="3337"/>
            <p14:sldId id="3338"/>
            <p14:sldId id="3339"/>
            <p14:sldId id="3340"/>
            <p14:sldId id="3341"/>
            <p14:sldId id="3342"/>
            <p14:sldId id="3343"/>
            <p14:sldId id="3344"/>
            <p14:sldId id="3345"/>
            <p14:sldId id="3346"/>
            <p14:sldId id="3347"/>
            <p14:sldId id="3348"/>
            <p14:sldId id="3349"/>
            <p14:sldId id="3350"/>
            <p14:sldId id="3351"/>
            <p14:sldId id="3352"/>
            <p14:sldId id="3353"/>
            <p14:sldId id="3354"/>
            <p14:sldId id="3355"/>
            <p14:sldId id="3356"/>
            <p14:sldId id="3357"/>
            <p14:sldId id="3358"/>
            <p14:sldId id="3359"/>
            <p14:sldId id="3360"/>
            <p14:sldId id="3361"/>
            <p14:sldId id="3362"/>
            <p14:sldId id="3363"/>
            <p14:sldId id="3364"/>
            <p14:sldId id="3365"/>
            <p14:sldId id="3366"/>
            <p14:sldId id="3367"/>
            <p14:sldId id="3368"/>
            <p14:sldId id="3369"/>
            <p14:sldId id="3370"/>
            <p14:sldId id="3371"/>
            <p14:sldId id="3372"/>
            <p14:sldId id="3373"/>
            <p14:sldId id="3374"/>
            <p14:sldId id="3375"/>
            <p14:sldId id="3376"/>
            <p14:sldId id="3377"/>
            <p14:sldId id="3378"/>
            <p14:sldId id="3379"/>
            <p14:sldId id="3380"/>
            <p14:sldId id="3381"/>
            <p14:sldId id="3382"/>
            <p14:sldId id="3383"/>
            <p14:sldId id="3384"/>
            <p14:sldId id="3385"/>
            <p14:sldId id="3386"/>
            <p14:sldId id="3387"/>
            <p14:sldId id="3388"/>
            <p14:sldId id="3389"/>
            <p14:sldId id="3390"/>
            <p14:sldId id="3391"/>
            <p14:sldId id="3392"/>
            <p14:sldId id="3393"/>
            <p14:sldId id="3394"/>
            <p14:sldId id="3395"/>
            <p14:sldId id="3396"/>
            <p14:sldId id="3397"/>
            <p14:sldId id="3398"/>
            <p14:sldId id="3399"/>
            <p14:sldId id="3400"/>
            <p14:sldId id="3401"/>
            <p14:sldId id="3402"/>
            <p14:sldId id="3403"/>
            <p14:sldId id="3404"/>
            <p14:sldId id="3405"/>
            <p14:sldId id="3406"/>
            <p14:sldId id="3407"/>
            <p14:sldId id="3408"/>
            <p14:sldId id="3409"/>
            <p14:sldId id="3410"/>
            <p14:sldId id="3411"/>
            <p14:sldId id="3412"/>
            <p14:sldId id="3413"/>
            <p14:sldId id="3414"/>
            <p14:sldId id="3415"/>
            <p14:sldId id="3416"/>
            <p14:sldId id="3417"/>
            <p14:sldId id="3418"/>
            <p14:sldId id="3419"/>
            <p14:sldId id="3420"/>
            <p14:sldId id="3421"/>
            <p14:sldId id="3423"/>
            <p14:sldId id="3424"/>
          </p14:sldIdLst>
        </p14:section>
      </p14:sectionLst>
    </p:ext>
    <p:ext uri="{EFAFB233-063F-42B5-8137-9DF3F51BA10A}">
      <p15:sldGuideLst xmlns:p15="http://schemas.microsoft.com/office/powerpoint/2012/main">
        <p15:guide id="2" orient="horz" pos="794" userDrawn="1">
          <p15:clr>
            <a:srgbClr val="A4A3A4"/>
          </p15:clr>
        </p15:guide>
        <p15:guide id="3" orient="horz" pos="1023" userDrawn="1">
          <p15:clr>
            <a:srgbClr val="A4A3A4"/>
          </p15:clr>
        </p15:guide>
        <p15:guide id="4" pos="311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계정" initials="M계" lastIdx="2" clrIdx="0">
    <p:extLst>
      <p:ext uri="{19B8F6BF-5375-455C-9EA6-DF929625EA0E}">
        <p15:presenceInfo xmlns:p15="http://schemas.microsoft.com/office/powerpoint/2012/main" userId="4502cc2f324a9f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3F11"/>
    <a:srgbClr val="BC2119"/>
    <a:srgbClr val="2D3C9D"/>
    <a:srgbClr val="D92C36"/>
    <a:srgbClr val="2C3239"/>
    <a:srgbClr val="3C29A9"/>
    <a:srgbClr val="1429A0"/>
    <a:srgbClr val="F5F5F5"/>
    <a:srgbClr val="D9EDFD"/>
    <a:srgbClr val="0076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90274" autoAdjust="0"/>
  </p:normalViewPr>
  <p:slideViewPr>
    <p:cSldViewPr>
      <p:cViewPr varScale="1">
        <p:scale>
          <a:sx n="72" d="100"/>
          <a:sy n="72" d="100"/>
        </p:scale>
        <p:origin x="1567" y="46"/>
      </p:cViewPr>
      <p:guideLst>
        <p:guide orient="horz" pos="794"/>
        <p:guide orient="horz" pos="1023"/>
        <p:guide pos="3119"/>
      </p:guideLst>
    </p:cSldViewPr>
  </p:slideViewPr>
  <p:outlineViewPr>
    <p:cViewPr>
      <p:scale>
        <a:sx n="33" d="100"/>
        <a:sy n="33" d="100"/>
      </p:scale>
      <p:origin x="0" y="-568"/>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324" Type="http://schemas.openxmlformats.org/officeDocument/2006/relationships/slide" Target="slides/slide322.xml"/><Relationship Id="rId531" Type="http://schemas.openxmlformats.org/officeDocument/2006/relationships/font" Target="fonts/font7.fntdata"/><Relationship Id="rId170" Type="http://schemas.openxmlformats.org/officeDocument/2006/relationships/slide" Target="slides/slide168.xml"/><Relationship Id="rId268" Type="http://schemas.openxmlformats.org/officeDocument/2006/relationships/slide" Target="slides/slide266.xml"/><Relationship Id="rId475" Type="http://schemas.openxmlformats.org/officeDocument/2006/relationships/slide" Target="slides/slide473.xml"/><Relationship Id="rId32" Type="http://schemas.openxmlformats.org/officeDocument/2006/relationships/slide" Target="slides/slide30.xml"/><Relationship Id="rId128" Type="http://schemas.openxmlformats.org/officeDocument/2006/relationships/slide" Target="slides/slide126.xml"/><Relationship Id="rId335" Type="http://schemas.openxmlformats.org/officeDocument/2006/relationships/slide" Target="slides/slide333.xml"/><Relationship Id="rId542" Type="http://schemas.openxmlformats.org/officeDocument/2006/relationships/font" Target="fonts/font18.fntdata"/><Relationship Id="rId181" Type="http://schemas.openxmlformats.org/officeDocument/2006/relationships/slide" Target="slides/slide179.xml"/><Relationship Id="rId402" Type="http://schemas.openxmlformats.org/officeDocument/2006/relationships/slide" Target="slides/slide400.xml"/><Relationship Id="rId279" Type="http://schemas.openxmlformats.org/officeDocument/2006/relationships/slide" Target="slides/slide277.xml"/><Relationship Id="rId486" Type="http://schemas.openxmlformats.org/officeDocument/2006/relationships/slide" Target="slides/slide484.xml"/><Relationship Id="rId43" Type="http://schemas.openxmlformats.org/officeDocument/2006/relationships/slide" Target="slides/slide41.xml"/><Relationship Id="rId139" Type="http://schemas.openxmlformats.org/officeDocument/2006/relationships/slide" Target="slides/slide137.xml"/><Relationship Id="rId346" Type="http://schemas.openxmlformats.org/officeDocument/2006/relationships/slide" Target="slides/slide344.xml"/><Relationship Id="rId553" Type="http://schemas.openxmlformats.org/officeDocument/2006/relationships/customXml" Target="../customXml/item2.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497" Type="http://schemas.openxmlformats.org/officeDocument/2006/relationships/slide" Target="slides/slide495.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466" Type="http://schemas.openxmlformats.org/officeDocument/2006/relationships/slide" Target="slides/slide464.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533" Type="http://schemas.openxmlformats.org/officeDocument/2006/relationships/font" Target="fonts/font9.fntdata"/><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slide" Target="slides/slide433.xml"/><Relationship Id="rId477" Type="http://schemas.openxmlformats.org/officeDocument/2006/relationships/slide" Target="slides/slide475.xml"/><Relationship Id="rId281" Type="http://schemas.openxmlformats.org/officeDocument/2006/relationships/slide" Target="slides/slide279.xml"/><Relationship Id="rId337" Type="http://schemas.openxmlformats.org/officeDocument/2006/relationships/slide" Target="slides/slide335.xml"/><Relationship Id="rId502" Type="http://schemas.openxmlformats.org/officeDocument/2006/relationships/slide" Target="slides/slide500.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544" Type="http://schemas.openxmlformats.org/officeDocument/2006/relationships/font" Target="fonts/font20.fntdata"/><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46" Type="http://schemas.openxmlformats.org/officeDocument/2006/relationships/slide" Target="slides/slide444.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88" Type="http://schemas.openxmlformats.org/officeDocument/2006/relationships/slide" Target="slides/slide486.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513" Type="http://schemas.openxmlformats.org/officeDocument/2006/relationships/slide" Target="slides/slide511.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457" Type="http://schemas.openxmlformats.org/officeDocument/2006/relationships/slide" Target="slides/slide455.xml"/><Relationship Id="rId261" Type="http://schemas.openxmlformats.org/officeDocument/2006/relationships/slide" Target="slides/slide259.xml"/><Relationship Id="rId499" Type="http://schemas.openxmlformats.org/officeDocument/2006/relationships/slide" Target="slides/slide497.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524" Type="http://schemas.openxmlformats.org/officeDocument/2006/relationships/notesMaster" Target="notesMasters/notesMaster1.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slide" Target="slides/slide424.xml"/><Relationship Id="rId230" Type="http://schemas.openxmlformats.org/officeDocument/2006/relationships/slide" Target="slides/slide228.xml"/><Relationship Id="rId468" Type="http://schemas.openxmlformats.org/officeDocument/2006/relationships/slide" Target="slides/slide466.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535" Type="http://schemas.openxmlformats.org/officeDocument/2006/relationships/font" Target="fonts/font11.fntdata"/><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slide" Target="slides/slide435.xml"/><Relationship Id="rId479" Type="http://schemas.openxmlformats.org/officeDocument/2006/relationships/slide" Target="slides/slide477.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490" Type="http://schemas.openxmlformats.org/officeDocument/2006/relationships/slide" Target="slides/slide488.xml"/><Relationship Id="rId504" Type="http://schemas.openxmlformats.org/officeDocument/2006/relationships/slide" Target="slides/slide502.xml"/><Relationship Id="rId546" Type="http://schemas.openxmlformats.org/officeDocument/2006/relationships/font" Target="fonts/font22.fntdata"/><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48" Type="http://schemas.openxmlformats.org/officeDocument/2006/relationships/slide" Target="slides/slide446.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515" Type="http://schemas.openxmlformats.org/officeDocument/2006/relationships/slide" Target="slides/slide513.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slide" Target="slides/slide415.xml"/><Relationship Id="rId459" Type="http://schemas.openxmlformats.org/officeDocument/2006/relationships/slide" Target="slides/slide457.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470" Type="http://schemas.openxmlformats.org/officeDocument/2006/relationships/slide" Target="slides/slide468.xml"/><Relationship Id="rId526" Type="http://schemas.openxmlformats.org/officeDocument/2006/relationships/font" Target="fonts/font2.fntdata"/><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slide" Target="slides/slide426.xml"/><Relationship Id="rId232" Type="http://schemas.openxmlformats.org/officeDocument/2006/relationships/slide" Target="slides/slide230.xml"/><Relationship Id="rId274" Type="http://schemas.openxmlformats.org/officeDocument/2006/relationships/slide" Target="slides/slide272.xml"/><Relationship Id="rId481" Type="http://schemas.openxmlformats.org/officeDocument/2006/relationships/slide" Target="slides/slide479.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537" Type="http://schemas.openxmlformats.org/officeDocument/2006/relationships/font" Target="fonts/font13.fntdata"/><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slide" Target="slides/slide437.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450" Type="http://schemas.openxmlformats.org/officeDocument/2006/relationships/slide" Target="slides/slide448.xml"/><Relationship Id="rId506" Type="http://schemas.openxmlformats.org/officeDocument/2006/relationships/slide" Target="slides/slide504.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492" Type="http://schemas.openxmlformats.org/officeDocument/2006/relationships/slide" Target="slides/slide490.xml"/><Relationship Id="rId548" Type="http://schemas.openxmlformats.org/officeDocument/2006/relationships/presProps" Target="presProps.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212" Type="http://schemas.openxmlformats.org/officeDocument/2006/relationships/slide" Target="slides/slide210.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461" Type="http://schemas.openxmlformats.org/officeDocument/2006/relationships/slide" Target="slides/slide459.xml"/><Relationship Id="rId517" Type="http://schemas.openxmlformats.org/officeDocument/2006/relationships/slide" Target="slides/slide515.xml"/><Relationship Id="rId60" Type="http://schemas.openxmlformats.org/officeDocument/2006/relationships/slide" Target="slides/slide58.xml"/><Relationship Id="rId156" Type="http://schemas.openxmlformats.org/officeDocument/2006/relationships/slide" Target="slides/slide154.xml"/><Relationship Id="rId198" Type="http://schemas.openxmlformats.org/officeDocument/2006/relationships/slide" Target="slides/slide196.xml"/><Relationship Id="rId321" Type="http://schemas.openxmlformats.org/officeDocument/2006/relationships/slide" Target="slides/slide319.xml"/><Relationship Id="rId363" Type="http://schemas.openxmlformats.org/officeDocument/2006/relationships/slide" Target="slides/slide361.xml"/><Relationship Id="rId419" Type="http://schemas.openxmlformats.org/officeDocument/2006/relationships/slide" Target="slides/slide417.xml"/><Relationship Id="rId223" Type="http://schemas.openxmlformats.org/officeDocument/2006/relationships/slide" Target="slides/slide221.xml"/><Relationship Id="rId430" Type="http://schemas.openxmlformats.org/officeDocument/2006/relationships/slide" Target="slides/slide428.xml"/><Relationship Id="rId18" Type="http://schemas.openxmlformats.org/officeDocument/2006/relationships/slide" Target="slides/slide16.xml"/><Relationship Id="rId265" Type="http://schemas.openxmlformats.org/officeDocument/2006/relationships/slide" Target="slides/slide263.xml"/><Relationship Id="rId472" Type="http://schemas.openxmlformats.org/officeDocument/2006/relationships/slide" Target="slides/slide470.xml"/><Relationship Id="rId528" Type="http://schemas.openxmlformats.org/officeDocument/2006/relationships/font" Target="fonts/font4.fntdata"/><Relationship Id="rId125" Type="http://schemas.openxmlformats.org/officeDocument/2006/relationships/slide" Target="slides/slide123.xml"/><Relationship Id="rId167" Type="http://schemas.openxmlformats.org/officeDocument/2006/relationships/slide" Target="slides/slide165.xml"/><Relationship Id="rId332" Type="http://schemas.openxmlformats.org/officeDocument/2006/relationships/slide" Target="slides/slide330.xml"/><Relationship Id="rId374" Type="http://schemas.openxmlformats.org/officeDocument/2006/relationships/slide" Target="slides/slide372.xml"/><Relationship Id="rId71" Type="http://schemas.openxmlformats.org/officeDocument/2006/relationships/slide" Target="slides/slide69.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76" Type="http://schemas.openxmlformats.org/officeDocument/2006/relationships/slide" Target="slides/slide274.xml"/><Relationship Id="rId441" Type="http://schemas.openxmlformats.org/officeDocument/2006/relationships/slide" Target="slides/slide439.xml"/><Relationship Id="rId483" Type="http://schemas.openxmlformats.org/officeDocument/2006/relationships/slide" Target="slides/slide481.xml"/><Relationship Id="rId539" Type="http://schemas.openxmlformats.org/officeDocument/2006/relationships/font" Target="fonts/font15.fntdata"/><Relationship Id="rId40" Type="http://schemas.openxmlformats.org/officeDocument/2006/relationships/slide" Target="slides/slide38.xml"/><Relationship Id="rId136" Type="http://schemas.openxmlformats.org/officeDocument/2006/relationships/slide" Target="slides/slide134.xml"/><Relationship Id="rId178" Type="http://schemas.openxmlformats.org/officeDocument/2006/relationships/slide" Target="slides/slide176.xml"/><Relationship Id="rId301" Type="http://schemas.openxmlformats.org/officeDocument/2006/relationships/slide" Target="slides/slide299.xml"/><Relationship Id="rId343" Type="http://schemas.openxmlformats.org/officeDocument/2006/relationships/slide" Target="slides/slide341.xml"/><Relationship Id="rId550" Type="http://schemas.openxmlformats.org/officeDocument/2006/relationships/theme" Target="theme/theme1.xml"/><Relationship Id="rId82" Type="http://schemas.openxmlformats.org/officeDocument/2006/relationships/slide" Target="slides/slide80.xml"/><Relationship Id="rId203" Type="http://schemas.openxmlformats.org/officeDocument/2006/relationships/slide" Target="slides/slide201.xml"/><Relationship Id="rId385" Type="http://schemas.openxmlformats.org/officeDocument/2006/relationships/slide" Target="slides/slide383.xml"/><Relationship Id="rId245" Type="http://schemas.openxmlformats.org/officeDocument/2006/relationships/slide" Target="slides/slide243.xml"/><Relationship Id="rId287" Type="http://schemas.openxmlformats.org/officeDocument/2006/relationships/slide" Target="slides/slide285.xml"/><Relationship Id="rId410" Type="http://schemas.openxmlformats.org/officeDocument/2006/relationships/slide" Target="slides/slide408.xml"/><Relationship Id="rId452" Type="http://schemas.openxmlformats.org/officeDocument/2006/relationships/slide" Target="slides/slide450.xml"/><Relationship Id="rId494" Type="http://schemas.openxmlformats.org/officeDocument/2006/relationships/slide" Target="slides/slide492.xml"/><Relationship Id="rId508" Type="http://schemas.openxmlformats.org/officeDocument/2006/relationships/slide" Target="slides/slide506.xml"/><Relationship Id="rId105" Type="http://schemas.openxmlformats.org/officeDocument/2006/relationships/slide" Target="slides/slide103.xml"/><Relationship Id="rId147" Type="http://schemas.openxmlformats.org/officeDocument/2006/relationships/slide" Target="slides/slide145.xml"/><Relationship Id="rId312" Type="http://schemas.openxmlformats.org/officeDocument/2006/relationships/slide" Target="slides/slide310.xml"/><Relationship Id="rId354" Type="http://schemas.openxmlformats.org/officeDocument/2006/relationships/slide" Target="slides/slide352.xml"/><Relationship Id="rId51" Type="http://schemas.openxmlformats.org/officeDocument/2006/relationships/slide" Target="slides/slide49.xml"/><Relationship Id="rId93" Type="http://schemas.openxmlformats.org/officeDocument/2006/relationships/slide" Target="slides/slide91.xml"/><Relationship Id="rId189" Type="http://schemas.openxmlformats.org/officeDocument/2006/relationships/slide" Target="slides/slide187.xml"/><Relationship Id="rId396" Type="http://schemas.openxmlformats.org/officeDocument/2006/relationships/slide" Target="slides/slide394.xml"/><Relationship Id="rId214" Type="http://schemas.openxmlformats.org/officeDocument/2006/relationships/slide" Target="slides/slide212.xml"/><Relationship Id="rId256" Type="http://schemas.openxmlformats.org/officeDocument/2006/relationships/slide" Target="slides/slide254.xml"/><Relationship Id="rId298" Type="http://schemas.openxmlformats.org/officeDocument/2006/relationships/slide" Target="slides/slide296.xml"/><Relationship Id="rId421" Type="http://schemas.openxmlformats.org/officeDocument/2006/relationships/slide" Target="slides/slide419.xml"/><Relationship Id="rId463" Type="http://schemas.openxmlformats.org/officeDocument/2006/relationships/slide" Target="slides/slide461.xml"/><Relationship Id="rId519" Type="http://schemas.openxmlformats.org/officeDocument/2006/relationships/slide" Target="slides/slide517.xml"/><Relationship Id="rId116" Type="http://schemas.openxmlformats.org/officeDocument/2006/relationships/slide" Target="slides/slide114.xml"/><Relationship Id="rId158" Type="http://schemas.openxmlformats.org/officeDocument/2006/relationships/slide" Target="slides/slide156.xml"/><Relationship Id="rId323" Type="http://schemas.openxmlformats.org/officeDocument/2006/relationships/slide" Target="slides/slide321.xml"/><Relationship Id="rId530" Type="http://schemas.openxmlformats.org/officeDocument/2006/relationships/font" Target="fonts/font6.fntdata"/><Relationship Id="rId20" Type="http://schemas.openxmlformats.org/officeDocument/2006/relationships/slide" Target="slides/slide18.xml"/><Relationship Id="rId62" Type="http://schemas.openxmlformats.org/officeDocument/2006/relationships/slide" Target="slides/slide60.xml"/><Relationship Id="rId365" Type="http://schemas.openxmlformats.org/officeDocument/2006/relationships/slide" Target="slides/slide363.xml"/><Relationship Id="rId225" Type="http://schemas.openxmlformats.org/officeDocument/2006/relationships/slide" Target="slides/slide223.xml"/><Relationship Id="rId267" Type="http://schemas.openxmlformats.org/officeDocument/2006/relationships/slide" Target="slides/slide265.xml"/><Relationship Id="rId432" Type="http://schemas.openxmlformats.org/officeDocument/2006/relationships/slide" Target="slides/slide430.xml"/><Relationship Id="rId474" Type="http://schemas.openxmlformats.org/officeDocument/2006/relationships/slide" Target="slides/slide472.xml"/><Relationship Id="rId127" Type="http://schemas.openxmlformats.org/officeDocument/2006/relationships/slide" Target="slides/slide125.xml"/><Relationship Id="rId31" Type="http://schemas.openxmlformats.org/officeDocument/2006/relationships/slide" Target="slides/slide29.xml"/><Relationship Id="rId73" Type="http://schemas.openxmlformats.org/officeDocument/2006/relationships/slide" Target="slides/slide71.xml"/><Relationship Id="rId169" Type="http://schemas.openxmlformats.org/officeDocument/2006/relationships/slide" Target="slides/slide167.xml"/><Relationship Id="rId334" Type="http://schemas.openxmlformats.org/officeDocument/2006/relationships/slide" Target="slides/slide332.xml"/><Relationship Id="rId376" Type="http://schemas.openxmlformats.org/officeDocument/2006/relationships/slide" Target="slides/slide374.xml"/><Relationship Id="rId541" Type="http://schemas.openxmlformats.org/officeDocument/2006/relationships/font" Target="fonts/font17.fntdata"/><Relationship Id="rId4" Type="http://schemas.openxmlformats.org/officeDocument/2006/relationships/slide" Target="slides/slide2.xml"/><Relationship Id="rId180" Type="http://schemas.openxmlformats.org/officeDocument/2006/relationships/slide" Target="slides/slide178.xml"/><Relationship Id="rId236" Type="http://schemas.openxmlformats.org/officeDocument/2006/relationships/slide" Target="slides/slide234.xml"/><Relationship Id="rId278" Type="http://schemas.openxmlformats.org/officeDocument/2006/relationships/slide" Target="slides/slide276.xml"/><Relationship Id="rId401" Type="http://schemas.openxmlformats.org/officeDocument/2006/relationships/slide" Target="slides/slide399.xml"/><Relationship Id="rId443" Type="http://schemas.openxmlformats.org/officeDocument/2006/relationships/slide" Target="slides/slide441.xml"/><Relationship Id="rId303" Type="http://schemas.openxmlformats.org/officeDocument/2006/relationships/slide" Target="slides/slide301.xml"/><Relationship Id="rId485" Type="http://schemas.openxmlformats.org/officeDocument/2006/relationships/slide" Target="slides/slide483.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510" Type="http://schemas.openxmlformats.org/officeDocument/2006/relationships/slide" Target="slides/slide508.xml"/><Relationship Id="rId552" Type="http://schemas.openxmlformats.org/officeDocument/2006/relationships/customXml" Target="../customXml/item1.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slide" Target="slides/slide452.xml"/><Relationship Id="rId496" Type="http://schemas.openxmlformats.org/officeDocument/2006/relationships/slide" Target="slides/slide494.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521" Type="http://schemas.openxmlformats.org/officeDocument/2006/relationships/slide" Target="slides/slide519.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slide" Target="slides/slide463.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532" Type="http://schemas.openxmlformats.org/officeDocument/2006/relationships/font" Target="fonts/font8.fntdata"/><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476" Type="http://schemas.openxmlformats.org/officeDocument/2006/relationships/slide" Target="slides/slide474.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501" Type="http://schemas.openxmlformats.org/officeDocument/2006/relationships/slide" Target="slides/slide499.xml"/><Relationship Id="rId543" Type="http://schemas.openxmlformats.org/officeDocument/2006/relationships/font" Target="fonts/font19.fntdata"/><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487" Type="http://schemas.openxmlformats.org/officeDocument/2006/relationships/slide" Target="slides/slide485.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512" Type="http://schemas.openxmlformats.org/officeDocument/2006/relationships/slide" Target="slides/slide510.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554" Type="http://schemas.openxmlformats.org/officeDocument/2006/relationships/customXml" Target="../customXml/item3.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slide" Target="slides/slide454.xml"/><Relationship Id="rId498" Type="http://schemas.openxmlformats.org/officeDocument/2006/relationships/slide" Target="slides/slide496.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23" Type="http://schemas.openxmlformats.org/officeDocument/2006/relationships/slide" Target="slides/slide521.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467" Type="http://schemas.openxmlformats.org/officeDocument/2006/relationships/slide" Target="slides/slide465.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534" Type="http://schemas.openxmlformats.org/officeDocument/2006/relationships/font" Target="fonts/font10.fntdata"/><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240" Type="http://schemas.openxmlformats.org/officeDocument/2006/relationships/slide" Target="slides/slide238.xml"/><Relationship Id="rId478" Type="http://schemas.openxmlformats.org/officeDocument/2006/relationships/slide" Target="slides/slide476.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503" Type="http://schemas.openxmlformats.org/officeDocument/2006/relationships/slide" Target="slides/slide501.xml"/><Relationship Id="rId545" Type="http://schemas.openxmlformats.org/officeDocument/2006/relationships/font" Target="fonts/font21.fntdata"/><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251" Type="http://schemas.openxmlformats.org/officeDocument/2006/relationships/slide" Target="slides/slide249.xml"/><Relationship Id="rId489" Type="http://schemas.openxmlformats.org/officeDocument/2006/relationships/slide" Target="slides/slide487.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514" Type="http://schemas.openxmlformats.org/officeDocument/2006/relationships/slide" Target="slides/slide512.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458" Type="http://schemas.openxmlformats.org/officeDocument/2006/relationships/slide" Target="slides/slide456.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525" Type="http://schemas.openxmlformats.org/officeDocument/2006/relationships/font" Target="fonts/font1.fntdata"/><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469" Type="http://schemas.openxmlformats.org/officeDocument/2006/relationships/slide" Target="slides/slide467.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480" Type="http://schemas.openxmlformats.org/officeDocument/2006/relationships/slide" Target="slides/slide478.xml"/><Relationship Id="rId536" Type="http://schemas.openxmlformats.org/officeDocument/2006/relationships/font" Target="fonts/font12.fntdata"/><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slide" Target="slides/slide436.xml"/><Relationship Id="rId242" Type="http://schemas.openxmlformats.org/officeDocument/2006/relationships/slide" Target="slides/slide240.xml"/><Relationship Id="rId284" Type="http://schemas.openxmlformats.org/officeDocument/2006/relationships/slide" Target="slides/slide282.xml"/><Relationship Id="rId491" Type="http://schemas.openxmlformats.org/officeDocument/2006/relationships/slide" Target="slides/slide489.xml"/><Relationship Id="rId505" Type="http://schemas.openxmlformats.org/officeDocument/2006/relationships/slide" Target="slides/slide503.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547" Type="http://schemas.openxmlformats.org/officeDocument/2006/relationships/commentAuthors" Target="commentAuthors.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slide" Target="slides/slide447.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516" Type="http://schemas.openxmlformats.org/officeDocument/2006/relationships/slide" Target="slides/slide514.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222" Type="http://schemas.openxmlformats.org/officeDocument/2006/relationships/slide" Target="slides/slide220.xml"/><Relationship Id="rId264" Type="http://schemas.openxmlformats.org/officeDocument/2006/relationships/slide" Target="slides/slide262.xml"/><Relationship Id="rId471" Type="http://schemas.openxmlformats.org/officeDocument/2006/relationships/slide" Target="slides/slide469.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527" Type="http://schemas.openxmlformats.org/officeDocument/2006/relationships/font" Target="fonts/font3.fntdata"/><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slide" Target="slides/slide438.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482" Type="http://schemas.openxmlformats.org/officeDocument/2006/relationships/slide" Target="slides/slide480.xml"/><Relationship Id="rId538" Type="http://schemas.openxmlformats.org/officeDocument/2006/relationships/font" Target="fonts/font14.fntdata"/><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202" Type="http://schemas.openxmlformats.org/officeDocument/2006/relationships/slide" Target="slides/slide200.xml"/><Relationship Id="rId244" Type="http://schemas.openxmlformats.org/officeDocument/2006/relationships/slide" Target="slides/slide242.xml"/><Relationship Id="rId39" Type="http://schemas.openxmlformats.org/officeDocument/2006/relationships/slide" Target="slides/slide37.xml"/><Relationship Id="rId286" Type="http://schemas.openxmlformats.org/officeDocument/2006/relationships/slide" Target="slides/slide284.xml"/><Relationship Id="rId451" Type="http://schemas.openxmlformats.org/officeDocument/2006/relationships/slide" Target="slides/slide449.xml"/><Relationship Id="rId493" Type="http://schemas.openxmlformats.org/officeDocument/2006/relationships/slide" Target="slides/slide491.xml"/><Relationship Id="rId507" Type="http://schemas.openxmlformats.org/officeDocument/2006/relationships/slide" Target="slides/slide505.xml"/><Relationship Id="rId549" Type="http://schemas.openxmlformats.org/officeDocument/2006/relationships/viewProps" Target="viewProps.xml"/><Relationship Id="rId50" Type="http://schemas.openxmlformats.org/officeDocument/2006/relationships/slide" Target="slides/slide48.xml"/><Relationship Id="rId104" Type="http://schemas.openxmlformats.org/officeDocument/2006/relationships/slide" Target="slides/slide102.xml"/><Relationship Id="rId146" Type="http://schemas.openxmlformats.org/officeDocument/2006/relationships/slide" Target="slides/slide144.xml"/><Relationship Id="rId188" Type="http://schemas.openxmlformats.org/officeDocument/2006/relationships/slide" Target="slides/slide186.xml"/><Relationship Id="rId311" Type="http://schemas.openxmlformats.org/officeDocument/2006/relationships/slide" Target="slides/slide309.xml"/><Relationship Id="rId353" Type="http://schemas.openxmlformats.org/officeDocument/2006/relationships/slide" Target="slides/slide351.xml"/><Relationship Id="rId395" Type="http://schemas.openxmlformats.org/officeDocument/2006/relationships/slide" Target="slides/slide393.xml"/><Relationship Id="rId409" Type="http://schemas.openxmlformats.org/officeDocument/2006/relationships/slide" Target="slides/slide407.xml"/><Relationship Id="rId92" Type="http://schemas.openxmlformats.org/officeDocument/2006/relationships/slide" Target="slides/slide90.xml"/><Relationship Id="rId213" Type="http://schemas.openxmlformats.org/officeDocument/2006/relationships/slide" Target="slides/slide211.xml"/><Relationship Id="rId420" Type="http://schemas.openxmlformats.org/officeDocument/2006/relationships/slide" Target="slides/slide418.xml"/><Relationship Id="rId255" Type="http://schemas.openxmlformats.org/officeDocument/2006/relationships/slide" Target="slides/slide253.xml"/><Relationship Id="rId297" Type="http://schemas.openxmlformats.org/officeDocument/2006/relationships/slide" Target="slides/slide295.xml"/><Relationship Id="rId462" Type="http://schemas.openxmlformats.org/officeDocument/2006/relationships/slide" Target="slides/slide460.xml"/><Relationship Id="rId518" Type="http://schemas.openxmlformats.org/officeDocument/2006/relationships/slide" Target="slides/slide516.xml"/><Relationship Id="rId115" Type="http://schemas.openxmlformats.org/officeDocument/2006/relationships/slide" Target="slides/slide113.xml"/><Relationship Id="rId157" Type="http://schemas.openxmlformats.org/officeDocument/2006/relationships/slide" Target="slides/slide155.xml"/><Relationship Id="rId322" Type="http://schemas.openxmlformats.org/officeDocument/2006/relationships/slide" Target="slides/slide320.xml"/><Relationship Id="rId364" Type="http://schemas.openxmlformats.org/officeDocument/2006/relationships/slide" Target="slides/slide362.xml"/><Relationship Id="rId61" Type="http://schemas.openxmlformats.org/officeDocument/2006/relationships/slide" Target="slides/slide59.xml"/><Relationship Id="rId199" Type="http://schemas.openxmlformats.org/officeDocument/2006/relationships/slide" Target="slides/slide197.xml"/><Relationship Id="rId19" Type="http://schemas.openxmlformats.org/officeDocument/2006/relationships/slide" Target="slides/slide17.xml"/><Relationship Id="rId224" Type="http://schemas.openxmlformats.org/officeDocument/2006/relationships/slide" Target="slides/slide222.xml"/><Relationship Id="rId266" Type="http://schemas.openxmlformats.org/officeDocument/2006/relationships/slide" Target="slides/slide264.xml"/><Relationship Id="rId431" Type="http://schemas.openxmlformats.org/officeDocument/2006/relationships/slide" Target="slides/slide429.xml"/><Relationship Id="rId473" Type="http://schemas.openxmlformats.org/officeDocument/2006/relationships/slide" Target="slides/slide471.xml"/><Relationship Id="rId529" Type="http://schemas.openxmlformats.org/officeDocument/2006/relationships/font" Target="fonts/font5.fntdata"/><Relationship Id="rId30" Type="http://schemas.openxmlformats.org/officeDocument/2006/relationships/slide" Target="slides/slide28.xml"/><Relationship Id="rId126" Type="http://schemas.openxmlformats.org/officeDocument/2006/relationships/slide" Target="slides/slide124.xml"/><Relationship Id="rId168" Type="http://schemas.openxmlformats.org/officeDocument/2006/relationships/slide" Target="slides/slide166.xml"/><Relationship Id="rId333" Type="http://schemas.openxmlformats.org/officeDocument/2006/relationships/slide" Target="slides/slide331.xml"/><Relationship Id="rId540" Type="http://schemas.openxmlformats.org/officeDocument/2006/relationships/font" Target="fonts/font16.fntdata"/><Relationship Id="rId72" Type="http://schemas.openxmlformats.org/officeDocument/2006/relationships/slide" Target="slides/slide70.xml"/><Relationship Id="rId375" Type="http://schemas.openxmlformats.org/officeDocument/2006/relationships/slide" Target="slides/slide373.xml"/><Relationship Id="rId3" Type="http://schemas.openxmlformats.org/officeDocument/2006/relationships/slide" Target="slides/slide1.xml"/><Relationship Id="rId235" Type="http://schemas.openxmlformats.org/officeDocument/2006/relationships/slide" Target="slides/slide233.xml"/><Relationship Id="rId277" Type="http://schemas.openxmlformats.org/officeDocument/2006/relationships/slide" Target="slides/slide275.xml"/><Relationship Id="rId400" Type="http://schemas.openxmlformats.org/officeDocument/2006/relationships/slide" Target="slides/slide398.xml"/><Relationship Id="rId442" Type="http://schemas.openxmlformats.org/officeDocument/2006/relationships/slide" Target="slides/slide440.xml"/><Relationship Id="rId484" Type="http://schemas.openxmlformats.org/officeDocument/2006/relationships/slide" Target="slides/slide482.xml"/><Relationship Id="rId137" Type="http://schemas.openxmlformats.org/officeDocument/2006/relationships/slide" Target="slides/slide135.xml"/><Relationship Id="rId302" Type="http://schemas.openxmlformats.org/officeDocument/2006/relationships/slide" Target="slides/slide300.xml"/><Relationship Id="rId344" Type="http://schemas.openxmlformats.org/officeDocument/2006/relationships/slide" Target="slides/slide342.xml"/><Relationship Id="rId41" Type="http://schemas.openxmlformats.org/officeDocument/2006/relationships/slide" Target="slides/slide39.xml"/><Relationship Id="rId83" Type="http://schemas.openxmlformats.org/officeDocument/2006/relationships/slide" Target="slides/slide81.xml"/><Relationship Id="rId179" Type="http://schemas.openxmlformats.org/officeDocument/2006/relationships/slide" Target="slides/slide177.xml"/><Relationship Id="rId386" Type="http://schemas.openxmlformats.org/officeDocument/2006/relationships/slide" Target="slides/slide384.xml"/><Relationship Id="rId551" Type="http://schemas.openxmlformats.org/officeDocument/2006/relationships/tableStyles" Target="tableStyles.xml"/><Relationship Id="rId190" Type="http://schemas.openxmlformats.org/officeDocument/2006/relationships/slide" Target="slides/slide188.xml"/><Relationship Id="rId204" Type="http://schemas.openxmlformats.org/officeDocument/2006/relationships/slide" Target="slides/slide202.xml"/><Relationship Id="rId246" Type="http://schemas.openxmlformats.org/officeDocument/2006/relationships/slide" Target="slides/slide244.xml"/><Relationship Id="rId288" Type="http://schemas.openxmlformats.org/officeDocument/2006/relationships/slide" Target="slides/slide286.xml"/><Relationship Id="rId411" Type="http://schemas.openxmlformats.org/officeDocument/2006/relationships/slide" Target="slides/slide409.xml"/><Relationship Id="rId453" Type="http://schemas.openxmlformats.org/officeDocument/2006/relationships/slide" Target="slides/slide451.xml"/><Relationship Id="rId509" Type="http://schemas.openxmlformats.org/officeDocument/2006/relationships/slide" Target="slides/slide507.xml"/><Relationship Id="rId106" Type="http://schemas.openxmlformats.org/officeDocument/2006/relationships/slide" Target="slides/slide104.xml"/><Relationship Id="rId313" Type="http://schemas.openxmlformats.org/officeDocument/2006/relationships/slide" Target="slides/slide311.xml"/><Relationship Id="rId495" Type="http://schemas.openxmlformats.org/officeDocument/2006/relationships/slide" Target="slides/slide493.xml"/><Relationship Id="rId10" Type="http://schemas.openxmlformats.org/officeDocument/2006/relationships/slide" Target="slides/slide8.xml"/><Relationship Id="rId52" Type="http://schemas.openxmlformats.org/officeDocument/2006/relationships/slide" Target="slides/slide50.xml"/><Relationship Id="rId94" Type="http://schemas.openxmlformats.org/officeDocument/2006/relationships/slide" Target="slides/slide92.xml"/><Relationship Id="rId148" Type="http://schemas.openxmlformats.org/officeDocument/2006/relationships/slide" Target="slides/slide146.xml"/><Relationship Id="rId355" Type="http://schemas.openxmlformats.org/officeDocument/2006/relationships/slide" Target="slides/slide353.xml"/><Relationship Id="rId397" Type="http://schemas.openxmlformats.org/officeDocument/2006/relationships/slide" Target="slides/slide395.xml"/><Relationship Id="rId520" Type="http://schemas.openxmlformats.org/officeDocument/2006/relationships/slide" Target="slides/slide518.xml"/><Relationship Id="rId215" Type="http://schemas.openxmlformats.org/officeDocument/2006/relationships/slide" Target="slides/slide213.xml"/><Relationship Id="rId257" Type="http://schemas.openxmlformats.org/officeDocument/2006/relationships/slide" Target="slides/slide255.xml"/><Relationship Id="rId422" Type="http://schemas.openxmlformats.org/officeDocument/2006/relationships/slide" Target="slides/slide420.xml"/><Relationship Id="rId464" Type="http://schemas.openxmlformats.org/officeDocument/2006/relationships/slide" Target="slides/slide462.xml"/><Relationship Id="rId299" Type="http://schemas.openxmlformats.org/officeDocument/2006/relationships/slide" Target="slides/slide297.xml"/><Relationship Id="rId63" Type="http://schemas.openxmlformats.org/officeDocument/2006/relationships/slide" Target="slides/slide61.xml"/><Relationship Id="rId159" Type="http://schemas.openxmlformats.org/officeDocument/2006/relationships/slide" Target="slides/slide157.xml"/><Relationship Id="rId366" Type="http://schemas.openxmlformats.org/officeDocument/2006/relationships/slide" Target="slides/slide364.xml"/><Relationship Id="rId226" Type="http://schemas.openxmlformats.org/officeDocument/2006/relationships/slide" Target="slides/slide224.xml"/><Relationship Id="rId433" Type="http://schemas.openxmlformats.org/officeDocument/2006/relationships/slide" Target="slides/slide431.xml"/><Relationship Id="rId74" Type="http://schemas.openxmlformats.org/officeDocument/2006/relationships/slide" Target="slides/slide72.xml"/><Relationship Id="rId377" Type="http://schemas.openxmlformats.org/officeDocument/2006/relationships/slide" Target="slides/slide375.xml"/><Relationship Id="rId500" Type="http://schemas.openxmlformats.org/officeDocument/2006/relationships/slide" Target="slides/slide498.xml"/><Relationship Id="rId5" Type="http://schemas.openxmlformats.org/officeDocument/2006/relationships/slide" Target="slides/slide3.xml"/><Relationship Id="rId237" Type="http://schemas.openxmlformats.org/officeDocument/2006/relationships/slide" Target="slides/slide235.xml"/><Relationship Id="rId444" Type="http://schemas.openxmlformats.org/officeDocument/2006/relationships/slide" Target="slides/slide442.xml"/><Relationship Id="rId290" Type="http://schemas.openxmlformats.org/officeDocument/2006/relationships/slide" Target="slides/slide288.xml"/><Relationship Id="rId304" Type="http://schemas.openxmlformats.org/officeDocument/2006/relationships/slide" Target="slides/slide302.xml"/><Relationship Id="rId388" Type="http://schemas.openxmlformats.org/officeDocument/2006/relationships/slide" Target="slides/slide386.xml"/><Relationship Id="rId511" Type="http://schemas.openxmlformats.org/officeDocument/2006/relationships/slide" Target="slides/slide509.xml"/><Relationship Id="rId85" Type="http://schemas.openxmlformats.org/officeDocument/2006/relationships/slide" Target="slides/slide83.xml"/><Relationship Id="rId150" Type="http://schemas.openxmlformats.org/officeDocument/2006/relationships/slide" Target="slides/slide148.xml"/><Relationship Id="rId248" Type="http://schemas.openxmlformats.org/officeDocument/2006/relationships/slide" Target="slides/slide246.xml"/><Relationship Id="rId455" Type="http://schemas.openxmlformats.org/officeDocument/2006/relationships/slide" Target="slides/slide453.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522" Type="http://schemas.openxmlformats.org/officeDocument/2006/relationships/slide" Target="slides/slide52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판매</c:v>
                </c:pt>
              </c:strCache>
            </c:strRef>
          </c:tx>
          <c:spPr>
            <a:effectLst>
              <a:outerShdw blurRad="63500" dist="25400" dir="2700000" algn="tl" rotWithShape="0">
                <a:prstClr val="black">
                  <a:alpha val="40000"/>
                </a:prstClr>
              </a:outerShdw>
            </a:effectLst>
          </c:spPr>
          <c:dPt>
            <c:idx val="0"/>
            <c:bubble3D val="0"/>
            <c:spPr>
              <a:solidFill>
                <a:srgbClr val="0033CC"/>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1-DD15-436F-9C13-DA3F9C804E98}"/>
              </c:ext>
            </c:extLst>
          </c:dPt>
          <c:dPt>
            <c:idx val="1"/>
            <c:bubble3D val="0"/>
            <c:spPr>
              <a:solidFill>
                <a:srgbClr val="D4D9DA"/>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3-DD15-436F-9C13-DA3F9C804E98}"/>
              </c:ext>
            </c:extLst>
          </c:dPt>
          <c:dPt>
            <c:idx val="2"/>
            <c:bubble3D val="0"/>
            <c:spPr>
              <a:solidFill>
                <a:srgbClr val="B4BBBD"/>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5-DD15-436F-9C13-DA3F9C804E98}"/>
              </c:ext>
            </c:extLst>
          </c:dPt>
          <c:dPt>
            <c:idx val="3"/>
            <c:bubble3D val="0"/>
            <c:spPr>
              <a:solidFill>
                <a:srgbClr val="9FA8AB"/>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7-DD15-436F-9C13-DA3F9C804E98}"/>
              </c:ext>
            </c:extLst>
          </c:dPt>
          <c:dPt>
            <c:idx val="4"/>
            <c:bubble3D val="0"/>
            <c:spPr>
              <a:solidFill>
                <a:srgbClr val="8D989B"/>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8-DD15-436F-9C13-DA3F9C804E98}"/>
              </c:ext>
            </c:extLst>
          </c:dPt>
          <c:dPt>
            <c:idx val="5"/>
            <c:bubble3D val="0"/>
            <c:spPr>
              <a:solidFill>
                <a:srgbClr val="0077C8"/>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9-DD15-436F-9C13-DA3F9C804E98}"/>
              </c:ext>
            </c:extLst>
          </c:dPt>
          <c:cat>
            <c:strRef>
              <c:f>Sheet1!$A$2:$A$7</c:f>
              <c:strCache>
                <c:ptCount val="3"/>
                <c:pt idx="0">
                  <c:v>Spring</c:v>
                </c:pt>
                <c:pt idx="1">
                  <c:v>Summer</c:v>
                </c:pt>
                <c:pt idx="2">
                  <c:v>Autumn</c:v>
                </c:pt>
              </c:strCache>
            </c:strRef>
          </c:cat>
          <c:val>
            <c:numRef>
              <c:f>Sheet1!$B$2:$B$7</c:f>
              <c:numCache>
                <c:formatCode>General</c:formatCode>
                <c:ptCount val="6"/>
                <c:pt idx="0">
                  <c:v>60</c:v>
                </c:pt>
                <c:pt idx="1">
                  <c:v>5</c:v>
                </c:pt>
                <c:pt idx="2">
                  <c:v>3</c:v>
                </c:pt>
                <c:pt idx="3">
                  <c:v>4</c:v>
                </c:pt>
                <c:pt idx="4">
                  <c:v>9</c:v>
                </c:pt>
                <c:pt idx="5">
                  <c:v>19</c:v>
                </c:pt>
              </c:numCache>
            </c:numRef>
          </c:val>
          <c:extLst xmlns:c16r2="http://schemas.microsoft.com/office/drawing/2015/06/chart">
            <c:ext xmlns:c16="http://schemas.microsoft.com/office/drawing/2014/chart" uri="{C3380CC4-5D6E-409C-BE32-E72D297353CC}">
              <c16:uniqueId val="{00000006-DD15-436F-9C13-DA3F9C804E98}"/>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ko-K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판매</c:v>
                </c:pt>
              </c:strCache>
            </c:strRef>
          </c:tx>
          <c:spPr>
            <a:effectLst>
              <a:outerShdw blurRad="63500" dist="25400" dir="2700000" algn="tl" rotWithShape="0">
                <a:prstClr val="black">
                  <a:alpha val="40000"/>
                </a:prstClr>
              </a:outerShdw>
            </a:effectLst>
          </c:spPr>
          <c:dPt>
            <c:idx val="0"/>
            <c:bubble3D val="0"/>
            <c:spPr>
              <a:solidFill>
                <a:srgbClr val="0033CC"/>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1-1F51-4D1D-B348-0FEE8F1FD211}"/>
              </c:ext>
            </c:extLst>
          </c:dPt>
          <c:dPt>
            <c:idx val="1"/>
            <c:bubble3D val="0"/>
            <c:spPr>
              <a:solidFill>
                <a:srgbClr val="D4D9DA"/>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3-1F51-4D1D-B348-0FEE8F1FD211}"/>
              </c:ext>
            </c:extLst>
          </c:dPt>
          <c:dPt>
            <c:idx val="2"/>
            <c:bubble3D val="0"/>
            <c:spPr>
              <a:solidFill>
                <a:srgbClr val="B4BBBD"/>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5-1F51-4D1D-B348-0FEE8F1FD211}"/>
              </c:ext>
            </c:extLst>
          </c:dPt>
          <c:dPt>
            <c:idx val="3"/>
            <c:bubble3D val="0"/>
            <c:spPr>
              <a:solidFill>
                <a:srgbClr val="9FA8AB"/>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7-1F51-4D1D-B348-0FEE8F1FD211}"/>
              </c:ext>
            </c:extLst>
          </c:dPt>
          <c:dPt>
            <c:idx val="4"/>
            <c:bubble3D val="0"/>
            <c:spPr>
              <a:solidFill>
                <a:srgbClr val="8D989B"/>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9-1F51-4D1D-B348-0FEE8F1FD211}"/>
              </c:ext>
            </c:extLst>
          </c:dPt>
          <c:dPt>
            <c:idx val="5"/>
            <c:bubble3D val="0"/>
            <c:spPr>
              <a:solidFill>
                <a:srgbClr val="0077C8"/>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B-1F51-4D1D-B348-0FEE8F1FD211}"/>
              </c:ext>
            </c:extLst>
          </c:dPt>
          <c:cat>
            <c:strRef>
              <c:f>Sheet1!$A$2:$A$7</c:f>
              <c:strCache>
                <c:ptCount val="3"/>
                <c:pt idx="0">
                  <c:v>Spring</c:v>
                </c:pt>
                <c:pt idx="1">
                  <c:v>Summer</c:v>
                </c:pt>
                <c:pt idx="2">
                  <c:v>Autumn</c:v>
                </c:pt>
              </c:strCache>
            </c:strRef>
          </c:cat>
          <c:val>
            <c:numRef>
              <c:f>Sheet1!$B$2:$B$7</c:f>
              <c:numCache>
                <c:formatCode>General</c:formatCode>
                <c:ptCount val="6"/>
                <c:pt idx="0">
                  <c:v>57</c:v>
                </c:pt>
                <c:pt idx="1">
                  <c:v>5</c:v>
                </c:pt>
                <c:pt idx="2">
                  <c:v>10</c:v>
                </c:pt>
                <c:pt idx="3">
                  <c:v>4</c:v>
                </c:pt>
                <c:pt idx="4">
                  <c:v>3</c:v>
                </c:pt>
                <c:pt idx="5">
                  <c:v>19</c:v>
                </c:pt>
              </c:numCache>
            </c:numRef>
          </c:val>
          <c:extLst xmlns:c16r2="http://schemas.microsoft.com/office/drawing/2015/06/chart">
            <c:ext xmlns:c16="http://schemas.microsoft.com/office/drawing/2014/chart" uri="{C3380CC4-5D6E-409C-BE32-E72D297353CC}">
              <c16:uniqueId val="{0000000C-1F51-4D1D-B348-0FEE8F1FD211}"/>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ko-K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판매</c:v>
                </c:pt>
              </c:strCache>
            </c:strRef>
          </c:tx>
          <c:dPt>
            <c:idx val="0"/>
            <c:bubble3D val="0"/>
            <c:spPr>
              <a:solidFill>
                <a:schemeClr val="bg1">
                  <a:lumMod val="65000"/>
                </a:schemeClr>
              </a:solidFill>
              <a:ln w="25400">
                <a:noFill/>
              </a:ln>
              <a:effectLst/>
              <a:sp3d/>
            </c:spPr>
            <c:extLst xmlns:c16r2="http://schemas.microsoft.com/office/drawing/2015/06/chart">
              <c:ext xmlns:c16="http://schemas.microsoft.com/office/drawing/2014/chart" uri="{C3380CC4-5D6E-409C-BE32-E72D297353CC}">
                <c16:uniqueId val="{00000001-97E9-49FC-AED9-735BA98E5D9A}"/>
              </c:ext>
            </c:extLst>
          </c:dPt>
          <c:dPt>
            <c:idx val="1"/>
            <c:bubble3D val="0"/>
            <c:spPr>
              <a:solidFill>
                <a:schemeClr val="bg1">
                  <a:lumMod val="75000"/>
                </a:schemeClr>
              </a:solidFill>
              <a:ln w="25400">
                <a:noFill/>
              </a:ln>
              <a:effectLst/>
              <a:sp3d/>
            </c:spPr>
            <c:extLst xmlns:c16r2="http://schemas.microsoft.com/office/drawing/2015/06/chart">
              <c:ext xmlns:c16="http://schemas.microsoft.com/office/drawing/2014/chart" uri="{C3380CC4-5D6E-409C-BE32-E72D297353CC}">
                <c16:uniqueId val="{00000003-97E9-49FC-AED9-735BA98E5D9A}"/>
              </c:ext>
            </c:extLst>
          </c:dPt>
          <c:dPt>
            <c:idx val="2"/>
            <c:bubble3D val="0"/>
            <c:spPr>
              <a:solidFill>
                <a:schemeClr val="bg1">
                  <a:lumMod val="85000"/>
                </a:schemeClr>
              </a:solidFill>
              <a:ln w="25400">
                <a:noFill/>
              </a:ln>
              <a:effectLst/>
              <a:sp3d/>
            </c:spPr>
            <c:extLst xmlns:c16r2="http://schemas.microsoft.com/office/drawing/2015/06/chart">
              <c:ext xmlns:c16="http://schemas.microsoft.com/office/drawing/2014/chart" uri="{C3380CC4-5D6E-409C-BE32-E72D297353CC}">
                <c16:uniqueId val="{00000005-97E9-49FC-AED9-735BA98E5D9A}"/>
              </c:ext>
            </c:extLst>
          </c:dPt>
          <c:dPt>
            <c:idx val="3"/>
            <c:bubble3D val="0"/>
            <c:spPr>
              <a:solidFill>
                <a:srgbClr val="193EB0"/>
              </a:solidFill>
              <a:ln w="25400">
                <a:noFill/>
              </a:ln>
              <a:effectLst/>
              <a:sp3d/>
            </c:spPr>
            <c:extLst xmlns:c16r2="http://schemas.microsoft.com/office/drawing/2015/06/chart">
              <c:ext xmlns:c16="http://schemas.microsoft.com/office/drawing/2014/chart" uri="{C3380CC4-5D6E-409C-BE32-E72D297353CC}">
                <c16:uniqueId val="{00000007-97E9-49FC-AED9-735BA98E5D9A}"/>
              </c:ext>
            </c:extLst>
          </c:dPt>
          <c:dPt>
            <c:idx val="4"/>
            <c:bubble3D val="0"/>
            <c:spPr>
              <a:solidFill>
                <a:schemeClr val="bg1">
                  <a:lumMod val="50000"/>
                </a:schemeClr>
              </a:solidFill>
              <a:ln w="25400">
                <a:noFill/>
              </a:ln>
              <a:effectLst/>
              <a:sp3d/>
            </c:spPr>
            <c:extLst xmlns:c16r2="http://schemas.microsoft.com/office/drawing/2015/06/chart">
              <c:ext xmlns:c16="http://schemas.microsoft.com/office/drawing/2014/chart" uri="{C3380CC4-5D6E-409C-BE32-E72D297353CC}">
                <c16:uniqueId val="{00000009-97E9-49FC-AED9-735BA98E5D9A}"/>
              </c:ext>
            </c:extLst>
          </c:dPt>
          <c:cat>
            <c:numRef>
              <c:f>Sheet1!$A$2:$A$6</c:f>
              <c:numCache>
                <c:formatCode>General</c:formatCode>
                <c:ptCount val="5"/>
              </c:numCache>
            </c:numRef>
          </c:cat>
          <c:val>
            <c:numRef>
              <c:f>Sheet1!$B$2:$B$6</c:f>
              <c:numCache>
                <c:formatCode>0.00%</c:formatCode>
                <c:ptCount val="5"/>
                <c:pt idx="0">
                  <c:v>8.8999999999999996E-2</c:v>
                </c:pt>
                <c:pt idx="1">
                  <c:v>4.7E-2</c:v>
                </c:pt>
                <c:pt idx="2">
                  <c:v>5.3999999999999999E-2</c:v>
                </c:pt>
                <c:pt idx="3">
                  <c:v>0.38</c:v>
                </c:pt>
                <c:pt idx="4">
                  <c:v>0.43099999999999999</c:v>
                </c:pt>
              </c:numCache>
            </c:numRef>
          </c:val>
          <c:extLst xmlns:c16r2="http://schemas.microsoft.com/office/drawing/2015/06/chart">
            <c:ext xmlns:c16="http://schemas.microsoft.com/office/drawing/2014/chart" uri="{C3380CC4-5D6E-409C-BE32-E72D297353CC}">
              <c16:uniqueId val="{0000000A-97E9-49FC-AED9-735BA98E5D9A}"/>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2023-09-05</a:t>
            </a:fld>
            <a:endParaRPr lang="ko-KR" altLang="en-US" dirty="0"/>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dirty="0"/>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a:t>
            </a:fld>
            <a:endParaRPr lang="ko-KR" altLang="en-US" dirty="0"/>
          </a:p>
        </p:txBody>
      </p:sp>
    </p:spTree>
    <p:extLst>
      <p:ext uri="{BB962C8B-B14F-4D97-AF65-F5344CB8AC3E}">
        <p14:creationId xmlns:p14="http://schemas.microsoft.com/office/powerpoint/2010/main" val="1422404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100</a:t>
            </a:fld>
            <a:endParaRPr lang="ko-KR" altLang="en-US" dirty="0"/>
          </a:p>
        </p:txBody>
      </p:sp>
    </p:spTree>
    <p:extLst>
      <p:ext uri="{BB962C8B-B14F-4D97-AF65-F5344CB8AC3E}">
        <p14:creationId xmlns:p14="http://schemas.microsoft.com/office/powerpoint/2010/main" val="35471971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101</a:t>
            </a:fld>
            <a:endParaRPr lang="ko-KR" altLang="en-US" dirty="0"/>
          </a:p>
        </p:txBody>
      </p:sp>
    </p:spTree>
    <p:extLst>
      <p:ext uri="{BB962C8B-B14F-4D97-AF65-F5344CB8AC3E}">
        <p14:creationId xmlns:p14="http://schemas.microsoft.com/office/powerpoint/2010/main" val="23189197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102</a:t>
            </a:fld>
            <a:endParaRPr lang="ko-KR" altLang="en-US" dirty="0"/>
          </a:p>
        </p:txBody>
      </p:sp>
    </p:spTree>
    <p:extLst>
      <p:ext uri="{BB962C8B-B14F-4D97-AF65-F5344CB8AC3E}">
        <p14:creationId xmlns:p14="http://schemas.microsoft.com/office/powerpoint/2010/main" val="23959703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103</a:t>
            </a:fld>
            <a:endParaRPr lang="ko-KR" altLang="en-US" dirty="0"/>
          </a:p>
        </p:txBody>
      </p:sp>
    </p:spTree>
    <p:extLst>
      <p:ext uri="{BB962C8B-B14F-4D97-AF65-F5344CB8AC3E}">
        <p14:creationId xmlns:p14="http://schemas.microsoft.com/office/powerpoint/2010/main" val="2873965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104</a:t>
            </a:fld>
            <a:endParaRPr lang="ko-KR" altLang="en-US" dirty="0"/>
          </a:p>
        </p:txBody>
      </p:sp>
    </p:spTree>
    <p:extLst>
      <p:ext uri="{BB962C8B-B14F-4D97-AF65-F5344CB8AC3E}">
        <p14:creationId xmlns:p14="http://schemas.microsoft.com/office/powerpoint/2010/main" val="36787944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105</a:t>
            </a:fld>
            <a:endParaRPr lang="ko-KR" altLang="en-US" dirty="0"/>
          </a:p>
        </p:txBody>
      </p:sp>
    </p:spTree>
    <p:extLst>
      <p:ext uri="{BB962C8B-B14F-4D97-AF65-F5344CB8AC3E}">
        <p14:creationId xmlns:p14="http://schemas.microsoft.com/office/powerpoint/2010/main" val="29853023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106</a:t>
            </a:fld>
            <a:endParaRPr lang="ko-KR" altLang="en-US" dirty="0"/>
          </a:p>
        </p:txBody>
      </p:sp>
    </p:spTree>
    <p:extLst>
      <p:ext uri="{BB962C8B-B14F-4D97-AF65-F5344CB8AC3E}">
        <p14:creationId xmlns:p14="http://schemas.microsoft.com/office/powerpoint/2010/main" val="15705797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107</a:t>
            </a:fld>
            <a:endParaRPr lang="ko-KR" altLang="en-US" dirty="0"/>
          </a:p>
        </p:txBody>
      </p:sp>
    </p:spTree>
    <p:extLst>
      <p:ext uri="{BB962C8B-B14F-4D97-AF65-F5344CB8AC3E}">
        <p14:creationId xmlns:p14="http://schemas.microsoft.com/office/powerpoint/2010/main" val="310031079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수학부분에서 이미 자세히 다루었다</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108</a:t>
            </a:fld>
            <a:endParaRPr lang="ko-KR" altLang="en-US" dirty="0"/>
          </a:p>
        </p:txBody>
      </p:sp>
    </p:spTree>
    <p:extLst>
      <p:ext uri="{BB962C8B-B14F-4D97-AF65-F5344CB8AC3E}">
        <p14:creationId xmlns:p14="http://schemas.microsoft.com/office/powerpoint/2010/main" val="2509790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109</a:t>
            </a:fld>
            <a:endParaRPr lang="ko-KR" altLang="en-US" dirty="0"/>
          </a:p>
        </p:txBody>
      </p:sp>
    </p:spTree>
    <p:extLst>
      <p:ext uri="{BB962C8B-B14F-4D97-AF65-F5344CB8AC3E}">
        <p14:creationId xmlns:p14="http://schemas.microsoft.com/office/powerpoint/2010/main" val="2708167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dirty="0"/>
          </a:p>
        </p:txBody>
      </p:sp>
    </p:spTree>
    <p:extLst>
      <p:ext uri="{BB962C8B-B14F-4D97-AF65-F5344CB8AC3E}">
        <p14:creationId xmlns:p14="http://schemas.microsoft.com/office/powerpoint/2010/main" val="37227837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110</a:t>
            </a:fld>
            <a:endParaRPr lang="ko-KR" altLang="en-US" dirty="0"/>
          </a:p>
        </p:txBody>
      </p:sp>
    </p:spTree>
    <p:extLst>
      <p:ext uri="{BB962C8B-B14F-4D97-AF65-F5344CB8AC3E}">
        <p14:creationId xmlns:p14="http://schemas.microsoft.com/office/powerpoint/2010/main" val="28902929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111</a:t>
            </a:fld>
            <a:endParaRPr lang="ko-KR" altLang="en-US" dirty="0"/>
          </a:p>
        </p:txBody>
      </p:sp>
    </p:spTree>
    <p:extLst>
      <p:ext uri="{BB962C8B-B14F-4D97-AF65-F5344CB8AC3E}">
        <p14:creationId xmlns:p14="http://schemas.microsoft.com/office/powerpoint/2010/main" val="223910207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112</a:t>
            </a:fld>
            <a:endParaRPr lang="ko-KR" altLang="en-US" dirty="0"/>
          </a:p>
        </p:txBody>
      </p:sp>
    </p:spTree>
    <p:extLst>
      <p:ext uri="{BB962C8B-B14F-4D97-AF65-F5344CB8AC3E}">
        <p14:creationId xmlns:p14="http://schemas.microsoft.com/office/powerpoint/2010/main" val="19007257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learn how to create NumPy arrays and work with their attributes.</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Window</a:t>
            </a:r>
            <a:r>
              <a:rPr lang="en-US" altLang="ko-KR" sz="1200" kern="100" dirty="0">
                <a:solidFill>
                  <a:srgbClr val="000000"/>
                </a:solidFill>
                <a:latin typeface="Times New Roman" panose="02020603050405020304" pitchFamily="18" charset="0"/>
                <a:cs typeface="Times New Roman" panose="02020603050405020304" pitchFamily="18" charset="0"/>
              </a:rPr>
              <a:t> button. </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Search the “</a:t>
            </a:r>
            <a:r>
              <a:rPr lang="en-US" altLang="ko-KR" sz="1200" b="1" kern="100" dirty="0">
                <a:solidFill>
                  <a:srgbClr val="000000"/>
                </a:solidFill>
                <a:latin typeface="Times New Roman" panose="02020603050405020304" pitchFamily="18" charset="0"/>
                <a:cs typeface="Times New Roman" panose="02020603050405020304" pitchFamily="18" charset="0"/>
              </a:rPr>
              <a:t>anaconda prompt</a:t>
            </a:r>
            <a:r>
              <a:rPr lang="en-US" altLang="ko-KR" sz="1200" kern="100" dirty="0">
                <a:solidFill>
                  <a:srgbClr val="000000"/>
                </a:solidFill>
                <a:latin typeface="Times New Roman" panose="02020603050405020304" pitchFamily="18" charset="0"/>
                <a:cs typeface="Times New Roman" panose="02020603050405020304" pitchFamily="18" charset="0"/>
              </a:rPr>
              <a:t>” and Run.</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Type the command "</a:t>
            </a:r>
            <a:r>
              <a:rPr lang="en-US" altLang="ko-KR" sz="1200" b="1" kern="100" dirty="0">
                <a:solidFill>
                  <a:srgbClr val="000000"/>
                </a:solidFill>
                <a:latin typeface="Times New Roman" panose="02020603050405020304" pitchFamily="18" charset="0"/>
                <a:cs typeface="Times New Roman" panose="02020603050405020304" pitchFamily="18" charset="0"/>
              </a:rPr>
              <a:t>jupyter notebook</a:t>
            </a:r>
            <a:r>
              <a:rPr lang="en-US" altLang="ko-KR" sz="1200" kern="100" dirty="0">
                <a:solidFill>
                  <a:srgbClr val="000000"/>
                </a:solidFill>
                <a:latin typeface="Times New Roman" panose="02020603050405020304" pitchFamily="18" charset="0"/>
                <a:cs typeface="Times New Roman" panose="02020603050405020304" pitchFamily="18" charset="0"/>
              </a:rPr>
              <a:t>" and press Enter. </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In Jupyter Notebook, go to the folder containing the practice files.</a:t>
            </a:r>
            <a:r>
              <a:rPr lang="en-US" altLang="ko-KR" sz="1000" kern="100" dirty="0">
                <a:latin typeface="맑은 고딕" panose="020B0503020000020004" pitchFamily="50" charset="-127"/>
                <a:cs typeface="Times New Roman" panose="02020603050405020304" pitchFamily="18" charset="0"/>
              </a:rPr>
              <a:t> </a:t>
            </a:r>
            <a:r>
              <a:rPr lang="en-US" altLang="ko-KR" sz="1200" kern="100" dirty="0">
                <a:solidFill>
                  <a:srgbClr val="000000"/>
                </a:solidFill>
                <a:latin typeface="Times New Roman" panose="02020603050405020304" pitchFamily="18" charset="0"/>
                <a:cs typeface="Times New Roman" panose="02020603050405020304" pitchFamily="18" charset="0"/>
              </a:rPr>
              <a:t>(If you don’t have practice files yet, ask your instructor)</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a:t>
            </a:r>
            <a:r>
              <a:rPr lang="en-US" altLang="ko-KR" sz="1200" kern="100" dirty="0">
                <a:solidFill>
                  <a:srgbClr val="000000"/>
                </a:solidFill>
                <a:latin typeface="Times New Roman" panose="02020603050405020304" pitchFamily="18" charset="0"/>
                <a:cs typeface="Times New Roman" panose="02020603050405020304" pitchFamily="18" charset="0"/>
              </a:rPr>
              <a:t> folder.</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the</a:t>
            </a:r>
            <a:r>
              <a:rPr lang="en-US" altLang="ko-KR" sz="1200" b="1" kern="100" dirty="0">
                <a:solidFill>
                  <a:srgbClr val="000000"/>
                </a:solidFill>
                <a:latin typeface="Times New Roman" panose="02020603050405020304" pitchFamily="18" charset="0"/>
                <a:cs typeface="Times New Roman" panose="02020603050405020304" pitchFamily="18" charset="0"/>
              </a:rPr>
              <a:t> ex_0101.ipynb</a:t>
            </a:r>
            <a:r>
              <a:rPr lang="en-US" altLang="ko-KR" sz="1200" kern="100" dirty="0">
                <a:solidFill>
                  <a:srgbClr val="000000"/>
                </a:solidFill>
                <a:latin typeface="Times New Roman" panose="02020603050405020304" pitchFamily="18" charset="0"/>
                <a:cs typeface="Times New Roman" panose="02020603050405020304" pitchFamily="18" charset="0"/>
              </a:rPr>
              <a:t> file.</a:t>
            </a:r>
          </a:p>
          <a:p>
            <a:pPr marL="342900" lvl="0" indent="-342900">
              <a:spcAft>
                <a:spcPts val="800"/>
              </a:spcAft>
              <a:buFont typeface="+mj-lt"/>
              <a:buAutoNum type="arabicPeriod"/>
            </a:pPr>
            <a:r>
              <a:rPr lang="en-US" altLang="ko-KR" sz="1200" kern="1200" dirty="0">
                <a:solidFill>
                  <a:srgbClr val="FF0000"/>
                </a:solidFill>
                <a:effectLst/>
                <a:highlight>
                  <a:srgbClr val="FF0000"/>
                </a:highlight>
                <a:latin typeface="+mn-lt"/>
                <a:ea typeface="+mn-ea"/>
                <a:cs typeface="+mn-cs"/>
              </a:rPr>
              <a:t>Review the examples on the topics below:</a:t>
            </a:r>
            <a:r>
              <a:rPr lang="en-US" altLang="ko-KR" sz="1000" i="0" kern="1200" dirty="0">
                <a:solidFill>
                  <a:srgbClr val="FF0000"/>
                </a:solidFill>
                <a:effectLst/>
                <a:highlight>
                  <a:srgbClr val="FF0000"/>
                </a:highlight>
                <a:latin typeface="+mn-lt"/>
                <a:ea typeface="+mn-ea"/>
                <a:cs typeface="+mn-cs"/>
              </a:rPr>
              <a:t/>
            </a:r>
            <a:br>
              <a:rPr lang="en-US" altLang="ko-KR" sz="1000" i="0" kern="1200" dirty="0">
                <a:solidFill>
                  <a:srgbClr val="FF0000"/>
                </a:solidFill>
                <a:effectLst/>
                <a:highlight>
                  <a:srgbClr val="FF0000"/>
                </a:highligh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NumPy library.</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NumPy basics.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Creating NumPy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Indexing and slicing NumPy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NumPy attributes and reshaping.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Modifying NumPy arrays.</a:t>
            </a: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113</a:t>
            </a:fld>
            <a:endParaRPr kumimoji="0" lang="ko-KR" altLang="en-US" sz="12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0542999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learn how to create NumPy arrays and work with their attributes.</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Window</a:t>
            </a:r>
            <a:r>
              <a:rPr lang="en-US" altLang="ko-KR" sz="1200" kern="100" dirty="0">
                <a:solidFill>
                  <a:srgbClr val="000000"/>
                </a:solidFill>
                <a:latin typeface="Times New Roman" panose="02020603050405020304" pitchFamily="18" charset="0"/>
                <a:cs typeface="Times New Roman" panose="02020603050405020304" pitchFamily="18" charset="0"/>
              </a:rPr>
              <a:t> button. </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Search the “</a:t>
            </a:r>
            <a:r>
              <a:rPr lang="en-US" altLang="ko-KR" sz="1200" b="1" kern="100" dirty="0">
                <a:solidFill>
                  <a:srgbClr val="000000"/>
                </a:solidFill>
                <a:latin typeface="Times New Roman" panose="02020603050405020304" pitchFamily="18" charset="0"/>
                <a:cs typeface="Times New Roman" panose="02020603050405020304" pitchFamily="18" charset="0"/>
              </a:rPr>
              <a:t>anaconda prompt</a:t>
            </a:r>
            <a:r>
              <a:rPr lang="en-US" altLang="ko-KR" sz="1200" kern="100" dirty="0">
                <a:solidFill>
                  <a:srgbClr val="000000"/>
                </a:solidFill>
                <a:latin typeface="Times New Roman" panose="02020603050405020304" pitchFamily="18" charset="0"/>
                <a:cs typeface="Times New Roman" panose="02020603050405020304" pitchFamily="18" charset="0"/>
              </a:rPr>
              <a:t>” and Run.</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Type the command "</a:t>
            </a:r>
            <a:r>
              <a:rPr lang="en-US" altLang="ko-KR" sz="1200" b="1" kern="100" dirty="0">
                <a:solidFill>
                  <a:srgbClr val="000000"/>
                </a:solidFill>
                <a:latin typeface="Times New Roman" panose="02020603050405020304" pitchFamily="18" charset="0"/>
                <a:cs typeface="Times New Roman" panose="02020603050405020304" pitchFamily="18" charset="0"/>
              </a:rPr>
              <a:t>jupyter notebook</a:t>
            </a:r>
            <a:r>
              <a:rPr lang="en-US" altLang="ko-KR" sz="1200" kern="100" dirty="0">
                <a:solidFill>
                  <a:srgbClr val="000000"/>
                </a:solidFill>
                <a:latin typeface="Times New Roman" panose="02020603050405020304" pitchFamily="18" charset="0"/>
                <a:cs typeface="Times New Roman" panose="02020603050405020304" pitchFamily="18" charset="0"/>
              </a:rPr>
              <a:t>" and press Enter. </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In Jupyter Notebook, go to the folder containing the practice files.</a:t>
            </a:r>
            <a:r>
              <a:rPr lang="en-US" altLang="ko-KR" sz="1000" kern="100" dirty="0">
                <a:latin typeface="맑은 고딕" panose="020B0503020000020004" pitchFamily="50" charset="-127"/>
                <a:cs typeface="Times New Roman" panose="02020603050405020304" pitchFamily="18" charset="0"/>
              </a:rPr>
              <a:t> </a:t>
            </a:r>
            <a:r>
              <a:rPr lang="en-US" altLang="ko-KR" sz="1200" kern="100" dirty="0">
                <a:solidFill>
                  <a:srgbClr val="000000"/>
                </a:solidFill>
                <a:latin typeface="Times New Roman" panose="02020603050405020304" pitchFamily="18" charset="0"/>
                <a:cs typeface="Times New Roman" panose="02020603050405020304" pitchFamily="18" charset="0"/>
              </a:rPr>
              <a:t>(If you don’t have practice files yet, ask your instructor)</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a:t>
            </a:r>
            <a:r>
              <a:rPr lang="en-US" altLang="ko-KR" sz="1200" kern="100" dirty="0">
                <a:solidFill>
                  <a:srgbClr val="000000"/>
                </a:solidFill>
                <a:latin typeface="Times New Roman" panose="02020603050405020304" pitchFamily="18" charset="0"/>
                <a:cs typeface="Times New Roman" panose="02020603050405020304" pitchFamily="18" charset="0"/>
              </a:rPr>
              <a:t> folder.</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the</a:t>
            </a:r>
            <a:r>
              <a:rPr lang="en-US" altLang="ko-KR" sz="1200" b="1" kern="100" dirty="0">
                <a:solidFill>
                  <a:srgbClr val="000000"/>
                </a:solidFill>
                <a:latin typeface="Times New Roman" panose="02020603050405020304" pitchFamily="18" charset="0"/>
                <a:cs typeface="Times New Roman" panose="02020603050405020304" pitchFamily="18" charset="0"/>
              </a:rPr>
              <a:t> ex_0102.ipynb</a:t>
            </a:r>
            <a:r>
              <a:rPr lang="en-US" altLang="ko-KR" sz="1200" kern="100" dirty="0">
                <a:solidFill>
                  <a:srgbClr val="000000"/>
                </a:solidFill>
                <a:latin typeface="Times New Roman" panose="02020603050405020304" pitchFamily="18" charset="0"/>
                <a:cs typeface="Times New Roman" panose="02020603050405020304" pitchFamily="18" charset="0"/>
              </a:rPr>
              <a:t> file.</a:t>
            </a:r>
          </a:p>
          <a:p>
            <a:pPr marL="342900" lvl="0" indent="-342900">
              <a:spcAft>
                <a:spcPts val="800"/>
              </a:spcAft>
              <a:buFont typeface="+mj-lt"/>
              <a:buAutoNum type="arabicPeriod"/>
            </a:pPr>
            <a:r>
              <a:rPr lang="en-US" altLang="ko-KR" sz="1200" kern="1200" dirty="0">
                <a:solidFill>
                  <a:srgbClr val="FF0000"/>
                </a:solidFill>
                <a:effectLst/>
                <a:highlight>
                  <a:srgbClr val="FF0000"/>
                </a:highlight>
                <a:latin typeface="+mn-lt"/>
                <a:ea typeface="+mn-ea"/>
                <a:cs typeface="+mn-cs"/>
              </a:rPr>
              <a:t>Review the examples on the topics below:</a:t>
            </a:r>
            <a:r>
              <a:rPr lang="en-US" altLang="ko-KR" sz="1000" i="0" kern="1200" dirty="0">
                <a:solidFill>
                  <a:srgbClr val="FF0000"/>
                </a:solidFill>
                <a:effectLst/>
                <a:highlight>
                  <a:srgbClr val="FF0000"/>
                </a:highlight>
                <a:latin typeface="+mn-lt"/>
                <a:ea typeface="+mn-ea"/>
                <a:cs typeface="+mn-cs"/>
              </a:rPr>
              <a:t/>
            </a:r>
            <a:br>
              <a:rPr lang="en-US" altLang="ko-KR" sz="1000" i="0" kern="1200" dirty="0">
                <a:solidFill>
                  <a:srgbClr val="FF0000"/>
                </a:solidFill>
                <a:effectLst/>
                <a:highlight>
                  <a:srgbClr val="FF0000"/>
                </a:highligh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NumPy library.</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NumPy basics.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Creating NumPy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Indexing and slicing NumPy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NumPy attributes and reshaping.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Modifying NumPy arrays.</a:t>
            </a: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114</a:t>
            </a:fld>
            <a:endParaRPr kumimoji="0" lang="ko-KR" altLang="en-US" sz="12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81150924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indent="0" algn="l" rtl="0" eaLnBrk="1" fontAlgn="auto" latinLnBrk="1" hangingPunct="1">
              <a:spcBef>
                <a:spcPts val="0"/>
              </a:spcBef>
              <a:spcAft>
                <a:spcPts val="0"/>
              </a:spcAft>
            </a:pPr>
            <a:endParaRPr lang="ko-KR" altLang="ko-KR" dirty="0">
              <a:effectLst/>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916753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116</a:t>
            </a:fld>
            <a:endParaRPr lang="ko-KR" altLang="en-US" dirty="0"/>
          </a:p>
        </p:txBody>
      </p:sp>
    </p:spTree>
    <p:extLst>
      <p:ext uri="{BB962C8B-B14F-4D97-AF65-F5344CB8AC3E}">
        <p14:creationId xmlns:p14="http://schemas.microsoft.com/office/powerpoint/2010/main" val="5699201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117</a:t>
            </a:fld>
            <a:endParaRPr lang="ko-KR" altLang="en-US" dirty="0"/>
          </a:p>
        </p:txBody>
      </p:sp>
    </p:spTree>
    <p:extLst>
      <p:ext uri="{BB962C8B-B14F-4D97-AF65-F5344CB8AC3E}">
        <p14:creationId xmlns:p14="http://schemas.microsoft.com/office/powerpoint/2010/main" val="174952968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118</a:t>
            </a:fld>
            <a:endParaRPr lang="ko-KR" altLang="en-US" dirty="0"/>
          </a:p>
        </p:txBody>
      </p:sp>
    </p:spTree>
    <p:extLst>
      <p:ext uri="{BB962C8B-B14F-4D97-AF65-F5344CB8AC3E}">
        <p14:creationId xmlns:p14="http://schemas.microsoft.com/office/powerpoint/2010/main" val="170424548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119</a:t>
            </a:fld>
            <a:endParaRPr lang="ko-KR" altLang="en-US" dirty="0"/>
          </a:p>
        </p:txBody>
      </p:sp>
    </p:spTree>
    <p:extLst>
      <p:ext uri="{BB962C8B-B14F-4D97-AF65-F5344CB8AC3E}">
        <p14:creationId xmlns:p14="http://schemas.microsoft.com/office/powerpoint/2010/main" val="2861495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a:t>
            </a:fld>
            <a:endParaRPr lang="ko-KR" altLang="en-US" dirty="0"/>
          </a:p>
        </p:txBody>
      </p:sp>
    </p:spTree>
    <p:extLst>
      <p:ext uri="{BB962C8B-B14F-4D97-AF65-F5344CB8AC3E}">
        <p14:creationId xmlns:p14="http://schemas.microsoft.com/office/powerpoint/2010/main" val="63925087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120</a:t>
            </a:fld>
            <a:endParaRPr lang="ko-KR" altLang="en-US" dirty="0"/>
          </a:p>
        </p:txBody>
      </p:sp>
    </p:spTree>
    <p:extLst>
      <p:ext uri="{BB962C8B-B14F-4D97-AF65-F5344CB8AC3E}">
        <p14:creationId xmlns:p14="http://schemas.microsoft.com/office/powerpoint/2010/main" val="296076338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121</a:t>
            </a:fld>
            <a:endParaRPr lang="ko-KR" altLang="en-US" dirty="0"/>
          </a:p>
        </p:txBody>
      </p:sp>
    </p:spTree>
    <p:extLst>
      <p:ext uri="{BB962C8B-B14F-4D97-AF65-F5344CB8AC3E}">
        <p14:creationId xmlns:p14="http://schemas.microsoft.com/office/powerpoint/2010/main" val="185369153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122</a:t>
            </a:fld>
            <a:endParaRPr lang="ko-KR" altLang="en-US" dirty="0"/>
          </a:p>
        </p:txBody>
      </p:sp>
    </p:spTree>
    <p:extLst>
      <p:ext uri="{BB962C8B-B14F-4D97-AF65-F5344CB8AC3E}">
        <p14:creationId xmlns:p14="http://schemas.microsoft.com/office/powerpoint/2010/main" val="36821743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123</a:t>
            </a:fld>
            <a:endParaRPr lang="ko-KR" altLang="en-US" dirty="0"/>
          </a:p>
        </p:txBody>
      </p:sp>
    </p:spTree>
    <p:extLst>
      <p:ext uri="{BB962C8B-B14F-4D97-AF65-F5344CB8AC3E}">
        <p14:creationId xmlns:p14="http://schemas.microsoft.com/office/powerpoint/2010/main" val="33322510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124</a:t>
            </a:fld>
            <a:endParaRPr lang="ko-KR" altLang="en-US" dirty="0"/>
          </a:p>
        </p:txBody>
      </p:sp>
    </p:spTree>
    <p:extLst>
      <p:ext uri="{BB962C8B-B14F-4D97-AF65-F5344CB8AC3E}">
        <p14:creationId xmlns:p14="http://schemas.microsoft.com/office/powerpoint/2010/main" val="334526354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1414"/>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125</a:t>
            </a:fld>
            <a:endParaRPr lang="ko-KR" altLang="en-US" dirty="0"/>
          </a:p>
        </p:txBody>
      </p:sp>
    </p:spTree>
    <p:extLst>
      <p:ext uri="{BB962C8B-B14F-4D97-AF65-F5344CB8AC3E}">
        <p14:creationId xmlns:p14="http://schemas.microsoft.com/office/powerpoint/2010/main" val="371677944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126</a:t>
            </a:fld>
            <a:endParaRPr lang="ko-KR" altLang="en-US" dirty="0"/>
          </a:p>
        </p:txBody>
      </p:sp>
    </p:spTree>
    <p:extLst>
      <p:ext uri="{BB962C8B-B14F-4D97-AF65-F5344CB8AC3E}">
        <p14:creationId xmlns:p14="http://schemas.microsoft.com/office/powerpoint/2010/main" val="123789026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127</a:t>
            </a:fld>
            <a:endParaRPr lang="ko-KR" altLang="en-US" dirty="0"/>
          </a:p>
        </p:txBody>
      </p:sp>
    </p:spTree>
    <p:extLst>
      <p:ext uri="{BB962C8B-B14F-4D97-AF65-F5344CB8AC3E}">
        <p14:creationId xmlns:p14="http://schemas.microsoft.com/office/powerpoint/2010/main" val="336244693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128</a:t>
            </a:fld>
            <a:endParaRPr lang="ko-KR" altLang="en-US" dirty="0"/>
          </a:p>
        </p:txBody>
      </p:sp>
    </p:spTree>
    <p:extLst>
      <p:ext uri="{BB962C8B-B14F-4D97-AF65-F5344CB8AC3E}">
        <p14:creationId xmlns:p14="http://schemas.microsoft.com/office/powerpoint/2010/main" val="405675247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129</a:t>
            </a:fld>
            <a:endParaRPr lang="ko-KR" altLang="en-US" dirty="0"/>
          </a:p>
        </p:txBody>
      </p:sp>
    </p:spTree>
    <p:extLst>
      <p:ext uri="{BB962C8B-B14F-4D97-AF65-F5344CB8AC3E}">
        <p14:creationId xmlns:p14="http://schemas.microsoft.com/office/powerpoint/2010/main" val="4020109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a:t>
            </a:fld>
            <a:endParaRPr lang="ko-KR" altLang="en-US" dirty="0"/>
          </a:p>
        </p:txBody>
      </p:sp>
    </p:spTree>
    <p:extLst>
      <p:ext uri="{BB962C8B-B14F-4D97-AF65-F5344CB8AC3E}">
        <p14:creationId xmlns:p14="http://schemas.microsoft.com/office/powerpoint/2010/main" val="270679228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130</a:t>
            </a:fld>
            <a:endParaRPr lang="ko-KR" altLang="en-US" dirty="0"/>
          </a:p>
        </p:txBody>
      </p:sp>
    </p:spTree>
    <p:extLst>
      <p:ext uri="{BB962C8B-B14F-4D97-AF65-F5344CB8AC3E}">
        <p14:creationId xmlns:p14="http://schemas.microsoft.com/office/powerpoint/2010/main" val="64715445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131</a:t>
            </a:fld>
            <a:endParaRPr lang="ko-KR" altLang="en-US" dirty="0"/>
          </a:p>
        </p:txBody>
      </p:sp>
    </p:spTree>
    <p:extLst>
      <p:ext uri="{BB962C8B-B14F-4D97-AF65-F5344CB8AC3E}">
        <p14:creationId xmlns:p14="http://schemas.microsoft.com/office/powerpoint/2010/main" val="58758064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132</a:t>
            </a:fld>
            <a:endParaRPr lang="ko-KR" altLang="en-US" dirty="0"/>
          </a:p>
        </p:txBody>
      </p:sp>
    </p:spTree>
    <p:extLst>
      <p:ext uri="{BB962C8B-B14F-4D97-AF65-F5344CB8AC3E}">
        <p14:creationId xmlns:p14="http://schemas.microsoft.com/office/powerpoint/2010/main" val="181313854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133</a:t>
            </a:fld>
            <a:endParaRPr lang="ko-KR" altLang="en-US" dirty="0"/>
          </a:p>
        </p:txBody>
      </p:sp>
    </p:spTree>
    <p:extLst>
      <p:ext uri="{BB962C8B-B14F-4D97-AF65-F5344CB8AC3E}">
        <p14:creationId xmlns:p14="http://schemas.microsoft.com/office/powerpoint/2010/main" val="267200153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134</a:t>
            </a:fld>
            <a:endParaRPr lang="ko-KR" altLang="en-US" dirty="0"/>
          </a:p>
        </p:txBody>
      </p:sp>
    </p:spTree>
    <p:extLst>
      <p:ext uri="{BB962C8B-B14F-4D97-AF65-F5344CB8AC3E}">
        <p14:creationId xmlns:p14="http://schemas.microsoft.com/office/powerpoint/2010/main" val="376356733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135</a:t>
            </a:fld>
            <a:endParaRPr lang="ko-KR" altLang="en-US" dirty="0"/>
          </a:p>
        </p:txBody>
      </p:sp>
    </p:spTree>
    <p:extLst>
      <p:ext uri="{BB962C8B-B14F-4D97-AF65-F5344CB8AC3E}">
        <p14:creationId xmlns:p14="http://schemas.microsoft.com/office/powerpoint/2010/main" val="268386044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136</a:t>
            </a:fld>
            <a:endParaRPr lang="ko-KR" altLang="en-US" dirty="0"/>
          </a:p>
        </p:txBody>
      </p:sp>
    </p:spTree>
    <p:extLst>
      <p:ext uri="{BB962C8B-B14F-4D97-AF65-F5344CB8AC3E}">
        <p14:creationId xmlns:p14="http://schemas.microsoft.com/office/powerpoint/2010/main" val="37742136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137</a:t>
            </a:fld>
            <a:endParaRPr lang="ko-KR" altLang="en-US" dirty="0"/>
          </a:p>
        </p:txBody>
      </p:sp>
    </p:spTree>
    <p:extLst>
      <p:ext uri="{BB962C8B-B14F-4D97-AF65-F5344CB8AC3E}">
        <p14:creationId xmlns:p14="http://schemas.microsoft.com/office/powerpoint/2010/main" val="166335026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75994699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139</a:t>
            </a:fld>
            <a:endParaRPr kumimoji="0" lang="ko-KR" altLang="en-US" sz="12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67724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dirty="0"/>
          </a:p>
        </p:txBody>
      </p:sp>
    </p:spTree>
    <p:extLst>
      <p:ext uri="{BB962C8B-B14F-4D97-AF65-F5344CB8AC3E}">
        <p14:creationId xmlns:p14="http://schemas.microsoft.com/office/powerpoint/2010/main" val="149618132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140</a:t>
            </a:fld>
            <a:endParaRPr lang="ko-KR" altLang="en-US" dirty="0"/>
          </a:p>
        </p:txBody>
      </p:sp>
    </p:spTree>
    <p:extLst>
      <p:ext uri="{BB962C8B-B14F-4D97-AF65-F5344CB8AC3E}">
        <p14:creationId xmlns:p14="http://schemas.microsoft.com/office/powerpoint/2010/main" val="95157668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141</a:t>
            </a:fld>
            <a:endParaRPr lang="ko-KR" altLang="en-US" dirty="0"/>
          </a:p>
        </p:txBody>
      </p:sp>
    </p:spTree>
    <p:extLst>
      <p:ext uri="{BB962C8B-B14F-4D97-AF65-F5344CB8AC3E}">
        <p14:creationId xmlns:p14="http://schemas.microsoft.com/office/powerpoint/2010/main" val="152605054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You can check about the inner part of matrix in Unit 4 of Chapter 2.</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142</a:t>
            </a:fld>
            <a:endParaRPr lang="ko-KR" altLang="en-US" dirty="0"/>
          </a:p>
        </p:txBody>
      </p:sp>
    </p:spTree>
    <p:extLst>
      <p:ext uri="{BB962C8B-B14F-4D97-AF65-F5344CB8AC3E}">
        <p14:creationId xmlns:p14="http://schemas.microsoft.com/office/powerpoint/2010/main" val="56788297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143</a:t>
            </a:fld>
            <a:endParaRPr lang="ko-KR" altLang="en-US" dirty="0"/>
          </a:p>
        </p:txBody>
      </p:sp>
    </p:spTree>
    <p:extLst>
      <p:ext uri="{BB962C8B-B14F-4D97-AF65-F5344CB8AC3E}">
        <p14:creationId xmlns:p14="http://schemas.microsoft.com/office/powerpoint/2010/main" val="257965902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144</a:t>
            </a:fld>
            <a:endParaRPr lang="ko-KR" altLang="en-US" dirty="0"/>
          </a:p>
        </p:txBody>
      </p:sp>
    </p:spTree>
    <p:extLst>
      <p:ext uri="{BB962C8B-B14F-4D97-AF65-F5344CB8AC3E}">
        <p14:creationId xmlns:p14="http://schemas.microsoft.com/office/powerpoint/2010/main" val="238834908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145</a:t>
            </a:fld>
            <a:endParaRPr lang="ko-KR" altLang="en-US" dirty="0"/>
          </a:p>
        </p:txBody>
      </p:sp>
    </p:spTree>
    <p:extLst>
      <p:ext uri="{BB962C8B-B14F-4D97-AF65-F5344CB8AC3E}">
        <p14:creationId xmlns:p14="http://schemas.microsoft.com/office/powerpoint/2010/main" val="242946621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146</a:t>
            </a:fld>
            <a:endParaRPr lang="ko-KR" altLang="en-US" dirty="0"/>
          </a:p>
        </p:txBody>
      </p:sp>
    </p:spTree>
    <p:extLst>
      <p:ext uri="{BB962C8B-B14F-4D97-AF65-F5344CB8AC3E}">
        <p14:creationId xmlns:p14="http://schemas.microsoft.com/office/powerpoint/2010/main" val="237696281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147</a:t>
            </a:fld>
            <a:endParaRPr lang="ko-KR" altLang="en-US" dirty="0"/>
          </a:p>
        </p:txBody>
      </p:sp>
    </p:spTree>
    <p:extLst>
      <p:ext uri="{BB962C8B-B14F-4D97-AF65-F5344CB8AC3E}">
        <p14:creationId xmlns:p14="http://schemas.microsoft.com/office/powerpoint/2010/main" val="328325751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learn how to create NumPy arrays and work with their attributes.</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Window</a:t>
            </a:r>
            <a:r>
              <a:rPr lang="en-US" altLang="ko-KR" sz="1200" kern="100" dirty="0">
                <a:solidFill>
                  <a:srgbClr val="000000"/>
                </a:solidFill>
                <a:latin typeface="Times New Roman" panose="02020603050405020304" pitchFamily="18" charset="0"/>
                <a:cs typeface="Times New Roman" panose="02020603050405020304" pitchFamily="18" charset="0"/>
              </a:rPr>
              <a:t> button. </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Search the “</a:t>
            </a:r>
            <a:r>
              <a:rPr lang="en-US" altLang="ko-KR" sz="1200" b="1" kern="100" dirty="0">
                <a:solidFill>
                  <a:srgbClr val="000000"/>
                </a:solidFill>
                <a:latin typeface="Times New Roman" panose="02020603050405020304" pitchFamily="18" charset="0"/>
                <a:cs typeface="Times New Roman" panose="02020603050405020304" pitchFamily="18" charset="0"/>
              </a:rPr>
              <a:t>anaconda prompt</a:t>
            </a:r>
            <a:r>
              <a:rPr lang="en-US" altLang="ko-KR" sz="1200" kern="100" dirty="0">
                <a:solidFill>
                  <a:srgbClr val="000000"/>
                </a:solidFill>
                <a:latin typeface="Times New Roman" panose="02020603050405020304" pitchFamily="18" charset="0"/>
                <a:cs typeface="Times New Roman" panose="02020603050405020304" pitchFamily="18" charset="0"/>
              </a:rPr>
              <a:t>” and Run.</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Type the command "</a:t>
            </a:r>
            <a:r>
              <a:rPr lang="en-US" altLang="ko-KR" sz="1200" b="1" kern="100" dirty="0">
                <a:solidFill>
                  <a:srgbClr val="000000"/>
                </a:solidFill>
                <a:latin typeface="Times New Roman" panose="02020603050405020304" pitchFamily="18" charset="0"/>
                <a:cs typeface="Times New Roman" panose="02020603050405020304" pitchFamily="18" charset="0"/>
              </a:rPr>
              <a:t>jupyter notebook</a:t>
            </a:r>
            <a:r>
              <a:rPr lang="en-US" altLang="ko-KR" sz="1200" kern="100" dirty="0">
                <a:solidFill>
                  <a:srgbClr val="000000"/>
                </a:solidFill>
                <a:latin typeface="Times New Roman" panose="02020603050405020304" pitchFamily="18" charset="0"/>
                <a:cs typeface="Times New Roman" panose="02020603050405020304" pitchFamily="18" charset="0"/>
              </a:rPr>
              <a:t>" and press Enter. </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In Jupyter Notebook, go to the folder containing the practice files.</a:t>
            </a:r>
            <a:r>
              <a:rPr lang="en-US" altLang="ko-KR" sz="1000" kern="100" dirty="0">
                <a:latin typeface="맑은 고딕" panose="020B0503020000020004" pitchFamily="50" charset="-127"/>
                <a:cs typeface="Times New Roman" panose="02020603050405020304" pitchFamily="18" charset="0"/>
              </a:rPr>
              <a:t> </a:t>
            </a:r>
            <a:r>
              <a:rPr lang="en-US" altLang="ko-KR" sz="1200" kern="100" dirty="0">
                <a:solidFill>
                  <a:srgbClr val="000000"/>
                </a:solidFill>
                <a:latin typeface="Times New Roman" panose="02020603050405020304" pitchFamily="18" charset="0"/>
                <a:cs typeface="Times New Roman" panose="02020603050405020304" pitchFamily="18" charset="0"/>
              </a:rPr>
              <a:t>(If you don’t have practice files yet, ask your instructor)</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a:t>
            </a:r>
            <a:r>
              <a:rPr lang="en-US" altLang="ko-KR" sz="1200" kern="100" dirty="0">
                <a:solidFill>
                  <a:srgbClr val="000000"/>
                </a:solidFill>
                <a:latin typeface="Times New Roman" panose="02020603050405020304" pitchFamily="18" charset="0"/>
                <a:cs typeface="Times New Roman" panose="02020603050405020304" pitchFamily="18" charset="0"/>
              </a:rPr>
              <a:t> folder.</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the</a:t>
            </a:r>
            <a:r>
              <a:rPr lang="en-US" altLang="ko-KR" sz="1200" b="1" kern="100" dirty="0">
                <a:solidFill>
                  <a:srgbClr val="000000"/>
                </a:solidFill>
                <a:latin typeface="Times New Roman" panose="02020603050405020304" pitchFamily="18" charset="0"/>
                <a:cs typeface="Times New Roman" panose="02020603050405020304" pitchFamily="18" charset="0"/>
              </a:rPr>
              <a:t> ex_0103.ipynb</a:t>
            </a:r>
            <a:r>
              <a:rPr lang="en-US" altLang="ko-KR" sz="1200" kern="100" dirty="0">
                <a:solidFill>
                  <a:srgbClr val="000000"/>
                </a:solidFill>
                <a:latin typeface="Times New Roman" panose="02020603050405020304" pitchFamily="18" charset="0"/>
                <a:cs typeface="Times New Roman" panose="02020603050405020304" pitchFamily="18" charset="0"/>
              </a:rPr>
              <a:t> file.</a:t>
            </a:r>
          </a:p>
          <a:p>
            <a:pPr marL="342900" lvl="0" indent="-342900">
              <a:spcAft>
                <a:spcPts val="800"/>
              </a:spcAft>
              <a:buFont typeface="+mj-lt"/>
              <a:buAutoNum type="arabicPeriod"/>
            </a:pPr>
            <a:r>
              <a:rPr lang="en-US" altLang="ko-KR" sz="1200" kern="1200" dirty="0">
                <a:solidFill>
                  <a:srgbClr val="FF0000"/>
                </a:solidFill>
                <a:effectLst/>
                <a:highlight>
                  <a:srgbClr val="FF0000"/>
                </a:highlight>
                <a:latin typeface="+mn-lt"/>
                <a:ea typeface="+mn-ea"/>
                <a:cs typeface="+mn-cs"/>
              </a:rPr>
              <a:t>Review the examples on the topics below:</a:t>
            </a:r>
            <a:r>
              <a:rPr lang="en-US" altLang="ko-KR" sz="1000" i="0" kern="1200" dirty="0">
                <a:solidFill>
                  <a:srgbClr val="FF0000"/>
                </a:solidFill>
                <a:effectLst/>
                <a:highlight>
                  <a:srgbClr val="FF0000"/>
                </a:highlight>
                <a:latin typeface="+mn-lt"/>
                <a:ea typeface="+mn-ea"/>
                <a:cs typeface="+mn-cs"/>
              </a:rPr>
              <a:t/>
            </a:r>
            <a:br>
              <a:rPr lang="en-US" altLang="ko-KR" sz="1000" i="0" kern="1200" dirty="0">
                <a:solidFill>
                  <a:srgbClr val="FF0000"/>
                </a:solidFill>
                <a:effectLst/>
                <a:highlight>
                  <a:srgbClr val="FF0000"/>
                </a:highligh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NumPy library.</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NumPy basics.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Creating NumPy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Indexing and slicing NumPy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NumPy attributes and reshaping.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Modifying NumPy arrays.</a:t>
            </a: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148</a:t>
            </a:fld>
            <a:endParaRPr kumimoji="0" lang="ko-KR" altLang="en-US" sz="12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25558697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31007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a:t>
            </a:fld>
            <a:endParaRPr lang="ko-KR" altLang="en-US" dirty="0"/>
          </a:p>
        </p:txBody>
      </p:sp>
    </p:spTree>
    <p:extLst>
      <p:ext uri="{BB962C8B-B14F-4D97-AF65-F5344CB8AC3E}">
        <p14:creationId xmlns:p14="http://schemas.microsoft.com/office/powerpoint/2010/main" val="139617078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150</a:t>
            </a:fld>
            <a:endParaRPr lang="ko-KR" altLang="en-US" dirty="0"/>
          </a:p>
        </p:txBody>
      </p:sp>
    </p:spTree>
    <p:extLst>
      <p:ext uri="{BB962C8B-B14F-4D97-AF65-F5344CB8AC3E}">
        <p14:creationId xmlns:p14="http://schemas.microsoft.com/office/powerpoint/2010/main" val="27978228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151</a:t>
            </a:fld>
            <a:endParaRPr lang="ko-KR" altLang="en-US" dirty="0"/>
          </a:p>
        </p:txBody>
      </p:sp>
    </p:spTree>
    <p:extLst>
      <p:ext uri="{BB962C8B-B14F-4D97-AF65-F5344CB8AC3E}">
        <p14:creationId xmlns:p14="http://schemas.microsoft.com/office/powerpoint/2010/main" val="395101535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152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008660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pandas is a must have library when dealing with data.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It is versatile and powerful. It is packed full of useful features.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It is no overstatement to say that you begin our journey in data science with the pandas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153</a:t>
            </a:fld>
            <a:endParaRPr lang="ko-KR" altLang="en-US" dirty="0"/>
          </a:p>
        </p:txBody>
      </p:sp>
    </p:spTree>
    <p:extLst>
      <p:ext uri="{BB962C8B-B14F-4D97-AF65-F5344CB8AC3E}">
        <p14:creationId xmlns:p14="http://schemas.microsoft.com/office/powerpoint/2010/main" val="25818911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154</a:t>
            </a:fld>
            <a:endParaRPr lang="ko-KR" altLang="en-US" dirty="0"/>
          </a:p>
        </p:txBody>
      </p:sp>
    </p:spTree>
    <p:extLst>
      <p:ext uri="{BB962C8B-B14F-4D97-AF65-F5344CB8AC3E}">
        <p14:creationId xmlns:p14="http://schemas.microsoft.com/office/powerpoint/2010/main" val="5959381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155</a:t>
            </a:fld>
            <a:endParaRPr lang="ko-KR" altLang="en-US" dirty="0"/>
          </a:p>
        </p:txBody>
      </p:sp>
    </p:spTree>
    <p:extLst>
      <p:ext uri="{BB962C8B-B14F-4D97-AF65-F5344CB8AC3E}">
        <p14:creationId xmlns:p14="http://schemas.microsoft.com/office/powerpoint/2010/main" val="325923788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156</a:t>
            </a:fld>
            <a:endParaRPr lang="ko-KR" altLang="en-US" dirty="0"/>
          </a:p>
        </p:txBody>
      </p:sp>
    </p:spTree>
    <p:extLst>
      <p:ext uri="{BB962C8B-B14F-4D97-AF65-F5344CB8AC3E}">
        <p14:creationId xmlns:p14="http://schemas.microsoft.com/office/powerpoint/2010/main" val="268853091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157</a:t>
            </a:fld>
            <a:endParaRPr lang="ko-KR" altLang="en-US" dirty="0"/>
          </a:p>
        </p:txBody>
      </p:sp>
    </p:spTree>
    <p:extLst>
      <p:ext uri="{BB962C8B-B14F-4D97-AF65-F5344CB8AC3E}">
        <p14:creationId xmlns:p14="http://schemas.microsoft.com/office/powerpoint/2010/main" val="312187165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158</a:t>
            </a:fld>
            <a:endParaRPr lang="ko-KR" altLang="en-US" dirty="0"/>
          </a:p>
        </p:txBody>
      </p:sp>
    </p:spTree>
    <p:extLst>
      <p:ext uri="{BB962C8B-B14F-4D97-AF65-F5344CB8AC3E}">
        <p14:creationId xmlns:p14="http://schemas.microsoft.com/office/powerpoint/2010/main" val="353358794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159</a:t>
            </a:fld>
            <a:endParaRPr lang="ko-KR" altLang="en-US" dirty="0"/>
          </a:p>
        </p:txBody>
      </p:sp>
    </p:spTree>
    <p:extLst>
      <p:ext uri="{BB962C8B-B14F-4D97-AF65-F5344CB8AC3E}">
        <p14:creationId xmlns:p14="http://schemas.microsoft.com/office/powerpoint/2010/main" val="2432750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dirty="0"/>
          </a:p>
        </p:txBody>
      </p:sp>
    </p:spTree>
    <p:extLst>
      <p:ext uri="{BB962C8B-B14F-4D97-AF65-F5344CB8AC3E}">
        <p14:creationId xmlns:p14="http://schemas.microsoft.com/office/powerpoint/2010/main" val="32822395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160</a:t>
            </a:fld>
            <a:endParaRPr lang="ko-KR" altLang="en-US" dirty="0"/>
          </a:p>
        </p:txBody>
      </p:sp>
    </p:spTree>
    <p:extLst>
      <p:ext uri="{BB962C8B-B14F-4D97-AF65-F5344CB8AC3E}">
        <p14:creationId xmlns:p14="http://schemas.microsoft.com/office/powerpoint/2010/main" val="12126223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161</a:t>
            </a:fld>
            <a:endParaRPr lang="ko-KR" altLang="en-US" dirty="0"/>
          </a:p>
        </p:txBody>
      </p:sp>
    </p:spTree>
    <p:extLst>
      <p:ext uri="{BB962C8B-B14F-4D97-AF65-F5344CB8AC3E}">
        <p14:creationId xmlns:p14="http://schemas.microsoft.com/office/powerpoint/2010/main" val="101946768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162</a:t>
            </a:fld>
            <a:endParaRPr lang="ko-KR" altLang="en-US" dirty="0"/>
          </a:p>
        </p:txBody>
      </p:sp>
    </p:spTree>
    <p:extLst>
      <p:ext uri="{BB962C8B-B14F-4D97-AF65-F5344CB8AC3E}">
        <p14:creationId xmlns:p14="http://schemas.microsoft.com/office/powerpoint/2010/main" val="211064822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163</a:t>
            </a:fld>
            <a:endParaRPr lang="ko-KR" altLang="en-US" dirty="0"/>
          </a:p>
        </p:txBody>
      </p:sp>
    </p:spTree>
    <p:extLst>
      <p:ext uri="{BB962C8B-B14F-4D97-AF65-F5344CB8AC3E}">
        <p14:creationId xmlns:p14="http://schemas.microsoft.com/office/powerpoint/2010/main" val="96176577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164</a:t>
            </a:fld>
            <a:endParaRPr lang="ko-KR" altLang="en-US" dirty="0"/>
          </a:p>
        </p:txBody>
      </p:sp>
    </p:spTree>
    <p:extLst>
      <p:ext uri="{BB962C8B-B14F-4D97-AF65-F5344CB8AC3E}">
        <p14:creationId xmlns:p14="http://schemas.microsoft.com/office/powerpoint/2010/main" val="76285446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165</a:t>
            </a:fld>
            <a:endParaRPr lang="ko-KR" altLang="en-US" dirty="0"/>
          </a:p>
        </p:txBody>
      </p:sp>
    </p:spTree>
    <p:extLst>
      <p:ext uri="{BB962C8B-B14F-4D97-AF65-F5344CB8AC3E}">
        <p14:creationId xmlns:p14="http://schemas.microsoft.com/office/powerpoint/2010/main" val="42147702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166</a:t>
            </a:fld>
            <a:endParaRPr lang="ko-KR" altLang="en-US" dirty="0"/>
          </a:p>
        </p:txBody>
      </p:sp>
    </p:spTree>
    <p:extLst>
      <p:ext uri="{BB962C8B-B14F-4D97-AF65-F5344CB8AC3E}">
        <p14:creationId xmlns:p14="http://schemas.microsoft.com/office/powerpoint/2010/main" val="148798637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167</a:t>
            </a:fld>
            <a:endParaRPr lang="ko-KR" altLang="en-US" dirty="0"/>
          </a:p>
        </p:txBody>
      </p:sp>
    </p:spTree>
    <p:extLst>
      <p:ext uri="{BB962C8B-B14F-4D97-AF65-F5344CB8AC3E}">
        <p14:creationId xmlns:p14="http://schemas.microsoft.com/office/powerpoint/2010/main" val="225175120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168</a:t>
            </a:fld>
            <a:endParaRPr lang="ko-KR" altLang="en-US" dirty="0"/>
          </a:p>
        </p:txBody>
      </p:sp>
    </p:spTree>
    <p:extLst>
      <p:ext uri="{BB962C8B-B14F-4D97-AF65-F5344CB8AC3E}">
        <p14:creationId xmlns:p14="http://schemas.microsoft.com/office/powerpoint/2010/main" val="193078655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169</a:t>
            </a:fld>
            <a:endParaRPr lang="ko-KR" altLang="en-US" dirty="0"/>
          </a:p>
        </p:txBody>
      </p:sp>
    </p:spTree>
    <p:extLst>
      <p:ext uri="{BB962C8B-B14F-4D97-AF65-F5344CB8AC3E}">
        <p14:creationId xmlns:p14="http://schemas.microsoft.com/office/powerpoint/2010/main" val="12680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a:t>
            </a:fld>
            <a:endParaRPr lang="ko-KR" altLang="en-US" dirty="0"/>
          </a:p>
        </p:txBody>
      </p:sp>
    </p:spTree>
    <p:extLst>
      <p:ext uri="{BB962C8B-B14F-4D97-AF65-F5344CB8AC3E}">
        <p14:creationId xmlns:p14="http://schemas.microsoft.com/office/powerpoint/2010/main" val="236343891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170</a:t>
            </a:fld>
            <a:endParaRPr lang="ko-KR" altLang="en-US" dirty="0"/>
          </a:p>
        </p:txBody>
      </p:sp>
    </p:spTree>
    <p:extLst>
      <p:ext uri="{BB962C8B-B14F-4D97-AF65-F5344CB8AC3E}">
        <p14:creationId xmlns:p14="http://schemas.microsoft.com/office/powerpoint/2010/main" val="46120343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171</a:t>
            </a:fld>
            <a:endParaRPr lang="ko-KR" altLang="en-US" dirty="0"/>
          </a:p>
        </p:txBody>
      </p:sp>
    </p:spTree>
    <p:extLst>
      <p:ext uri="{BB962C8B-B14F-4D97-AF65-F5344CB8AC3E}">
        <p14:creationId xmlns:p14="http://schemas.microsoft.com/office/powerpoint/2010/main" val="2409129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172</a:t>
            </a:fld>
            <a:endParaRPr lang="ko-KR" altLang="en-US" dirty="0"/>
          </a:p>
        </p:txBody>
      </p:sp>
    </p:spTree>
    <p:extLst>
      <p:ext uri="{BB962C8B-B14F-4D97-AF65-F5344CB8AC3E}">
        <p14:creationId xmlns:p14="http://schemas.microsoft.com/office/powerpoint/2010/main" val="41775164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173</a:t>
            </a:fld>
            <a:endParaRPr lang="ko-KR" altLang="en-US" dirty="0"/>
          </a:p>
        </p:txBody>
      </p:sp>
    </p:spTree>
    <p:extLst>
      <p:ext uri="{BB962C8B-B14F-4D97-AF65-F5344CB8AC3E}">
        <p14:creationId xmlns:p14="http://schemas.microsoft.com/office/powerpoint/2010/main" val="420778778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174</a:t>
            </a:fld>
            <a:endParaRPr lang="ko-KR" altLang="en-US" dirty="0"/>
          </a:p>
        </p:txBody>
      </p:sp>
    </p:spTree>
    <p:extLst>
      <p:ext uri="{BB962C8B-B14F-4D97-AF65-F5344CB8AC3E}">
        <p14:creationId xmlns:p14="http://schemas.microsoft.com/office/powerpoint/2010/main" val="328023848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175</a:t>
            </a:fld>
            <a:endParaRPr lang="ko-KR" altLang="en-US" dirty="0"/>
          </a:p>
        </p:txBody>
      </p:sp>
    </p:spTree>
    <p:extLst>
      <p:ext uri="{BB962C8B-B14F-4D97-AF65-F5344CB8AC3E}">
        <p14:creationId xmlns:p14="http://schemas.microsoft.com/office/powerpoint/2010/main" val="220757419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176</a:t>
            </a:fld>
            <a:endParaRPr lang="ko-KR" altLang="en-US" dirty="0"/>
          </a:p>
        </p:txBody>
      </p:sp>
    </p:spTree>
    <p:extLst>
      <p:ext uri="{BB962C8B-B14F-4D97-AF65-F5344CB8AC3E}">
        <p14:creationId xmlns:p14="http://schemas.microsoft.com/office/powerpoint/2010/main" val="13693832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177</a:t>
            </a:fld>
            <a:endParaRPr lang="ko-KR" altLang="en-US" dirty="0"/>
          </a:p>
        </p:txBody>
      </p:sp>
    </p:spTree>
    <p:extLst>
      <p:ext uri="{BB962C8B-B14F-4D97-AF65-F5344CB8AC3E}">
        <p14:creationId xmlns:p14="http://schemas.microsoft.com/office/powerpoint/2010/main" val="160838621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178</a:t>
            </a:fld>
            <a:endParaRPr lang="ko-KR" altLang="en-US" dirty="0"/>
          </a:p>
        </p:txBody>
      </p:sp>
    </p:spTree>
    <p:extLst>
      <p:ext uri="{BB962C8B-B14F-4D97-AF65-F5344CB8AC3E}">
        <p14:creationId xmlns:p14="http://schemas.microsoft.com/office/powerpoint/2010/main" val="1518208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179</a:t>
            </a:fld>
            <a:endParaRPr lang="ko-KR" altLang="en-US" dirty="0"/>
          </a:p>
        </p:txBody>
      </p:sp>
    </p:spTree>
    <p:extLst>
      <p:ext uri="{BB962C8B-B14F-4D97-AF65-F5344CB8AC3E}">
        <p14:creationId xmlns:p14="http://schemas.microsoft.com/office/powerpoint/2010/main" val="460297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a:t>
            </a:fld>
            <a:endParaRPr lang="ko-KR" altLang="en-US" dirty="0"/>
          </a:p>
        </p:txBody>
      </p:sp>
    </p:spTree>
    <p:extLst>
      <p:ext uri="{BB962C8B-B14F-4D97-AF65-F5344CB8AC3E}">
        <p14:creationId xmlns:p14="http://schemas.microsoft.com/office/powerpoint/2010/main" val="324073486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180</a:t>
            </a:fld>
            <a:endParaRPr lang="ko-KR" altLang="en-US" dirty="0"/>
          </a:p>
        </p:txBody>
      </p:sp>
    </p:spTree>
    <p:extLst>
      <p:ext uri="{BB962C8B-B14F-4D97-AF65-F5344CB8AC3E}">
        <p14:creationId xmlns:p14="http://schemas.microsoft.com/office/powerpoint/2010/main" val="324299385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181</a:t>
            </a:fld>
            <a:endParaRPr lang="ko-KR" altLang="en-US" dirty="0"/>
          </a:p>
        </p:txBody>
      </p:sp>
    </p:spTree>
    <p:extLst>
      <p:ext uri="{BB962C8B-B14F-4D97-AF65-F5344CB8AC3E}">
        <p14:creationId xmlns:p14="http://schemas.microsoft.com/office/powerpoint/2010/main" val="189668844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182</a:t>
            </a:fld>
            <a:endParaRPr lang="ko-KR" altLang="en-US" dirty="0"/>
          </a:p>
        </p:txBody>
      </p:sp>
    </p:spTree>
    <p:extLst>
      <p:ext uri="{BB962C8B-B14F-4D97-AF65-F5344CB8AC3E}">
        <p14:creationId xmlns:p14="http://schemas.microsoft.com/office/powerpoint/2010/main" val="19614907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183</a:t>
            </a:fld>
            <a:endParaRPr lang="ko-KR" altLang="en-US" dirty="0"/>
          </a:p>
        </p:txBody>
      </p:sp>
    </p:spTree>
    <p:extLst>
      <p:ext uri="{BB962C8B-B14F-4D97-AF65-F5344CB8AC3E}">
        <p14:creationId xmlns:p14="http://schemas.microsoft.com/office/powerpoint/2010/main" val="388298169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184</a:t>
            </a:fld>
            <a:endParaRPr lang="ko-KR" altLang="en-US" dirty="0"/>
          </a:p>
        </p:txBody>
      </p:sp>
    </p:spTree>
    <p:extLst>
      <p:ext uri="{BB962C8B-B14F-4D97-AF65-F5344CB8AC3E}">
        <p14:creationId xmlns:p14="http://schemas.microsoft.com/office/powerpoint/2010/main" val="144070914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185</a:t>
            </a:fld>
            <a:endParaRPr lang="ko-KR" altLang="en-US" dirty="0"/>
          </a:p>
        </p:txBody>
      </p:sp>
    </p:spTree>
    <p:extLst>
      <p:ext uri="{BB962C8B-B14F-4D97-AF65-F5344CB8AC3E}">
        <p14:creationId xmlns:p14="http://schemas.microsoft.com/office/powerpoint/2010/main" val="289731869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186</a:t>
            </a:fld>
            <a:endParaRPr lang="ko-KR" altLang="en-US" dirty="0"/>
          </a:p>
        </p:txBody>
      </p:sp>
    </p:spTree>
    <p:extLst>
      <p:ext uri="{BB962C8B-B14F-4D97-AF65-F5344CB8AC3E}">
        <p14:creationId xmlns:p14="http://schemas.microsoft.com/office/powerpoint/2010/main" val="354152630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187</a:t>
            </a:fld>
            <a:endParaRPr lang="ko-KR" altLang="en-US" dirty="0"/>
          </a:p>
        </p:txBody>
      </p:sp>
    </p:spTree>
    <p:extLst>
      <p:ext uri="{BB962C8B-B14F-4D97-AF65-F5344CB8AC3E}">
        <p14:creationId xmlns:p14="http://schemas.microsoft.com/office/powerpoint/2010/main" val="29075341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188</a:t>
            </a:fld>
            <a:endParaRPr lang="ko-KR" altLang="en-US" dirty="0"/>
          </a:p>
        </p:txBody>
      </p:sp>
    </p:spTree>
    <p:extLst>
      <p:ext uri="{BB962C8B-B14F-4D97-AF65-F5344CB8AC3E}">
        <p14:creationId xmlns:p14="http://schemas.microsoft.com/office/powerpoint/2010/main" val="270419087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189</a:t>
            </a:fld>
            <a:endParaRPr lang="ko-KR" altLang="en-US" dirty="0"/>
          </a:p>
        </p:txBody>
      </p:sp>
    </p:spTree>
    <p:extLst>
      <p:ext uri="{BB962C8B-B14F-4D97-AF65-F5344CB8AC3E}">
        <p14:creationId xmlns:p14="http://schemas.microsoft.com/office/powerpoint/2010/main" val="29502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dirty="0"/>
          </a:p>
        </p:txBody>
      </p:sp>
    </p:spTree>
    <p:extLst>
      <p:ext uri="{BB962C8B-B14F-4D97-AF65-F5344CB8AC3E}">
        <p14:creationId xmlns:p14="http://schemas.microsoft.com/office/powerpoint/2010/main" val="318660664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190</a:t>
            </a:fld>
            <a:endParaRPr lang="ko-KR" altLang="en-US" dirty="0"/>
          </a:p>
        </p:txBody>
      </p:sp>
    </p:spTree>
    <p:extLst>
      <p:ext uri="{BB962C8B-B14F-4D97-AF65-F5344CB8AC3E}">
        <p14:creationId xmlns:p14="http://schemas.microsoft.com/office/powerpoint/2010/main" val="319514930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191</a:t>
            </a:fld>
            <a:endParaRPr lang="ko-KR" altLang="en-US" dirty="0"/>
          </a:p>
        </p:txBody>
      </p:sp>
    </p:spTree>
    <p:extLst>
      <p:ext uri="{BB962C8B-B14F-4D97-AF65-F5344CB8AC3E}">
        <p14:creationId xmlns:p14="http://schemas.microsoft.com/office/powerpoint/2010/main" val="219399608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192</a:t>
            </a:fld>
            <a:endParaRPr lang="ko-KR" altLang="en-US" dirty="0"/>
          </a:p>
        </p:txBody>
      </p:sp>
    </p:spTree>
    <p:extLst>
      <p:ext uri="{BB962C8B-B14F-4D97-AF65-F5344CB8AC3E}">
        <p14:creationId xmlns:p14="http://schemas.microsoft.com/office/powerpoint/2010/main" val="425661597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193</a:t>
            </a:fld>
            <a:endParaRPr lang="ko-KR" altLang="en-US" dirty="0"/>
          </a:p>
        </p:txBody>
      </p:sp>
    </p:spTree>
    <p:extLst>
      <p:ext uri="{BB962C8B-B14F-4D97-AF65-F5344CB8AC3E}">
        <p14:creationId xmlns:p14="http://schemas.microsoft.com/office/powerpoint/2010/main" val="79951624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194</a:t>
            </a:fld>
            <a:endParaRPr lang="ko-KR" altLang="en-US" dirty="0"/>
          </a:p>
        </p:txBody>
      </p:sp>
    </p:spTree>
    <p:extLst>
      <p:ext uri="{BB962C8B-B14F-4D97-AF65-F5344CB8AC3E}">
        <p14:creationId xmlns:p14="http://schemas.microsoft.com/office/powerpoint/2010/main" val="243232214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195</a:t>
            </a:fld>
            <a:endParaRPr lang="ko-KR" altLang="en-US" dirty="0"/>
          </a:p>
        </p:txBody>
      </p:sp>
    </p:spTree>
    <p:extLst>
      <p:ext uri="{BB962C8B-B14F-4D97-AF65-F5344CB8AC3E}">
        <p14:creationId xmlns:p14="http://schemas.microsoft.com/office/powerpoint/2010/main" val="69656134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196</a:t>
            </a:fld>
            <a:endParaRPr lang="ko-KR" altLang="en-US" dirty="0"/>
          </a:p>
        </p:txBody>
      </p:sp>
    </p:spTree>
    <p:extLst>
      <p:ext uri="{BB962C8B-B14F-4D97-AF65-F5344CB8AC3E}">
        <p14:creationId xmlns:p14="http://schemas.microsoft.com/office/powerpoint/2010/main" val="326972552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197</a:t>
            </a:fld>
            <a:endParaRPr lang="ko-KR" altLang="en-US" dirty="0"/>
          </a:p>
        </p:txBody>
      </p:sp>
    </p:spTree>
    <p:extLst>
      <p:ext uri="{BB962C8B-B14F-4D97-AF65-F5344CB8AC3E}">
        <p14:creationId xmlns:p14="http://schemas.microsoft.com/office/powerpoint/2010/main" val="261100122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198</a:t>
            </a:fld>
            <a:endParaRPr lang="ko-KR" altLang="en-US" dirty="0"/>
          </a:p>
        </p:txBody>
      </p:sp>
    </p:spTree>
    <p:extLst>
      <p:ext uri="{BB962C8B-B14F-4D97-AF65-F5344CB8AC3E}">
        <p14:creationId xmlns:p14="http://schemas.microsoft.com/office/powerpoint/2010/main" val="217500347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199</a:t>
            </a:fld>
            <a:endParaRPr lang="ko-KR" altLang="en-US" dirty="0"/>
          </a:p>
        </p:txBody>
      </p:sp>
    </p:spTree>
    <p:extLst>
      <p:ext uri="{BB962C8B-B14F-4D97-AF65-F5344CB8AC3E}">
        <p14:creationId xmlns:p14="http://schemas.microsoft.com/office/powerpoint/2010/main" val="42190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dirty="0"/>
          </a:p>
        </p:txBody>
      </p:sp>
    </p:spTree>
    <p:extLst>
      <p:ext uri="{BB962C8B-B14F-4D97-AF65-F5344CB8AC3E}">
        <p14:creationId xmlns:p14="http://schemas.microsoft.com/office/powerpoint/2010/main" val="3476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dirty="0"/>
          </a:p>
        </p:txBody>
      </p:sp>
    </p:spTree>
    <p:extLst>
      <p:ext uri="{BB962C8B-B14F-4D97-AF65-F5344CB8AC3E}">
        <p14:creationId xmlns:p14="http://schemas.microsoft.com/office/powerpoint/2010/main" val="205837679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200</a:t>
            </a:fld>
            <a:endParaRPr lang="ko-KR" altLang="en-US" dirty="0"/>
          </a:p>
        </p:txBody>
      </p:sp>
    </p:spTree>
    <p:extLst>
      <p:ext uri="{BB962C8B-B14F-4D97-AF65-F5344CB8AC3E}">
        <p14:creationId xmlns:p14="http://schemas.microsoft.com/office/powerpoint/2010/main" val="95796681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201</a:t>
            </a:fld>
            <a:endParaRPr lang="ko-KR" altLang="en-US" dirty="0"/>
          </a:p>
        </p:txBody>
      </p:sp>
    </p:spTree>
    <p:extLst>
      <p:ext uri="{BB962C8B-B14F-4D97-AF65-F5344CB8AC3E}">
        <p14:creationId xmlns:p14="http://schemas.microsoft.com/office/powerpoint/2010/main" val="55499865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202</a:t>
            </a:fld>
            <a:endParaRPr lang="ko-KR" altLang="en-US" dirty="0"/>
          </a:p>
        </p:txBody>
      </p:sp>
    </p:spTree>
    <p:extLst>
      <p:ext uri="{BB962C8B-B14F-4D97-AF65-F5344CB8AC3E}">
        <p14:creationId xmlns:p14="http://schemas.microsoft.com/office/powerpoint/2010/main" val="219663241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203</a:t>
            </a:fld>
            <a:endParaRPr lang="ko-KR" altLang="en-US" dirty="0"/>
          </a:p>
        </p:txBody>
      </p:sp>
    </p:spTree>
    <p:extLst>
      <p:ext uri="{BB962C8B-B14F-4D97-AF65-F5344CB8AC3E}">
        <p14:creationId xmlns:p14="http://schemas.microsoft.com/office/powerpoint/2010/main" val="100181707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204</a:t>
            </a:fld>
            <a:endParaRPr lang="ko-KR" altLang="en-US" dirty="0"/>
          </a:p>
        </p:txBody>
      </p:sp>
    </p:spTree>
    <p:extLst>
      <p:ext uri="{BB962C8B-B14F-4D97-AF65-F5344CB8AC3E}">
        <p14:creationId xmlns:p14="http://schemas.microsoft.com/office/powerpoint/2010/main" val="101476532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205</a:t>
            </a:fld>
            <a:endParaRPr lang="ko-KR" altLang="en-US" dirty="0"/>
          </a:p>
        </p:txBody>
      </p:sp>
    </p:spTree>
    <p:extLst>
      <p:ext uri="{BB962C8B-B14F-4D97-AF65-F5344CB8AC3E}">
        <p14:creationId xmlns:p14="http://schemas.microsoft.com/office/powerpoint/2010/main" val="386066727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206</a:t>
            </a:fld>
            <a:endParaRPr lang="ko-KR" altLang="en-US" dirty="0"/>
          </a:p>
        </p:txBody>
      </p:sp>
    </p:spTree>
    <p:extLst>
      <p:ext uri="{BB962C8B-B14F-4D97-AF65-F5344CB8AC3E}">
        <p14:creationId xmlns:p14="http://schemas.microsoft.com/office/powerpoint/2010/main" val="396883568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207</a:t>
            </a:fld>
            <a:endParaRPr lang="ko-KR" altLang="en-US" dirty="0"/>
          </a:p>
        </p:txBody>
      </p:sp>
    </p:spTree>
    <p:extLst>
      <p:ext uri="{BB962C8B-B14F-4D97-AF65-F5344CB8AC3E}">
        <p14:creationId xmlns:p14="http://schemas.microsoft.com/office/powerpoint/2010/main" val="411417705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208</a:t>
            </a:fld>
            <a:endParaRPr lang="ko-KR" altLang="en-US" dirty="0"/>
          </a:p>
        </p:txBody>
      </p:sp>
    </p:spTree>
    <p:extLst>
      <p:ext uri="{BB962C8B-B14F-4D97-AF65-F5344CB8AC3E}">
        <p14:creationId xmlns:p14="http://schemas.microsoft.com/office/powerpoint/2010/main" val="286570053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209</a:t>
            </a:fld>
            <a:endParaRPr lang="ko-KR" altLang="en-US" dirty="0"/>
          </a:p>
        </p:txBody>
      </p:sp>
    </p:spTree>
    <p:extLst>
      <p:ext uri="{BB962C8B-B14F-4D97-AF65-F5344CB8AC3E}">
        <p14:creationId xmlns:p14="http://schemas.microsoft.com/office/powerpoint/2010/main" val="2195659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dirty="0"/>
          </a:p>
        </p:txBody>
      </p:sp>
    </p:spTree>
    <p:extLst>
      <p:ext uri="{BB962C8B-B14F-4D97-AF65-F5344CB8AC3E}">
        <p14:creationId xmlns:p14="http://schemas.microsoft.com/office/powerpoint/2010/main" val="347881235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210</a:t>
            </a:fld>
            <a:endParaRPr lang="ko-KR" altLang="en-US" dirty="0"/>
          </a:p>
        </p:txBody>
      </p:sp>
    </p:spTree>
    <p:extLst>
      <p:ext uri="{BB962C8B-B14F-4D97-AF65-F5344CB8AC3E}">
        <p14:creationId xmlns:p14="http://schemas.microsoft.com/office/powerpoint/2010/main" val="95035153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211</a:t>
            </a:fld>
            <a:endParaRPr lang="ko-KR" altLang="en-US" dirty="0"/>
          </a:p>
        </p:txBody>
      </p:sp>
    </p:spTree>
    <p:extLst>
      <p:ext uri="{BB962C8B-B14F-4D97-AF65-F5344CB8AC3E}">
        <p14:creationId xmlns:p14="http://schemas.microsoft.com/office/powerpoint/2010/main" val="285818588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212</a:t>
            </a:fld>
            <a:endParaRPr lang="ko-KR" altLang="en-US" dirty="0"/>
          </a:p>
        </p:txBody>
      </p:sp>
    </p:spTree>
    <p:extLst>
      <p:ext uri="{BB962C8B-B14F-4D97-AF65-F5344CB8AC3E}">
        <p14:creationId xmlns:p14="http://schemas.microsoft.com/office/powerpoint/2010/main" val="62097587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213</a:t>
            </a:fld>
            <a:endParaRPr lang="ko-KR" altLang="en-US" dirty="0"/>
          </a:p>
        </p:txBody>
      </p:sp>
    </p:spTree>
    <p:extLst>
      <p:ext uri="{BB962C8B-B14F-4D97-AF65-F5344CB8AC3E}">
        <p14:creationId xmlns:p14="http://schemas.microsoft.com/office/powerpoint/2010/main" val="169651719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214</a:t>
            </a:fld>
            <a:endParaRPr lang="ko-KR" altLang="en-US" dirty="0"/>
          </a:p>
        </p:txBody>
      </p:sp>
    </p:spTree>
    <p:extLst>
      <p:ext uri="{BB962C8B-B14F-4D97-AF65-F5344CB8AC3E}">
        <p14:creationId xmlns:p14="http://schemas.microsoft.com/office/powerpoint/2010/main" val="173361376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215</a:t>
            </a:fld>
            <a:endParaRPr lang="ko-KR" altLang="en-US" dirty="0"/>
          </a:p>
        </p:txBody>
      </p:sp>
    </p:spTree>
    <p:extLst>
      <p:ext uri="{BB962C8B-B14F-4D97-AF65-F5344CB8AC3E}">
        <p14:creationId xmlns:p14="http://schemas.microsoft.com/office/powerpoint/2010/main" val="337607511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216</a:t>
            </a:fld>
            <a:endParaRPr lang="ko-KR" altLang="en-US" dirty="0"/>
          </a:p>
        </p:txBody>
      </p:sp>
    </p:spTree>
    <p:extLst>
      <p:ext uri="{BB962C8B-B14F-4D97-AF65-F5344CB8AC3E}">
        <p14:creationId xmlns:p14="http://schemas.microsoft.com/office/powerpoint/2010/main" val="178945490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217</a:t>
            </a:fld>
            <a:endParaRPr lang="ko-KR" altLang="en-US" dirty="0"/>
          </a:p>
        </p:txBody>
      </p:sp>
    </p:spTree>
    <p:extLst>
      <p:ext uri="{BB962C8B-B14F-4D97-AF65-F5344CB8AC3E}">
        <p14:creationId xmlns:p14="http://schemas.microsoft.com/office/powerpoint/2010/main" val="107711709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218</a:t>
            </a:fld>
            <a:endParaRPr lang="ko-KR" altLang="en-US" dirty="0"/>
          </a:p>
        </p:txBody>
      </p:sp>
    </p:spTree>
    <p:extLst>
      <p:ext uri="{BB962C8B-B14F-4D97-AF65-F5344CB8AC3E}">
        <p14:creationId xmlns:p14="http://schemas.microsoft.com/office/powerpoint/2010/main" val="239709791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219</a:t>
            </a:fld>
            <a:endParaRPr lang="ko-KR" altLang="en-US" dirty="0"/>
          </a:p>
        </p:txBody>
      </p:sp>
    </p:spTree>
    <p:extLst>
      <p:ext uri="{BB962C8B-B14F-4D97-AF65-F5344CB8AC3E}">
        <p14:creationId xmlns:p14="http://schemas.microsoft.com/office/powerpoint/2010/main" val="3310279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dirty="0"/>
          </a:p>
        </p:txBody>
      </p:sp>
    </p:spTree>
    <p:extLst>
      <p:ext uri="{BB962C8B-B14F-4D97-AF65-F5344CB8AC3E}">
        <p14:creationId xmlns:p14="http://schemas.microsoft.com/office/powerpoint/2010/main" val="263430020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220</a:t>
            </a:fld>
            <a:endParaRPr lang="ko-KR" altLang="en-US" dirty="0"/>
          </a:p>
        </p:txBody>
      </p:sp>
    </p:spTree>
    <p:extLst>
      <p:ext uri="{BB962C8B-B14F-4D97-AF65-F5344CB8AC3E}">
        <p14:creationId xmlns:p14="http://schemas.microsoft.com/office/powerpoint/2010/main" val="229026888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221</a:t>
            </a:fld>
            <a:endParaRPr lang="ko-KR" altLang="en-US" dirty="0"/>
          </a:p>
        </p:txBody>
      </p:sp>
    </p:spTree>
    <p:extLst>
      <p:ext uri="{BB962C8B-B14F-4D97-AF65-F5344CB8AC3E}">
        <p14:creationId xmlns:p14="http://schemas.microsoft.com/office/powerpoint/2010/main" val="154809018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222</a:t>
            </a:fld>
            <a:endParaRPr lang="ko-KR" altLang="en-US" dirty="0"/>
          </a:p>
        </p:txBody>
      </p:sp>
    </p:spTree>
    <p:extLst>
      <p:ext uri="{BB962C8B-B14F-4D97-AF65-F5344CB8AC3E}">
        <p14:creationId xmlns:p14="http://schemas.microsoft.com/office/powerpoint/2010/main" val="18867200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223</a:t>
            </a:fld>
            <a:endParaRPr lang="ko-KR" altLang="en-US" dirty="0"/>
          </a:p>
        </p:txBody>
      </p:sp>
    </p:spTree>
    <p:extLst>
      <p:ext uri="{BB962C8B-B14F-4D97-AF65-F5344CB8AC3E}">
        <p14:creationId xmlns:p14="http://schemas.microsoft.com/office/powerpoint/2010/main" val="180330944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224</a:t>
            </a:fld>
            <a:endParaRPr lang="ko-KR" altLang="en-US" dirty="0"/>
          </a:p>
        </p:txBody>
      </p:sp>
    </p:spTree>
    <p:extLst>
      <p:ext uri="{BB962C8B-B14F-4D97-AF65-F5344CB8AC3E}">
        <p14:creationId xmlns:p14="http://schemas.microsoft.com/office/powerpoint/2010/main" val="290867710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225</a:t>
            </a:fld>
            <a:endParaRPr lang="ko-KR" altLang="en-US" dirty="0"/>
          </a:p>
        </p:txBody>
      </p:sp>
    </p:spTree>
    <p:extLst>
      <p:ext uri="{BB962C8B-B14F-4D97-AF65-F5344CB8AC3E}">
        <p14:creationId xmlns:p14="http://schemas.microsoft.com/office/powerpoint/2010/main" val="17854683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226</a:t>
            </a:fld>
            <a:endParaRPr lang="ko-KR" altLang="en-US" dirty="0"/>
          </a:p>
        </p:txBody>
      </p:sp>
    </p:spTree>
    <p:extLst>
      <p:ext uri="{BB962C8B-B14F-4D97-AF65-F5344CB8AC3E}">
        <p14:creationId xmlns:p14="http://schemas.microsoft.com/office/powerpoint/2010/main" val="30366615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227</a:t>
            </a:fld>
            <a:endParaRPr lang="ko-KR" altLang="en-US" dirty="0"/>
          </a:p>
        </p:txBody>
      </p:sp>
    </p:spTree>
    <p:extLst>
      <p:ext uri="{BB962C8B-B14F-4D97-AF65-F5344CB8AC3E}">
        <p14:creationId xmlns:p14="http://schemas.microsoft.com/office/powerpoint/2010/main" val="61375190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228</a:t>
            </a:fld>
            <a:endParaRPr lang="ko-KR" altLang="en-US" dirty="0"/>
          </a:p>
        </p:txBody>
      </p:sp>
    </p:spTree>
    <p:extLst>
      <p:ext uri="{BB962C8B-B14F-4D97-AF65-F5344CB8AC3E}">
        <p14:creationId xmlns:p14="http://schemas.microsoft.com/office/powerpoint/2010/main" val="248556502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229</a:t>
            </a:fld>
            <a:endParaRPr lang="ko-KR" altLang="en-US" dirty="0"/>
          </a:p>
        </p:txBody>
      </p:sp>
    </p:spTree>
    <p:extLst>
      <p:ext uri="{BB962C8B-B14F-4D97-AF65-F5344CB8AC3E}">
        <p14:creationId xmlns:p14="http://schemas.microsoft.com/office/powerpoint/2010/main" val="2310141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dirty="0"/>
          </a:p>
        </p:txBody>
      </p:sp>
    </p:spTree>
    <p:extLst>
      <p:ext uri="{BB962C8B-B14F-4D97-AF65-F5344CB8AC3E}">
        <p14:creationId xmlns:p14="http://schemas.microsoft.com/office/powerpoint/2010/main" val="3655584826"/>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230</a:t>
            </a:fld>
            <a:endParaRPr lang="ko-KR" altLang="en-US" dirty="0"/>
          </a:p>
        </p:txBody>
      </p:sp>
    </p:spTree>
    <p:extLst>
      <p:ext uri="{BB962C8B-B14F-4D97-AF65-F5344CB8AC3E}">
        <p14:creationId xmlns:p14="http://schemas.microsoft.com/office/powerpoint/2010/main" val="398602020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231</a:t>
            </a:fld>
            <a:endParaRPr lang="ko-KR" altLang="en-US" dirty="0"/>
          </a:p>
        </p:txBody>
      </p:sp>
    </p:spTree>
    <p:extLst>
      <p:ext uri="{BB962C8B-B14F-4D97-AF65-F5344CB8AC3E}">
        <p14:creationId xmlns:p14="http://schemas.microsoft.com/office/powerpoint/2010/main" val="69386985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232</a:t>
            </a:fld>
            <a:endParaRPr lang="ko-KR" altLang="en-US" dirty="0"/>
          </a:p>
        </p:txBody>
      </p:sp>
    </p:spTree>
    <p:extLst>
      <p:ext uri="{BB962C8B-B14F-4D97-AF65-F5344CB8AC3E}">
        <p14:creationId xmlns:p14="http://schemas.microsoft.com/office/powerpoint/2010/main" val="176432011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233</a:t>
            </a:fld>
            <a:endParaRPr lang="ko-KR" altLang="en-US" dirty="0"/>
          </a:p>
        </p:txBody>
      </p:sp>
    </p:spTree>
    <p:extLst>
      <p:ext uri="{BB962C8B-B14F-4D97-AF65-F5344CB8AC3E}">
        <p14:creationId xmlns:p14="http://schemas.microsoft.com/office/powerpoint/2010/main" val="176572108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234</a:t>
            </a:fld>
            <a:endParaRPr lang="ko-KR" altLang="en-US" dirty="0"/>
          </a:p>
        </p:txBody>
      </p:sp>
    </p:spTree>
    <p:extLst>
      <p:ext uri="{BB962C8B-B14F-4D97-AF65-F5344CB8AC3E}">
        <p14:creationId xmlns:p14="http://schemas.microsoft.com/office/powerpoint/2010/main" val="145618283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235</a:t>
            </a:fld>
            <a:endParaRPr lang="ko-KR" altLang="en-US" dirty="0"/>
          </a:p>
        </p:txBody>
      </p:sp>
    </p:spTree>
    <p:extLst>
      <p:ext uri="{BB962C8B-B14F-4D97-AF65-F5344CB8AC3E}">
        <p14:creationId xmlns:p14="http://schemas.microsoft.com/office/powerpoint/2010/main" val="130218523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236</a:t>
            </a:fld>
            <a:endParaRPr lang="ko-KR" altLang="en-US" dirty="0"/>
          </a:p>
        </p:txBody>
      </p:sp>
    </p:spTree>
    <p:extLst>
      <p:ext uri="{BB962C8B-B14F-4D97-AF65-F5344CB8AC3E}">
        <p14:creationId xmlns:p14="http://schemas.microsoft.com/office/powerpoint/2010/main" val="52382793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237</a:t>
            </a:fld>
            <a:endParaRPr lang="ko-KR" altLang="en-US" dirty="0"/>
          </a:p>
        </p:txBody>
      </p:sp>
    </p:spTree>
    <p:extLst>
      <p:ext uri="{BB962C8B-B14F-4D97-AF65-F5344CB8AC3E}">
        <p14:creationId xmlns:p14="http://schemas.microsoft.com/office/powerpoint/2010/main" val="210832093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238</a:t>
            </a:fld>
            <a:endParaRPr lang="ko-KR" altLang="en-US" dirty="0"/>
          </a:p>
        </p:txBody>
      </p:sp>
    </p:spTree>
    <p:extLst>
      <p:ext uri="{BB962C8B-B14F-4D97-AF65-F5344CB8AC3E}">
        <p14:creationId xmlns:p14="http://schemas.microsoft.com/office/powerpoint/2010/main" val="400185009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239</a:t>
            </a:fld>
            <a:endParaRPr lang="ko-KR" altLang="en-US" dirty="0"/>
          </a:p>
        </p:txBody>
      </p:sp>
    </p:spTree>
    <p:extLst>
      <p:ext uri="{BB962C8B-B14F-4D97-AF65-F5344CB8AC3E}">
        <p14:creationId xmlns:p14="http://schemas.microsoft.com/office/powerpoint/2010/main" val="3574001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dirty="0"/>
          </a:p>
        </p:txBody>
      </p:sp>
    </p:spTree>
    <p:extLst>
      <p:ext uri="{BB962C8B-B14F-4D97-AF65-F5344CB8AC3E}">
        <p14:creationId xmlns:p14="http://schemas.microsoft.com/office/powerpoint/2010/main" val="873428998"/>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240</a:t>
            </a:fld>
            <a:endParaRPr lang="ko-KR" altLang="en-US" dirty="0"/>
          </a:p>
        </p:txBody>
      </p:sp>
    </p:spTree>
    <p:extLst>
      <p:ext uri="{BB962C8B-B14F-4D97-AF65-F5344CB8AC3E}">
        <p14:creationId xmlns:p14="http://schemas.microsoft.com/office/powerpoint/2010/main" val="26286709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241</a:t>
            </a:fld>
            <a:endParaRPr lang="ko-KR" altLang="en-US" dirty="0"/>
          </a:p>
        </p:txBody>
      </p:sp>
    </p:spTree>
    <p:extLst>
      <p:ext uri="{BB962C8B-B14F-4D97-AF65-F5344CB8AC3E}">
        <p14:creationId xmlns:p14="http://schemas.microsoft.com/office/powerpoint/2010/main" val="148058683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242</a:t>
            </a:fld>
            <a:endParaRPr lang="ko-KR" altLang="en-US" dirty="0"/>
          </a:p>
        </p:txBody>
      </p:sp>
    </p:spTree>
    <p:extLst>
      <p:ext uri="{BB962C8B-B14F-4D97-AF65-F5344CB8AC3E}">
        <p14:creationId xmlns:p14="http://schemas.microsoft.com/office/powerpoint/2010/main" val="277472712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243</a:t>
            </a:fld>
            <a:endParaRPr lang="ko-KR" altLang="en-US" dirty="0"/>
          </a:p>
        </p:txBody>
      </p:sp>
    </p:spTree>
    <p:extLst>
      <p:ext uri="{BB962C8B-B14F-4D97-AF65-F5344CB8AC3E}">
        <p14:creationId xmlns:p14="http://schemas.microsoft.com/office/powerpoint/2010/main" val="117372962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244</a:t>
            </a:fld>
            <a:endParaRPr lang="ko-KR" altLang="en-US" dirty="0"/>
          </a:p>
        </p:txBody>
      </p:sp>
    </p:spTree>
    <p:extLst>
      <p:ext uri="{BB962C8B-B14F-4D97-AF65-F5344CB8AC3E}">
        <p14:creationId xmlns:p14="http://schemas.microsoft.com/office/powerpoint/2010/main" val="251176014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245</a:t>
            </a:fld>
            <a:endParaRPr lang="ko-KR" altLang="en-US" dirty="0"/>
          </a:p>
        </p:txBody>
      </p:sp>
    </p:spTree>
    <p:extLst>
      <p:ext uri="{BB962C8B-B14F-4D97-AF65-F5344CB8AC3E}">
        <p14:creationId xmlns:p14="http://schemas.microsoft.com/office/powerpoint/2010/main" val="97256231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246</a:t>
            </a:fld>
            <a:endParaRPr lang="ko-KR" altLang="en-US" dirty="0"/>
          </a:p>
        </p:txBody>
      </p:sp>
    </p:spTree>
    <p:extLst>
      <p:ext uri="{BB962C8B-B14F-4D97-AF65-F5344CB8AC3E}">
        <p14:creationId xmlns:p14="http://schemas.microsoft.com/office/powerpoint/2010/main" val="212886004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247</a:t>
            </a:fld>
            <a:endParaRPr lang="ko-KR" altLang="en-US" dirty="0"/>
          </a:p>
        </p:txBody>
      </p:sp>
    </p:spTree>
    <p:extLst>
      <p:ext uri="{BB962C8B-B14F-4D97-AF65-F5344CB8AC3E}">
        <p14:creationId xmlns:p14="http://schemas.microsoft.com/office/powerpoint/2010/main" val="2828139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248</a:t>
            </a:fld>
            <a:endParaRPr lang="ko-KR" altLang="en-US" dirty="0"/>
          </a:p>
        </p:txBody>
      </p:sp>
    </p:spTree>
    <p:extLst>
      <p:ext uri="{BB962C8B-B14F-4D97-AF65-F5344CB8AC3E}">
        <p14:creationId xmlns:p14="http://schemas.microsoft.com/office/powerpoint/2010/main" val="31069435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249</a:t>
            </a:fld>
            <a:endParaRPr lang="ko-KR" altLang="en-US" dirty="0"/>
          </a:p>
        </p:txBody>
      </p:sp>
    </p:spTree>
    <p:extLst>
      <p:ext uri="{BB962C8B-B14F-4D97-AF65-F5344CB8AC3E}">
        <p14:creationId xmlns:p14="http://schemas.microsoft.com/office/powerpoint/2010/main" val="4012917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전 슬라이드에서 컴퓨터 과학에서의 배열과 리스트의 장</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200" baseline="0" dirty="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200" baseline="0" dirty="0">
                <a:solidFill>
                  <a:schemeClr val="tx1">
                    <a:lumMod val="85000"/>
                    <a:lumOff val="15000"/>
                  </a:schemeClr>
                </a:solidFill>
                <a:latin typeface="SamsungOne 400" panose="020B0503030303020204" pitchFamily="34" charset="0"/>
                <a:ea typeface="SamsungOne 400" panose="020B0503030303020204" pitchFamily="34" charset="0"/>
              </a:rPr>
              <a:t>단점을 먼저 상기시키며 파이썬에서의 배열과 리스트 개념을 학습하도록 가이드 한다</a:t>
            </a:r>
            <a:r>
              <a:rPr lang="en-US" altLang="ko-KR" sz="1200" baseline="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dirty="0"/>
          </a:p>
        </p:txBody>
      </p:sp>
    </p:spTree>
    <p:extLst>
      <p:ext uri="{BB962C8B-B14F-4D97-AF65-F5344CB8AC3E}">
        <p14:creationId xmlns:p14="http://schemas.microsoft.com/office/powerpoint/2010/main" val="1147355013"/>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250</a:t>
            </a:fld>
            <a:endParaRPr lang="ko-KR" altLang="en-US" dirty="0"/>
          </a:p>
        </p:txBody>
      </p:sp>
    </p:spTree>
    <p:extLst>
      <p:ext uri="{BB962C8B-B14F-4D97-AF65-F5344CB8AC3E}">
        <p14:creationId xmlns:p14="http://schemas.microsoft.com/office/powerpoint/2010/main" val="412593881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251</a:t>
            </a:fld>
            <a:endParaRPr lang="ko-KR" altLang="en-US" dirty="0"/>
          </a:p>
        </p:txBody>
      </p:sp>
    </p:spTree>
    <p:extLst>
      <p:ext uri="{BB962C8B-B14F-4D97-AF65-F5344CB8AC3E}">
        <p14:creationId xmlns:p14="http://schemas.microsoft.com/office/powerpoint/2010/main" val="314887262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252</a:t>
            </a:fld>
            <a:endParaRPr lang="ko-KR" altLang="en-US" dirty="0"/>
          </a:p>
        </p:txBody>
      </p:sp>
    </p:spTree>
    <p:extLst>
      <p:ext uri="{BB962C8B-B14F-4D97-AF65-F5344CB8AC3E}">
        <p14:creationId xmlns:p14="http://schemas.microsoft.com/office/powerpoint/2010/main" val="99329676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253</a:t>
            </a:fld>
            <a:endParaRPr lang="ko-KR" altLang="en-US" dirty="0"/>
          </a:p>
        </p:txBody>
      </p:sp>
    </p:spTree>
    <p:extLst>
      <p:ext uri="{BB962C8B-B14F-4D97-AF65-F5344CB8AC3E}">
        <p14:creationId xmlns:p14="http://schemas.microsoft.com/office/powerpoint/2010/main" val="186506026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254</a:t>
            </a:fld>
            <a:endParaRPr lang="ko-KR" altLang="en-US" dirty="0"/>
          </a:p>
        </p:txBody>
      </p:sp>
    </p:spTree>
    <p:extLst>
      <p:ext uri="{BB962C8B-B14F-4D97-AF65-F5344CB8AC3E}">
        <p14:creationId xmlns:p14="http://schemas.microsoft.com/office/powerpoint/2010/main" val="148883549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255</a:t>
            </a:fld>
            <a:endParaRPr lang="ko-KR" altLang="en-US" dirty="0"/>
          </a:p>
        </p:txBody>
      </p:sp>
    </p:spTree>
    <p:extLst>
      <p:ext uri="{BB962C8B-B14F-4D97-AF65-F5344CB8AC3E}">
        <p14:creationId xmlns:p14="http://schemas.microsoft.com/office/powerpoint/2010/main" val="204091542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256</a:t>
            </a:fld>
            <a:endParaRPr lang="ko-KR" altLang="en-US" dirty="0"/>
          </a:p>
        </p:txBody>
      </p:sp>
    </p:spTree>
    <p:extLst>
      <p:ext uri="{BB962C8B-B14F-4D97-AF65-F5344CB8AC3E}">
        <p14:creationId xmlns:p14="http://schemas.microsoft.com/office/powerpoint/2010/main" val="10832912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257</a:t>
            </a:fld>
            <a:endParaRPr lang="ko-KR" altLang="en-US" dirty="0"/>
          </a:p>
        </p:txBody>
      </p:sp>
    </p:spTree>
    <p:extLst>
      <p:ext uri="{BB962C8B-B14F-4D97-AF65-F5344CB8AC3E}">
        <p14:creationId xmlns:p14="http://schemas.microsoft.com/office/powerpoint/2010/main" val="80943091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258</a:t>
            </a:fld>
            <a:endParaRPr lang="ko-KR" altLang="en-US" dirty="0"/>
          </a:p>
        </p:txBody>
      </p:sp>
    </p:spTree>
    <p:extLst>
      <p:ext uri="{BB962C8B-B14F-4D97-AF65-F5344CB8AC3E}">
        <p14:creationId xmlns:p14="http://schemas.microsoft.com/office/powerpoint/2010/main" val="222090343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259</a:t>
            </a:fld>
            <a:endParaRPr lang="ko-KR" altLang="en-US" dirty="0"/>
          </a:p>
        </p:txBody>
      </p:sp>
    </p:spTree>
    <p:extLst>
      <p:ext uri="{BB962C8B-B14F-4D97-AF65-F5344CB8AC3E}">
        <p14:creationId xmlns:p14="http://schemas.microsoft.com/office/powerpoint/2010/main" val="1422035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lumMod val="85000"/>
                    <a:lumOff val="15000"/>
                  </a:schemeClr>
                </a:solidFill>
                <a:latin typeface="SamsungOne 400" panose="020B0503030303020204" pitchFamily="34" charset="0"/>
                <a:ea typeface="SamsungOne 400" panose="020B0503030303020204" pitchFamily="34" charset="0"/>
              </a:rPr>
              <a:t>Teach the arrays/lists of Python while reminding about the advantages and disadvantages of array/list in computer programming that you already taught. </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a:t>
            </a:fld>
            <a:endParaRPr lang="ko-KR" altLang="en-US" dirty="0"/>
          </a:p>
        </p:txBody>
      </p:sp>
    </p:spTree>
    <p:extLst>
      <p:ext uri="{BB962C8B-B14F-4D97-AF65-F5344CB8AC3E}">
        <p14:creationId xmlns:p14="http://schemas.microsoft.com/office/powerpoint/2010/main" val="791811668"/>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260</a:t>
            </a:fld>
            <a:endParaRPr lang="ko-KR" altLang="en-US" dirty="0"/>
          </a:p>
        </p:txBody>
      </p:sp>
    </p:spTree>
    <p:extLst>
      <p:ext uri="{BB962C8B-B14F-4D97-AF65-F5344CB8AC3E}">
        <p14:creationId xmlns:p14="http://schemas.microsoft.com/office/powerpoint/2010/main" val="211359583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261</a:t>
            </a:fld>
            <a:endParaRPr lang="ko-KR" altLang="en-US" dirty="0"/>
          </a:p>
        </p:txBody>
      </p:sp>
    </p:spTree>
    <p:extLst>
      <p:ext uri="{BB962C8B-B14F-4D97-AF65-F5344CB8AC3E}">
        <p14:creationId xmlns:p14="http://schemas.microsoft.com/office/powerpoint/2010/main" val="38896850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262</a:t>
            </a:fld>
            <a:endParaRPr lang="ko-KR" altLang="en-US" dirty="0"/>
          </a:p>
        </p:txBody>
      </p:sp>
    </p:spTree>
    <p:extLst>
      <p:ext uri="{BB962C8B-B14F-4D97-AF65-F5344CB8AC3E}">
        <p14:creationId xmlns:p14="http://schemas.microsoft.com/office/powerpoint/2010/main" val="453321416"/>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263</a:t>
            </a:fld>
            <a:endParaRPr lang="ko-KR" altLang="en-US" dirty="0"/>
          </a:p>
        </p:txBody>
      </p:sp>
    </p:spTree>
    <p:extLst>
      <p:ext uri="{BB962C8B-B14F-4D97-AF65-F5344CB8AC3E}">
        <p14:creationId xmlns:p14="http://schemas.microsoft.com/office/powerpoint/2010/main" val="2350728136"/>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264</a:t>
            </a:fld>
            <a:endParaRPr lang="ko-KR" altLang="en-US" dirty="0"/>
          </a:p>
        </p:txBody>
      </p:sp>
    </p:spTree>
    <p:extLst>
      <p:ext uri="{BB962C8B-B14F-4D97-AF65-F5344CB8AC3E}">
        <p14:creationId xmlns:p14="http://schemas.microsoft.com/office/powerpoint/2010/main" val="296610727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265</a:t>
            </a:fld>
            <a:endParaRPr lang="ko-KR" altLang="en-US" dirty="0"/>
          </a:p>
        </p:txBody>
      </p:sp>
    </p:spTree>
    <p:extLst>
      <p:ext uri="{BB962C8B-B14F-4D97-AF65-F5344CB8AC3E}">
        <p14:creationId xmlns:p14="http://schemas.microsoft.com/office/powerpoint/2010/main" val="261531554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266</a:t>
            </a:fld>
            <a:endParaRPr lang="ko-KR" altLang="en-US" dirty="0"/>
          </a:p>
        </p:txBody>
      </p:sp>
    </p:spTree>
    <p:extLst>
      <p:ext uri="{BB962C8B-B14F-4D97-AF65-F5344CB8AC3E}">
        <p14:creationId xmlns:p14="http://schemas.microsoft.com/office/powerpoint/2010/main" val="91181363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267</a:t>
            </a:fld>
            <a:endParaRPr lang="ko-KR" altLang="en-US" dirty="0"/>
          </a:p>
        </p:txBody>
      </p:sp>
    </p:spTree>
    <p:extLst>
      <p:ext uri="{BB962C8B-B14F-4D97-AF65-F5344CB8AC3E}">
        <p14:creationId xmlns:p14="http://schemas.microsoft.com/office/powerpoint/2010/main" val="3503939107"/>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268</a:t>
            </a:fld>
            <a:endParaRPr lang="ko-KR" altLang="en-US" dirty="0"/>
          </a:p>
        </p:txBody>
      </p:sp>
    </p:spTree>
    <p:extLst>
      <p:ext uri="{BB962C8B-B14F-4D97-AF65-F5344CB8AC3E}">
        <p14:creationId xmlns:p14="http://schemas.microsoft.com/office/powerpoint/2010/main" val="327812513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269</a:t>
            </a:fld>
            <a:endParaRPr lang="ko-KR" altLang="en-US" dirty="0"/>
          </a:p>
        </p:txBody>
      </p:sp>
    </p:spTree>
    <p:extLst>
      <p:ext uri="{BB962C8B-B14F-4D97-AF65-F5344CB8AC3E}">
        <p14:creationId xmlns:p14="http://schemas.microsoft.com/office/powerpoint/2010/main" val="25676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a:t>
            </a:fld>
            <a:endParaRPr lang="ko-KR" altLang="en-US" dirty="0"/>
          </a:p>
        </p:txBody>
      </p:sp>
    </p:spTree>
    <p:extLst>
      <p:ext uri="{BB962C8B-B14F-4D97-AF65-F5344CB8AC3E}">
        <p14:creationId xmlns:p14="http://schemas.microsoft.com/office/powerpoint/2010/main" val="3850477220"/>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270</a:t>
            </a:fld>
            <a:endParaRPr lang="ko-KR" altLang="en-US" dirty="0"/>
          </a:p>
        </p:txBody>
      </p:sp>
    </p:spTree>
    <p:extLst>
      <p:ext uri="{BB962C8B-B14F-4D97-AF65-F5344CB8AC3E}">
        <p14:creationId xmlns:p14="http://schemas.microsoft.com/office/powerpoint/2010/main" val="353024950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271</a:t>
            </a:fld>
            <a:endParaRPr lang="ko-KR" altLang="en-US" dirty="0"/>
          </a:p>
        </p:txBody>
      </p:sp>
    </p:spTree>
    <p:extLst>
      <p:ext uri="{BB962C8B-B14F-4D97-AF65-F5344CB8AC3E}">
        <p14:creationId xmlns:p14="http://schemas.microsoft.com/office/powerpoint/2010/main" val="263392303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272</a:t>
            </a:fld>
            <a:endParaRPr lang="ko-KR" altLang="en-US" dirty="0"/>
          </a:p>
        </p:txBody>
      </p:sp>
    </p:spTree>
    <p:extLst>
      <p:ext uri="{BB962C8B-B14F-4D97-AF65-F5344CB8AC3E}">
        <p14:creationId xmlns:p14="http://schemas.microsoft.com/office/powerpoint/2010/main" val="419232316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273</a:t>
            </a:fld>
            <a:endParaRPr lang="ko-KR" altLang="en-US" dirty="0"/>
          </a:p>
        </p:txBody>
      </p:sp>
    </p:spTree>
    <p:extLst>
      <p:ext uri="{BB962C8B-B14F-4D97-AF65-F5344CB8AC3E}">
        <p14:creationId xmlns:p14="http://schemas.microsoft.com/office/powerpoint/2010/main" val="1303367753"/>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pandas is a must have library when dealing with data.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It is versatile and powerful. It is packed full of useful features.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It is no overstatement to say that you begin our journey in data science with the pandas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274</a:t>
            </a:fld>
            <a:endParaRPr lang="ko-KR" altLang="en-US" dirty="0"/>
          </a:p>
        </p:txBody>
      </p:sp>
    </p:spTree>
    <p:extLst>
      <p:ext uri="{BB962C8B-B14F-4D97-AF65-F5344CB8AC3E}">
        <p14:creationId xmlns:p14="http://schemas.microsoft.com/office/powerpoint/2010/main" val="265524049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275</a:t>
            </a:fld>
            <a:endParaRPr lang="ko-KR" altLang="en-US" dirty="0"/>
          </a:p>
        </p:txBody>
      </p:sp>
    </p:spTree>
    <p:extLst>
      <p:ext uri="{BB962C8B-B14F-4D97-AF65-F5344CB8AC3E}">
        <p14:creationId xmlns:p14="http://schemas.microsoft.com/office/powerpoint/2010/main" val="302696584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276</a:t>
            </a:fld>
            <a:endParaRPr lang="ko-KR" altLang="en-US" dirty="0"/>
          </a:p>
        </p:txBody>
      </p:sp>
    </p:spTree>
    <p:extLst>
      <p:ext uri="{BB962C8B-B14F-4D97-AF65-F5344CB8AC3E}">
        <p14:creationId xmlns:p14="http://schemas.microsoft.com/office/powerpoint/2010/main" val="78894005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277</a:t>
            </a:fld>
            <a:endParaRPr lang="ko-KR" altLang="en-US" dirty="0"/>
          </a:p>
        </p:txBody>
      </p:sp>
    </p:spTree>
    <p:extLst>
      <p:ext uri="{BB962C8B-B14F-4D97-AF65-F5344CB8AC3E}">
        <p14:creationId xmlns:p14="http://schemas.microsoft.com/office/powerpoint/2010/main" val="2649142390"/>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278</a:t>
            </a:fld>
            <a:endParaRPr lang="ko-KR" altLang="en-US" dirty="0"/>
          </a:p>
        </p:txBody>
      </p:sp>
    </p:spTree>
    <p:extLst>
      <p:ext uri="{BB962C8B-B14F-4D97-AF65-F5344CB8AC3E}">
        <p14:creationId xmlns:p14="http://schemas.microsoft.com/office/powerpoint/2010/main" val="105465429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279</a:t>
            </a:fld>
            <a:endParaRPr lang="ko-KR" altLang="en-US" dirty="0"/>
          </a:p>
        </p:txBody>
      </p:sp>
    </p:spTree>
    <p:extLst>
      <p:ext uri="{BB962C8B-B14F-4D97-AF65-F5344CB8AC3E}">
        <p14:creationId xmlns:p14="http://schemas.microsoft.com/office/powerpoint/2010/main" val="3754238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dirty="0"/>
          </a:p>
        </p:txBody>
      </p:sp>
    </p:spTree>
    <p:extLst>
      <p:ext uri="{BB962C8B-B14F-4D97-AF65-F5344CB8AC3E}">
        <p14:creationId xmlns:p14="http://schemas.microsoft.com/office/powerpoint/2010/main" val="367002797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280</a:t>
            </a:fld>
            <a:endParaRPr lang="ko-KR" altLang="en-US" dirty="0"/>
          </a:p>
        </p:txBody>
      </p:sp>
    </p:spTree>
    <p:extLst>
      <p:ext uri="{BB962C8B-B14F-4D97-AF65-F5344CB8AC3E}">
        <p14:creationId xmlns:p14="http://schemas.microsoft.com/office/powerpoint/2010/main" val="599448714"/>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are introduced to the pandas library. More specifically, you create Series objects and then do some basic operations with them. Also, you try out some of the useful methods that the Series objects come with.</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ex_0104.ipynb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200" kern="1200" dirty="0">
                <a:solidFill>
                  <a:srgbClr val="FF0000"/>
                </a:solidFill>
                <a:effectLst/>
                <a:latin typeface="+mn-lt"/>
                <a:ea typeface="+mn-ea"/>
                <a:cs typeface="+mn-cs"/>
              </a:rPr>
            </a:br>
            <a:endParaRPr lang="en-US" altLang="ko-KR" sz="1200" i="1" kern="1200" dirty="0">
              <a:solidFill>
                <a:schemeClr val="tx1"/>
              </a:solidFill>
              <a:effectLst/>
              <a:latin typeface="+mn-lt"/>
              <a:ea typeface="+mn-ea"/>
              <a:cs typeface="+mn-cs"/>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pandas Series.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Creating Series objects.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Series attributes and indexing.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Series operations.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Series methods.</a:t>
            </a: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281</a:t>
            </a:fld>
            <a:endParaRPr lang="ko-KR" altLang="en-US" dirty="0"/>
          </a:p>
        </p:txBody>
      </p:sp>
    </p:spTree>
    <p:extLst>
      <p:ext uri="{BB962C8B-B14F-4D97-AF65-F5344CB8AC3E}">
        <p14:creationId xmlns:p14="http://schemas.microsoft.com/office/powerpoint/2010/main" val="1081056756"/>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try out the basic operations with pandas DataFrame.</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smtClean="0">
                <a:solidFill>
                  <a:schemeClr val="tx1"/>
                </a:solidFill>
                <a:effectLst/>
                <a:latin typeface="+mn-lt"/>
                <a:ea typeface="+mn-ea"/>
                <a:cs typeface="+mn-cs"/>
              </a:rPr>
              <a:t>ex_0105.ipynb</a:t>
            </a:r>
            <a:r>
              <a:rPr lang="en-US" altLang="ko-KR" sz="1200" kern="1200" dirty="0" smtClean="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200" kern="1200" dirty="0">
                <a:solidFill>
                  <a:srgbClr val="FF0000"/>
                </a:solidFill>
                <a:effectLst/>
                <a:latin typeface="+mn-lt"/>
                <a:ea typeface="+mn-ea"/>
                <a:cs typeface="+mn-cs"/>
              </a:rPr>
            </a:br>
            <a:endParaRPr lang="en-US" altLang="ko-KR" sz="1200" i="1" kern="1200" dirty="0">
              <a:solidFill>
                <a:schemeClr val="tx1"/>
              </a:solidFill>
              <a:effectLst/>
              <a:latin typeface="+mn-lt"/>
              <a:ea typeface="+mn-ea"/>
              <a:cs typeface="+mn-cs"/>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pandas DataFrame basics.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Creating a new DataFrame.</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Reading data into a DataFrame.</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Indexing and slicing DataFrames.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File reading and writing.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282</a:t>
            </a:fld>
            <a:endParaRPr lang="ko-KR" altLang="en-US" dirty="0"/>
          </a:p>
        </p:txBody>
      </p:sp>
    </p:spTree>
    <p:extLst>
      <p:ext uri="{BB962C8B-B14F-4D97-AF65-F5344CB8AC3E}">
        <p14:creationId xmlns:p14="http://schemas.microsoft.com/office/powerpoint/2010/main" val="3829256822"/>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283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26913334"/>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Suppose that you have two data tables or DataFrames.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would like to merge (join) them side by side.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284</a:t>
            </a:fld>
            <a:endParaRPr lang="ko-KR" altLang="en-US" dirty="0"/>
          </a:p>
        </p:txBody>
      </p:sp>
    </p:spTree>
    <p:extLst>
      <p:ext uri="{BB962C8B-B14F-4D97-AF65-F5344CB8AC3E}">
        <p14:creationId xmlns:p14="http://schemas.microsoft.com/office/powerpoint/2010/main" val="2141351705"/>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can merge the DataFrames by using a common key variable.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In this example, “Name” is a variable that is shared by the DataFrames A (left) and B (right).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can identify the rows (observations) where the key variable has the same value.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285</a:t>
            </a:fld>
            <a:endParaRPr lang="ko-KR" altLang="en-US" dirty="0"/>
          </a:p>
        </p:txBody>
      </p:sp>
    </p:spTree>
    <p:extLst>
      <p:ext uri="{BB962C8B-B14F-4D97-AF65-F5344CB8AC3E}">
        <p14:creationId xmlns:p14="http://schemas.microsoft.com/office/powerpoint/2010/main" val="1253747783"/>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Inner join means merging the DataFrames only for those rows (observations) where the key variable has the same values.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286</a:t>
            </a:fld>
            <a:endParaRPr lang="ko-KR" altLang="en-US" dirty="0"/>
          </a:p>
        </p:txBody>
      </p:sp>
    </p:spTree>
    <p:extLst>
      <p:ext uri="{BB962C8B-B14F-4D97-AF65-F5344CB8AC3E}">
        <p14:creationId xmlns:p14="http://schemas.microsoft.com/office/powerpoint/2010/main" val="199221724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After the inner join, the resulting DataFrame is composed of the intersection of A and B.</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287</a:t>
            </a:fld>
            <a:endParaRPr lang="ko-KR" altLang="en-US" dirty="0"/>
          </a:p>
        </p:txBody>
      </p:sp>
    </p:spTree>
    <p:extLst>
      <p:ext uri="{BB962C8B-B14F-4D97-AF65-F5344CB8AC3E}">
        <p14:creationId xmlns:p14="http://schemas.microsoft.com/office/powerpoint/2010/main" val="323010316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For the left join, all the rows of the A (left) are kept.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While from the B (right), only the intersection (by the key variable) is brought in for merging.</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288</a:t>
            </a:fld>
            <a:endParaRPr lang="ko-KR" altLang="en-US" dirty="0"/>
          </a:p>
        </p:txBody>
      </p:sp>
    </p:spTree>
    <p:extLst>
      <p:ext uri="{BB962C8B-B14F-4D97-AF65-F5344CB8AC3E}">
        <p14:creationId xmlns:p14="http://schemas.microsoft.com/office/powerpoint/2010/main" val="339615934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After the left join, the resulting DataFrame may have missing values on the right hand side. </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289</a:t>
            </a:fld>
            <a:endParaRPr lang="ko-KR" altLang="en-US" dirty="0"/>
          </a:p>
        </p:txBody>
      </p:sp>
    </p:spTree>
    <p:extLst>
      <p:ext uri="{BB962C8B-B14F-4D97-AF65-F5344CB8AC3E}">
        <p14:creationId xmlns:p14="http://schemas.microsoft.com/office/powerpoint/2010/main" val="4094408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indent="0" algn="l" rtl="0" eaLnBrk="1" fontAlgn="auto" latinLnBrk="1" hangingPunct="1">
              <a:spcBef>
                <a:spcPts val="0"/>
              </a:spcBef>
              <a:spcAft>
                <a:spcPts val="0"/>
              </a:spcAft>
            </a:pPr>
            <a:endParaRPr lang="ko-KR" altLang="ko-KR" dirty="0">
              <a:effectLst/>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74637369"/>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the right join, all the rows of the B (right) are kept.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While from the A (left), only the intersection (by the key variable) is brought in for merging.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290</a:t>
            </a:fld>
            <a:endParaRPr lang="ko-KR" altLang="en-US" dirty="0"/>
          </a:p>
        </p:txBody>
      </p:sp>
    </p:spTree>
    <p:extLst>
      <p:ext uri="{BB962C8B-B14F-4D97-AF65-F5344CB8AC3E}">
        <p14:creationId xmlns:p14="http://schemas.microsoft.com/office/powerpoint/2010/main" val="2829803632"/>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After the right join, the resulting DataFrame may have missing values on the left hand side.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291</a:t>
            </a:fld>
            <a:endParaRPr lang="ko-KR" altLang="en-US" dirty="0"/>
          </a:p>
        </p:txBody>
      </p:sp>
    </p:spTree>
    <p:extLst>
      <p:ext uri="{BB962C8B-B14F-4D97-AF65-F5344CB8AC3E}">
        <p14:creationId xmlns:p14="http://schemas.microsoft.com/office/powerpoint/2010/main" val="2530610783"/>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the full outer join, all the rows of the A (left) and the B (right) are kept.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292</a:t>
            </a:fld>
            <a:endParaRPr lang="ko-KR" altLang="en-US" dirty="0"/>
          </a:p>
        </p:txBody>
      </p:sp>
    </p:spTree>
    <p:extLst>
      <p:ext uri="{BB962C8B-B14F-4D97-AF65-F5344CB8AC3E}">
        <p14:creationId xmlns:p14="http://schemas.microsoft.com/office/powerpoint/2010/main" val="773252032"/>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After the full outer join, the resulting DataFrame may have missing values on the left as well as on the right.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293</a:t>
            </a:fld>
            <a:endParaRPr lang="ko-KR" altLang="en-US" dirty="0"/>
          </a:p>
        </p:txBody>
      </p:sp>
    </p:spTree>
    <p:extLst>
      <p:ext uri="{BB962C8B-B14F-4D97-AF65-F5344CB8AC3E}">
        <p14:creationId xmlns:p14="http://schemas.microsoft.com/office/powerpoint/2010/main" val="149336737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294</a:t>
            </a:fld>
            <a:endParaRPr lang="ko-KR" altLang="en-US" dirty="0"/>
          </a:p>
        </p:txBody>
      </p:sp>
    </p:spTree>
    <p:extLst>
      <p:ext uri="{BB962C8B-B14F-4D97-AF65-F5344CB8AC3E}">
        <p14:creationId xmlns:p14="http://schemas.microsoft.com/office/powerpoint/2010/main" val="1923039164"/>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295</a:t>
            </a:fld>
            <a:endParaRPr lang="ko-KR" altLang="en-US" dirty="0"/>
          </a:p>
        </p:txBody>
      </p:sp>
    </p:spTree>
    <p:extLst>
      <p:ext uri="{BB962C8B-B14F-4D97-AF65-F5344CB8AC3E}">
        <p14:creationId xmlns:p14="http://schemas.microsoft.com/office/powerpoint/2010/main" val="423800875"/>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296</a:t>
            </a:fld>
            <a:endParaRPr lang="ko-KR" altLang="en-US" dirty="0"/>
          </a:p>
        </p:txBody>
      </p:sp>
    </p:spTree>
    <p:extLst>
      <p:ext uri="{BB962C8B-B14F-4D97-AF65-F5344CB8AC3E}">
        <p14:creationId xmlns:p14="http://schemas.microsoft.com/office/powerpoint/2010/main" val="3700209641"/>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297</a:t>
            </a:fld>
            <a:endParaRPr lang="ko-KR" altLang="en-US" dirty="0"/>
          </a:p>
        </p:txBody>
      </p:sp>
    </p:spTree>
    <p:extLst>
      <p:ext uri="{BB962C8B-B14F-4D97-AF65-F5344CB8AC3E}">
        <p14:creationId xmlns:p14="http://schemas.microsoft.com/office/powerpoint/2010/main" val="190260885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298</a:t>
            </a:fld>
            <a:endParaRPr lang="ko-KR" altLang="en-US" dirty="0"/>
          </a:p>
        </p:txBody>
      </p:sp>
    </p:spTree>
    <p:extLst>
      <p:ext uri="{BB962C8B-B14F-4D97-AF65-F5344CB8AC3E}">
        <p14:creationId xmlns:p14="http://schemas.microsoft.com/office/powerpoint/2010/main" val="3650591676"/>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299</a:t>
            </a:fld>
            <a:endParaRPr lang="ko-KR" altLang="en-US" dirty="0"/>
          </a:p>
        </p:txBody>
      </p:sp>
    </p:spTree>
    <p:extLst>
      <p:ext uri="{BB962C8B-B14F-4D97-AF65-F5344CB8AC3E}">
        <p14:creationId xmlns:p14="http://schemas.microsoft.com/office/powerpoint/2010/main" val="1042735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a:t>
            </a:fld>
            <a:endParaRPr lang="ko-KR" altLang="en-US" dirty="0"/>
          </a:p>
        </p:txBody>
      </p:sp>
    </p:spTree>
    <p:extLst>
      <p:ext uri="{BB962C8B-B14F-4D97-AF65-F5344CB8AC3E}">
        <p14:creationId xmlns:p14="http://schemas.microsoft.com/office/powerpoint/2010/main" val="329700171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300</a:t>
            </a:fld>
            <a:endParaRPr lang="ko-KR" altLang="en-US" dirty="0"/>
          </a:p>
        </p:txBody>
      </p:sp>
    </p:spTree>
    <p:extLst>
      <p:ext uri="{BB962C8B-B14F-4D97-AF65-F5344CB8AC3E}">
        <p14:creationId xmlns:p14="http://schemas.microsoft.com/office/powerpoint/2010/main" val="2957573714"/>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301</a:t>
            </a:fld>
            <a:endParaRPr lang="ko-KR" altLang="en-US" dirty="0"/>
          </a:p>
        </p:txBody>
      </p:sp>
    </p:spTree>
    <p:extLst>
      <p:ext uri="{BB962C8B-B14F-4D97-AF65-F5344CB8AC3E}">
        <p14:creationId xmlns:p14="http://schemas.microsoft.com/office/powerpoint/2010/main" val="87734169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302</a:t>
            </a:fld>
            <a:endParaRPr lang="ko-KR" altLang="en-US" dirty="0"/>
          </a:p>
        </p:txBody>
      </p:sp>
    </p:spTree>
    <p:extLst>
      <p:ext uri="{BB962C8B-B14F-4D97-AF65-F5344CB8AC3E}">
        <p14:creationId xmlns:p14="http://schemas.microsoft.com/office/powerpoint/2010/main" val="2382950687"/>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303</a:t>
            </a:fld>
            <a:endParaRPr lang="ko-KR" altLang="en-US" dirty="0"/>
          </a:p>
        </p:txBody>
      </p:sp>
    </p:spTree>
    <p:extLst>
      <p:ext uri="{BB962C8B-B14F-4D97-AF65-F5344CB8AC3E}">
        <p14:creationId xmlns:p14="http://schemas.microsoft.com/office/powerpoint/2010/main" val="271736345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304</a:t>
            </a:fld>
            <a:endParaRPr lang="ko-KR" altLang="en-US" dirty="0"/>
          </a:p>
        </p:txBody>
      </p:sp>
    </p:spTree>
    <p:extLst>
      <p:ext uri="{BB962C8B-B14F-4D97-AF65-F5344CB8AC3E}">
        <p14:creationId xmlns:p14="http://schemas.microsoft.com/office/powerpoint/2010/main" val="674688690"/>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305</a:t>
            </a:fld>
            <a:endParaRPr lang="ko-KR" altLang="en-US" dirty="0"/>
          </a:p>
        </p:txBody>
      </p:sp>
    </p:spTree>
    <p:extLst>
      <p:ext uri="{BB962C8B-B14F-4D97-AF65-F5344CB8AC3E}">
        <p14:creationId xmlns:p14="http://schemas.microsoft.com/office/powerpoint/2010/main" val="118327523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306</a:t>
            </a:fld>
            <a:endParaRPr lang="ko-KR" altLang="en-US" dirty="0"/>
          </a:p>
        </p:txBody>
      </p:sp>
    </p:spTree>
    <p:extLst>
      <p:ext uri="{BB962C8B-B14F-4D97-AF65-F5344CB8AC3E}">
        <p14:creationId xmlns:p14="http://schemas.microsoft.com/office/powerpoint/2010/main" val="2867640296"/>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307</a:t>
            </a:fld>
            <a:endParaRPr lang="ko-KR" altLang="en-US" dirty="0"/>
          </a:p>
        </p:txBody>
      </p:sp>
    </p:spTree>
    <p:extLst>
      <p:ext uri="{BB962C8B-B14F-4D97-AF65-F5344CB8AC3E}">
        <p14:creationId xmlns:p14="http://schemas.microsoft.com/office/powerpoint/2010/main" val="1002966125"/>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308</a:t>
            </a:fld>
            <a:endParaRPr lang="ko-KR" altLang="en-US" dirty="0"/>
          </a:p>
        </p:txBody>
      </p:sp>
    </p:spTree>
    <p:extLst>
      <p:ext uri="{BB962C8B-B14F-4D97-AF65-F5344CB8AC3E}">
        <p14:creationId xmlns:p14="http://schemas.microsoft.com/office/powerpoint/2010/main" val="2732924582"/>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309</a:t>
            </a:fld>
            <a:endParaRPr lang="ko-KR" altLang="en-US" dirty="0"/>
          </a:p>
        </p:txBody>
      </p:sp>
    </p:spTree>
    <p:extLst>
      <p:ext uri="{BB962C8B-B14F-4D97-AF65-F5344CB8AC3E}">
        <p14:creationId xmlns:p14="http://schemas.microsoft.com/office/powerpoint/2010/main" val="204060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NumPy arrays can be</a:t>
            </a:r>
            <a:r>
              <a:rPr lang="en-US" altLang="ko-KR" baseline="0" dirty="0"/>
              <a:t> created in many different ways.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Be careful to avoid simple assignments. You are not creating a new object.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Instead, you are creating a different name for the same object.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dirty="0"/>
          </a:p>
        </p:txBody>
      </p:sp>
    </p:spTree>
    <p:extLst>
      <p:ext uri="{BB962C8B-B14F-4D97-AF65-F5344CB8AC3E}">
        <p14:creationId xmlns:p14="http://schemas.microsoft.com/office/powerpoint/2010/main" val="393149780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310</a:t>
            </a:fld>
            <a:endParaRPr lang="ko-KR" altLang="en-US" dirty="0"/>
          </a:p>
        </p:txBody>
      </p:sp>
    </p:spTree>
    <p:extLst>
      <p:ext uri="{BB962C8B-B14F-4D97-AF65-F5344CB8AC3E}">
        <p14:creationId xmlns:p14="http://schemas.microsoft.com/office/powerpoint/2010/main" val="2041644625"/>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311</a:t>
            </a:fld>
            <a:endParaRPr lang="ko-KR" altLang="en-US" dirty="0"/>
          </a:p>
        </p:txBody>
      </p:sp>
    </p:spTree>
    <p:extLst>
      <p:ext uri="{BB962C8B-B14F-4D97-AF65-F5344CB8AC3E}">
        <p14:creationId xmlns:p14="http://schemas.microsoft.com/office/powerpoint/2010/main" val="1992666227"/>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312</a:t>
            </a:fld>
            <a:endParaRPr lang="ko-KR" altLang="en-US" dirty="0"/>
          </a:p>
        </p:txBody>
      </p:sp>
    </p:spTree>
    <p:extLst>
      <p:ext uri="{BB962C8B-B14F-4D97-AF65-F5344CB8AC3E}">
        <p14:creationId xmlns:p14="http://schemas.microsoft.com/office/powerpoint/2010/main" val="167932196"/>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313</a:t>
            </a:fld>
            <a:endParaRPr lang="ko-KR" altLang="en-US" dirty="0"/>
          </a:p>
        </p:txBody>
      </p:sp>
    </p:spTree>
    <p:extLst>
      <p:ext uri="{BB962C8B-B14F-4D97-AF65-F5344CB8AC3E}">
        <p14:creationId xmlns:p14="http://schemas.microsoft.com/office/powerpoint/2010/main" val="46381896"/>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r>
              <a:rPr lang="en-US" altLang="ko-KR" sz="1200" b="1" dirty="0">
                <a:latin typeface="Times New Roman" panose="02020603050405020304" pitchFamily="18" charset="0"/>
              </a:rPr>
              <a:t/>
            </a:r>
            <a:br>
              <a:rPr lang="en-US" altLang="ko-KR" sz="1200" b="1" dirty="0">
                <a:latin typeface="Times New Roman" panose="02020603050405020304" pitchFamily="18" charset="0"/>
              </a:rPr>
            </a:b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learn how to transform DataFrames. You can reshape, rearrange and merge in many different ways.</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ex_0106.ipynb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200" kern="1200" dirty="0">
                <a:solidFill>
                  <a:srgbClr val="FF0000"/>
                </a:solidFill>
                <a:effectLs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Transforming DataFrames.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Adding and removing columns.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Merging DataFrames.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Binding DataFrames.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314</a:t>
            </a:fld>
            <a:endParaRPr lang="ko-KR" altLang="en-US" dirty="0"/>
          </a:p>
        </p:txBody>
      </p:sp>
    </p:spTree>
    <p:extLst>
      <p:ext uri="{BB962C8B-B14F-4D97-AF65-F5344CB8AC3E}">
        <p14:creationId xmlns:p14="http://schemas.microsoft.com/office/powerpoint/2010/main" val="429384618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learn how to transform DataFrames. You can reshape, rearrange and merge in many different ways.</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ex_0107.ipynb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200" kern="1200" dirty="0">
                <a:solidFill>
                  <a:srgbClr val="FF0000"/>
                </a:solidFill>
                <a:effectLs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Transforming DataFrames.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Adding and removing columns.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Merging DataFrames.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Binding DataFrames.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315</a:t>
            </a:fld>
            <a:endParaRPr lang="ko-KR" altLang="en-US" dirty="0"/>
          </a:p>
        </p:txBody>
      </p:sp>
    </p:spTree>
    <p:extLst>
      <p:ext uri="{BB962C8B-B14F-4D97-AF65-F5344CB8AC3E}">
        <p14:creationId xmlns:p14="http://schemas.microsoft.com/office/powerpoint/2010/main" val="3140601258"/>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316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79756598"/>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can sort a DataFrame with the sort_values() method.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In these examples, you explore a variety of scenarios.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317</a:t>
            </a:fld>
            <a:endParaRPr lang="ko-KR" altLang="en-US" dirty="0"/>
          </a:p>
        </p:txBody>
      </p:sp>
    </p:spTree>
    <p:extLst>
      <p:ext uri="{BB962C8B-B14F-4D97-AF65-F5344CB8AC3E}">
        <p14:creationId xmlns:p14="http://schemas.microsoft.com/office/powerpoint/2010/main" val="2645821484"/>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pandas supports hierarchical indexing through MultiIndex.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example shows step by step how to create a MultiIndex object.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object can be passed as value for the </a:t>
            </a:r>
            <a:r>
              <a:rPr lang="en-US" b="1" dirty="0"/>
              <a:t>index</a:t>
            </a:r>
            <a:r>
              <a:rPr lang="en-US" dirty="0"/>
              <a:t> argument when creating a DataFrame.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318</a:t>
            </a:fld>
            <a:endParaRPr lang="ko-KR" altLang="en-US" dirty="0"/>
          </a:p>
        </p:txBody>
      </p:sp>
    </p:spTree>
    <p:extLst>
      <p:ext uri="{BB962C8B-B14F-4D97-AF65-F5344CB8AC3E}">
        <p14:creationId xmlns:p14="http://schemas.microsoft.com/office/powerpoint/2010/main" val="3198389844"/>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319</a:t>
            </a:fld>
            <a:endParaRPr lang="ko-KR" altLang="en-US" dirty="0"/>
          </a:p>
        </p:txBody>
      </p:sp>
    </p:spTree>
    <p:extLst>
      <p:ext uri="{BB962C8B-B14F-4D97-AF65-F5344CB8AC3E}">
        <p14:creationId xmlns:p14="http://schemas.microsoft.com/office/powerpoint/2010/main" val="4132270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a:t>
            </a:fld>
            <a:endParaRPr lang="ko-KR" altLang="en-US" dirty="0"/>
          </a:p>
        </p:txBody>
      </p:sp>
    </p:spTree>
    <p:extLst>
      <p:ext uri="{BB962C8B-B14F-4D97-AF65-F5344CB8AC3E}">
        <p14:creationId xmlns:p14="http://schemas.microsoft.com/office/powerpoint/2010/main" val="170585318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320</a:t>
            </a:fld>
            <a:endParaRPr lang="ko-KR" altLang="en-US" dirty="0"/>
          </a:p>
        </p:txBody>
      </p:sp>
    </p:spTree>
    <p:extLst>
      <p:ext uri="{BB962C8B-B14F-4D97-AF65-F5344CB8AC3E}">
        <p14:creationId xmlns:p14="http://schemas.microsoft.com/office/powerpoint/2010/main" val="98839949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321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06935836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322</a:t>
            </a:fld>
            <a:endParaRPr lang="ko-KR" altLang="en-US" dirty="0"/>
          </a:p>
        </p:txBody>
      </p:sp>
    </p:spTree>
    <p:extLst>
      <p:ext uri="{BB962C8B-B14F-4D97-AF65-F5344CB8AC3E}">
        <p14:creationId xmlns:p14="http://schemas.microsoft.com/office/powerpoint/2010/main" val="351178737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323</a:t>
            </a:fld>
            <a:endParaRPr lang="ko-KR" altLang="en-US" dirty="0"/>
          </a:p>
        </p:txBody>
      </p:sp>
    </p:spTree>
    <p:extLst>
      <p:ext uri="{BB962C8B-B14F-4D97-AF65-F5344CB8AC3E}">
        <p14:creationId xmlns:p14="http://schemas.microsoft.com/office/powerpoint/2010/main" val="2869693056"/>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324</a:t>
            </a:fld>
            <a:endParaRPr lang="ko-KR" altLang="en-US" dirty="0"/>
          </a:p>
        </p:txBody>
      </p:sp>
    </p:spTree>
    <p:extLst>
      <p:ext uri="{BB962C8B-B14F-4D97-AF65-F5344CB8AC3E}">
        <p14:creationId xmlns:p14="http://schemas.microsoft.com/office/powerpoint/2010/main" val="173318784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325</a:t>
            </a:fld>
            <a:endParaRPr lang="ko-KR" altLang="en-US" dirty="0"/>
          </a:p>
        </p:txBody>
      </p:sp>
    </p:spTree>
    <p:extLst>
      <p:ext uri="{BB962C8B-B14F-4D97-AF65-F5344CB8AC3E}">
        <p14:creationId xmlns:p14="http://schemas.microsoft.com/office/powerpoint/2010/main" val="349007181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326</a:t>
            </a:fld>
            <a:endParaRPr lang="ko-KR" altLang="en-US" dirty="0"/>
          </a:p>
        </p:txBody>
      </p:sp>
    </p:spTree>
    <p:extLst>
      <p:ext uri="{BB962C8B-B14F-4D97-AF65-F5344CB8AC3E}">
        <p14:creationId xmlns:p14="http://schemas.microsoft.com/office/powerpoint/2010/main" val="449547658"/>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327</a:t>
            </a:fld>
            <a:endParaRPr lang="ko-KR" altLang="en-US" dirty="0"/>
          </a:p>
        </p:txBody>
      </p:sp>
    </p:spTree>
    <p:extLst>
      <p:ext uri="{BB962C8B-B14F-4D97-AF65-F5344CB8AC3E}">
        <p14:creationId xmlns:p14="http://schemas.microsoft.com/office/powerpoint/2010/main" val="161440021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328</a:t>
            </a:fld>
            <a:endParaRPr lang="ko-KR" altLang="en-US" dirty="0"/>
          </a:p>
        </p:txBody>
      </p:sp>
    </p:spTree>
    <p:extLst>
      <p:ext uri="{BB962C8B-B14F-4D97-AF65-F5344CB8AC3E}">
        <p14:creationId xmlns:p14="http://schemas.microsoft.com/office/powerpoint/2010/main" val="2364799509"/>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329</a:t>
            </a:fld>
            <a:endParaRPr lang="ko-KR" altLang="en-US" dirty="0"/>
          </a:p>
        </p:txBody>
      </p:sp>
    </p:spTree>
    <p:extLst>
      <p:ext uri="{BB962C8B-B14F-4D97-AF65-F5344CB8AC3E}">
        <p14:creationId xmlns:p14="http://schemas.microsoft.com/office/powerpoint/2010/main" val="4282024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Help students don’t be confused because they see different address on their computer monitor.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Each</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computer has its unique address. So students will see the different address in their computer screen.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a:t>
            </a:fld>
            <a:endParaRPr lang="ko-KR" altLang="en-US" dirty="0"/>
          </a:p>
        </p:txBody>
      </p:sp>
    </p:spTree>
    <p:extLst>
      <p:ext uri="{BB962C8B-B14F-4D97-AF65-F5344CB8AC3E}">
        <p14:creationId xmlns:p14="http://schemas.microsoft.com/office/powerpoint/2010/main" val="3398650313"/>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330</a:t>
            </a:fld>
            <a:endParaRPr lang="ko-KR" altLang="en-US" dirty="0"/>
          </a:p>
        </p:txBody>
      </p:sp>
    </p:spTree>
    <p:extLst>
      <p:ext uri="{BB962C8B-B14F-4D97-AF65-F5344CB8AC3E}">
        <p14:creationId xmlns:p14="http://schemas.microsoft.com/office/powerpoint/2010/main" val="1313365376"/>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331</a:t>
            </a:fld>
            <a:endParaRPr lang="ko-KR" altLang="en-US" dirty="0"/>
          </a:p>
        </p:txBody>
      </p:sp>
    </p:spTree>
    <p:extLst>
      <p:ext uri="{BB962C8B-B14F-4D97-AF65-F5344CB8AC3E}">
        <p14:creationId xmlns:p14="http://schemas.microsoft.com/office/powerpoint/2010/main" val="760541722"/>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332</a:t>
            </a:fld>
            <a:endParaRPr lang="ko-KR" altLang="en-US" dirty="0"/>
          </a:p>
        </p:txBody>
      </p:sp>
    </p:spTree>
    <p:extLst>
      <p:ext uri="{BB962C8B-B14F-4D97-AF65-F5344CB8AC3E}">
        <p14:creationId xmlns:p14="http://schemas.microsoft.com/office/powerpoint/2010/main" val="2242668751"/>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333</a:t>
            </a:fld>
            <a:endParaRPr lang="ko-KR" altLang="en-US" dirty="0"/>
          </a:p>
        </p:txBody>
      </p:sp>
    </p:spTree>
    <p:extLst>
      <p:ext uri="{BB962C8B-B14F-4D97-AF65-F5344CB8AC3E}">
        <p14:creationId xmlns:p14="http://schemas.microsoft.com/office/powerpoint/2010/main" val="1772492803"/>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A DataFrame object comes with the standard set of statistical methods such as sum(), mean(), count(), corr(), etc.</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334</a:t>
            </a:fld>
            <a:endParaRPr lang="ko-KR" altLang="en-US" dirty="0"/>
          </a:p>
        </p:txBody>
      </p:sp>
    </p:spTree>
    <p:extLst>
      <p:ext uri="{BB962C8B-B14F-4D97-AF65-F5344CB8AC3E}">
        <p14:creationId xmlns:p14="http://schemas.microsoft.com/office/powerpoint/2010/main" val="3545357291"/>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335</a:t>
            </a:fld>
            <a:endParaRPr lang="ko-KR" altLang="en-US" dirty="0"/>
          </a:p>
        </p:txBody>
      </p:sp>
    </p:spTree>
    <p:extLst>
      <p:ext uri="{BB962C8B-B14F-4D97-AF65-F5344CB8AC3E}">
        <p14:creationId xmlns:p14="http://schemas.microsoft.com/office/powerpoint/2010/main" val="298189168"/>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There are useful methods that come with the DataFrame objects for the detection and processing of the missing values.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These examples are self-explanatory.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336</a:t>
            </a:fld>
            <a:endParaRPr lang="ko-KR" altLang="en-US" dirty="0"/>
          </a:p>
        </p:txBody>
      </p:sp>
    </p:spTree>
    <p:extLst>
      <p:ext uri="{BB962C8B-B14F-4D97-AF65-F5344CB8AC3E}">
        <p14:creationId xmlns:p14="http://schemas.microsoft.com/office/powerpoint/2010/main" val="1006882832"/>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337</a:t>
            </a:fld>
            <a:endParaRPr lang="ko-KR" altLang="en-US" dirty="0"/>
          </a:p>
        </p:txBody>
      </p:sp>
    </p:spTree>
    <p:extLst>
      <p:ext uri="{BB962C8B-B14F-4D97-AF65-F5344CB8AC3E}">
        <p14:creationId xmlns:p14="http://schemas.microsoft.com/office/powerpoint/2010/main" val="2205351090"/>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learn how to do descriptive statistics with pandas. Also, you learn how to properly deal with the missing values. </a:t>
            </a:r>
            <a:endParaRPr lang="ko-KR" altLang="ko-KR" sz="1200" kern="1200" dirty="0">
              <a:solidFill>
                <a:schemeClr val="tx1"/>
              </a:solidFill>
              <a:effectLst/>
              <a:latin typeface="+mn-lt"/>
              <a:ea typeface="+mn-ea"/>
              <a:cs typeface="+mn-cs"/>
            </a:endParaRP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ex_0108.ipynb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200" kern="1200" dirty="0">
                <a:solidFill>
                  <a:srgbClr val="FF0000"/>
                </a:solidFill>
                <a:effectLs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Statistics with pandas.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Read data into a DataFrame.</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Statistics using DataFrame methods.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Slice and then apply a statistic method.</a:t>
            </a:r>
            <a:endParaRPr lang="ko-KR" altLang="ko-KR" sz="1000" i="1" kern="100" dirty="0">
              <a:effectLst/>
              <a:latin typeface="맑은 고딕" panose="020B0503020000020004" pitchFamily="50" charset="-127"/>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Missing values.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Statistics of the missing values.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Detect and process the missing values.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Fill the missing values.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338</a:t>
            </a:fld>
            <a:endParaRPr lang="ko-KR" altLang="en-US" dirty="0"/>
          </a:p>
        </p:txBody>
      </p:sp>
    </p:spTree>
    <p:extLst>
      <p:ext uri="{BB962C8B-B14F-4D97-AF65-F5344CB8AC3E}">
        <p14:creationId xmlns:p14="http://schemas.microsoft.com/office/powerpoint/2010/main" val="72686769"/>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we learn about MultiIndex which is an advanced feature of DataFrame. You learn about methods and functions that are useful when summarizing data.</a:t>
            </a:r>
            <a:endParaRPr lang="ko-KR" altLang="ko-KR" sz="1200" kern="1200" dirty="0">
              <a:solidFill>
                <a:schemeClr val="tx1"/>
              </a:solidFill>
              <a:effectLst/>
              <a:latin typeface="+mn-lt"/>
              <a:ea typeface="+mn-ea"/>
              <a:cs typeface="+mn-cs"/>
            </a:endParaRP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ex_0109.ipynb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200" kern="1200" dirty="0">
                <a:solidFill>
                  <a:srgbClr val="FF0000"/>
                </a:solidFill>
                <a:effectLs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MultiIndex.</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Creating a DataFrame with MultiIndex.</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Indexing and slicing DataFrames with MultiIndex.</a:t>
            </a:r>
            <a:endParaRPr lang="ko-KR" altLang="ko-KR" sz="1000" i="1" kern="100" dirty="0">
              <a:effectLst/>
              <a:latin typeface="맑은 고딕" panose="020B0503020000020004" pitchFamily="50" charset="-127"/>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DataFrame summarization.</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Groupby method.</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DataFrame methods.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Pivoting.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339</a:t>
            </a:fld>
            <a:endParaRPr lang="ko-KR" altLang="en-US" dirty="0"/>
          </a:p>
        </p:txBody>
      </p:sp>
    </p:spTree>
    <p:extLst>
      <p:ext uri="{BB962C8B-B14F-4D97-AF65-F5344CB8AC3E}">
        <p14:creationId xmlns:p14="http://schemas.microsoft.com/office/powerpoint/2010/main" val="2089157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dirty="0"/>
          </a:p>
        </p:txBody>
      </p:sp>
    </p:spTree>
    <p:extLst>
      <p:ext uri="{BB962C8B-B14F-4D97-AF65-F5344CB8AC3E}">
        <p14:creationId xmlns:p14="http://schemas.microsoft.com/office/powerpoint/2010/main" val="3005028818"/>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340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6914683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According to a survey, data scientists spend most (~80%) of their time in tasks related to the data preparation.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Surprisingly, only a small proportion of time is spent in machine learning and modeling.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341</a:t>
            </a:fld>
            <a:endParaRPr lang="ko-KR" altLang="en-US" dirty="0"/>
          </a:p>
        </p:txBody>
      </p:sp>
    </p:spTree>
    <p:extLst>
      <p:ext uri="{BB962C8B-B14F-4D97-AF65-F5344CB8AC3E}">
        <p14:creationId xmlns:p14="http://schemas.microsoft.com/office/powerpoint/2010/main" val="449989506"/>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It is true that data preparation tasks are seen less “appealing” to most data scientists.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However, we cannot emphasize enough on the importance of the data preparation (preprocessing, feature engineering, etc.)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 machine learning performance largely depends how well the input data is prepared.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Remember “Garbage in and Garbage out” and the opposite is also true!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342</a:t>
            </a:fld>
            <a:endParaRPr lang="ko-KR" altLang="en-US" dirty="0"/>
          </a:p>
        </p:txBody>
      </p:sp>
    </p:spTree>
    <p:extLst>
      <p:ext uri="{BB962C8B-B14F-4D97-AF65-F5344CB8AC3E}">
        <p14:creationId xmlns:p14="http://schemas.microsoft.com/office/powerpoint/2010/main" val="1998496762"/>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Data preprocessing is comprised of several tasks, many of which have been already covered in the context of pandas library.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+Data cleaning: Get rid of redundant, repeated and unnecessary features.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+Data transformation: Pivoting, reshaping, etc.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+Data integration and joining: Concatenation, binding and merging of tables, etc.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&lt;To continue in the next slide.&gt;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343</a:t>
            </a:fld>
            <a:endParaRPr lang="ko-KR" altLang="en-US" dirty="0"/>
          </a:p>
        </p:txBody>
      </p:sp>
    </p:spTree>
    <p:extLst>
      <p:ext uri="{BB962C8B-B14F-4D97-AF65-F5344CB8AC3E}">
        <p14:creationId xmlns:p14="http://schemas.microsoft.com/office/powerpoint/2010/main" val="404229394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&lt;Continues from the previous slide.&gt;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+Scaling and normalization: sometimes it is necessary to match the variable scales.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+Imputation of missing values: filling in for the NAs.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+Outlier treatment: we can identify the outliers and then trim or adjust (winsorize).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344</a:t>
            </a:fld>
            <a:endParaRPr lang="ko-KR" altLang="en-US" dirty="0"/>
          </a:p>
        </p:txBody>
      </p:sp>
    </p:spTree>
    <p:extLst>
      <p:ext uri="{BB962C8B-B14F-4D97-AF65-F5344CB8AC3E}">
        <p14:creationId xmlns:p14="http://schemas.microsoft.com/office/powerpoint/2010/main" val="3314904378"/>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In very broad strokes, </a:t>
            </a:r>
            <a:r>
              <a:rPr lang="en-US" altLang="ko-KR" sz="1200" dirty="0">
                <a:latin typeface="Times New Roman" panose="02020603050405020304" pitchFamily="18" charset="0"/>
                <a:cs typeface="Times New Roman" panose="02020603050405020304" pitchFamily="18" charset="0"/>
              </a:rPr>
              <a:t>machine learning algorithms can be categorized into “Tree-like” and “</a:t>
            </a:r>
            <a:r>
              <a:rPr lang="en-US" altLang="ko-KR" sz="1200" dirty="0" smtClean="0">
                <a:latin typeface="Times New Roman" panose="02020603050405020304" pitchFamily="18" charset="0"/>
                <a:cs typeface="Times New Roman" panose="02020603050405020304" pitchFamily="18" charset="0"/>
              </a:rPr>
              <a:t>non-Tree-like.”</a:t>
            </a: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The difference will become more evident once we cover them in detail.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For the time being we should know that preprocessing may depend on the kind of machine learning algorithm.</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345</a:t>
            </a:fld>
            <a:endParaRPr lang="ko-KR" altLang="en-US" dirty="0"/>
          </a:p>
        </p:txBody>
      </p:sp>
    </p:spTree>
    <p:extLst>
      <p:ext uri="{BB962C8B-B14F-4D97-AF65-F5344CB8AC3E}">
        <p14:creationId xmlns:p14="http://schemas.microsoft.com/office/powerpoint/2010/main" val="4088460509"/>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346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2134260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347</a:t>
            </a:fld>
            <a:endParaRPr lang="ko-KR" altLang="en-US" dirty="0"/>
          </a:p>
        </p:txBody>
      </p:sp>
    </p:spTree>
    <p:extLst>
      <p:ext uri="{BB962C8B-B14F-4D97-AF65-F5344CB8AC3E}">
        <p14:creationId xmlns:p14="http://schemas.microsoft.com/office/powerpoint/2010/main" val="4063587266"/>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348</a:t>
            </a:fld>
            <a:endParaRPr lang="ko-KR" altLang="en-US" dirty="0"/>
          </a:p>
        </p:txBody>
      </p:sp>
    </p:spTree>
    <p:extLst>
      <p:ext uri="{BB962C8B-B14F-4D97-AF65-F5344CB8AC3E}">
        <p14:creationId xmlns:p14="http://schemas.microsoft.com/office/powerpoint/2010/main" val="2405459544"/>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349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42049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dirty="0"/>
          </a:p>
        </p:txBody>
      </p:sp>
    </p:spTree>
    <p:extLst>
      <p:ext uri="{BB962C8B-B14F-4D97-AF65-F5344CB8AC3E}">
        <p14:creationId xmlns:p14="http://schemas.microsoft.com/office/powerpoint/2010/main" val="90921929"/>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350</a:t>
            </a:fld>
            <a:endParaRPr lang="ko-KR" altLang="en-US" dirty="0"/>
          </a:p>
        </p:txBody>
      </p:sp>
    </p:spTree>
    <p:extLst>
      <p:ext uri="{BB962C8B-B14F-4D97-AF65-F5344CB8AC3E}">
        <p14:creationId xmlns:p14="http://schemas.microsoft.com/office/powerpoint/2010/main" val="240941742"/>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351</a:t>
            </a:fld>
            <a:endParaRPr lang="ko-KR" altLang="en-US" dirty="0"/>
          </a:p>
        </p:txBody>
      </p:sp>
    </p:spTree>
    <p:extLst>
      <p:ext uri="{BB962C8B-B14F-4D97-AF65-F5344CB8AC3E}">
        <p14:creationId xmlns:p14="http://schemas.microsoft.com/office/powerpoint/2010/main" val="2920282304"/>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352</a:t>
            </a:fld>
            <a:endParaRPr lang="ko-KR" altLang="en-US" dirty="0"/>
          </a:p>
        </p:txBody>
      </p:sp>
    </p:spTree>
    <p:extLst>
      <p:ext uri="{BB962C8B-B14F-4D97-AF65-F5344CB8AC3E}">
        <p14:creationId xmlns:p14="http://schemas.microsoft.com/office/powerpoint/2010/main" val="2093613585"/>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353</a:t>
            </a:fld>
            <a:endParaRPr lang="ko-KR" altLang="en-US" dirty="0"/>
          </a:p>
        </p:txBody>
      </p:sp>
    </p:spTree>
    <p:extLst>
      <p:ext uri="{BB962C8B-B14F-4D97-AF65-F5344CB8AC3E}">
        <p14:creationId xmlns:p14="http://schemas.microsoft.com/office/powerpoint/2010/main" val="3645669763"/>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Count the number</a:t>
            </a:r>
            <a:r>
              <a:rPr lang="en-US" altLang="ko-KR" baseline="0" dirty="0"/>
              <a:t> of missing data with the </a:t>
            </a:r>
            <a:r>
              <a:rPr lang="en-US" altLang="ko-KR" dirty="0" err="1"/>
              <a:t>isnull</a:t>
            </a:r>
            <a:r>
              <a:rPr lang="en-US" altLang="ko-KR" dirty="0"/>
              <a:t>(</a:t>
            </a:r>
            <a:r>
              <a:rPr lang="en-US" altLang="ko-KR" baseline="0" dirty="0"/>
              <a:t>) and </a:t>
            </a:r>
            <a:r>
              <a:rPr lang="en-US" altLang="ko-KR" baseline="0" dirty="0" err="1"/>
              <a:t>notnull</a:t>
            </a:r>
            <a:r>
              <a:rPr lang="en-US" altLang="ko-KR" baseline="0"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354</a:t>
            </a:fld>
            <a:endParaRPr lang="ko-KR" altLang="en-US" dirty="0"/>
          </a:p>
        </p:txBody>
      </p:sp>
    </p:spTree>
    <p:extLst>
      <p:ext uri="{BB962C8B-B14F-4D97-AF65-F5344CB8AC3E}">
        <p14:creationId xmlns:p14="http://schemas.microsoft.com/office/powerpoint/2010/main" val="888820669"/>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latin typeface="SamsungOne-400" panose="020B0503030303020204" pitchFamily="34" charset="0"/>
                <a:ea typeface="SamsungOne-400" panose="020B0503030303020204" pitchFamily="34" charset="0"/>
              </a:rPr>
              <a:t>Isnull</a:t>
            </a:r>
            <a:r>
              <a:rPr lang="en-US" altLang="ko-KR" dirty="0">
                <a:latin typeface="SamsungOne-400" panose="020B0503030303020204" pitchFamily="34" charset="0"/>
                <a:ea typeface="SamsungOne-400" panose="020B0503030303020204" pitchFamily="34" charset="0"/>
              </a:rPr>
              <a:t>() returns</a:t>
            </a:r>
            <a:r>
              <a:rPr lang="en-US" altLang="ko-KR" baseline="0" dirty="0">
                <a:latin typeface="SamsungOne-400" panose="020B0503030303020204" pitchFamily="34" charset="0"/>
                <a:ea typeface="SamsungOne-400" panose="020B0503030303020204" pitchFamily="34" charset="0"/>
              </a:rPr>
              <a:t> 1 for true and 0 for false. Using </a:t>
            </a:r>
            <a:r>
              <a:rPr lang="en-US" altLang="ko-KR" baseline="0" dirty="0" err="1">
                <a:latin typeface="SamsungOne-400" panose="020B0503030303020204" pitchFamily="34" charset="0"/>
                <a:ea typeface="SamsungOne-400" panose="020B0503030303020204" pitchFamily="34" charset="0"/>
              </a:rPr>
              <a:t>isnull</a:t>
            </a:r>
            <a:r>
              <a:rPr lang="en-US" altLang="ko-KR" baseline="0" dirty="0">
                <a:latin typeface="SamsungOne-400" panose="020B0503030303020204" pitchFamily="34" charset="0"/>
                <a:ea typeface="SamsungOne-400" panose="020B0503030303020204" pitchFamily="34" charset="0"/>
              </a:rPr>
              <a:t>() and sum(axis=0) returns true (1).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355</a:t>
            </a:fld>
            <a:endParaRPr lang="ko-KR" altLang="en-US" dirty="0"/>
          </a:p>
        </p:txBody>
      </p:sp>
    </p:spTree>
    <p:extLst>
      <p:ext uri="{BB962C8B-B14F-4D97-AF65-F5344CB8AC3E}">
        <p14:creationId xmlns:p14="http://schemas.microsoft.com/office/powerpoint/2010/main" val="2196239342"/>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Out</a:t>
            </a:r>
            <a:r>
              <a:rPr lang="en-US" altLang="ko-KR" baseline="0" dirty="0"/>
              <a:t> of total 891 passengers, 699 values of deck (‘deck’ raw) are missing.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Because the ratio of mission data is high, it is decided to exclude the missing data in analysis.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Only the pertinent ‘deck’ column is deleted.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356</a:t>
            </a:fld>
            <a:endParaRPr lang="ko-KR" altLang="en-US" dirty="0"/>
          </a:p>
        </p:txBody>
      </p:sp>
    </p:spTree>
    <p:extLst>
      <p:ext uri="{BB962C8B-B14F-4D97-AF65-F5344CB8AC3E}">
        <p14:creationId xmlns:p14="http://schemas.microsoft.com/office/powerpoint/2010/main" val="28407180"/>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Delete the ‘how=any’ option when at least one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NaN</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value exists.</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357</a:t>
            </a:fld>
            <a:endParaRPr lang="ko-KR" altLang="en-US" dirty="0"/>
          </a:p>
        </p:txBody>
      </p:sp>
    </p:spTree>
    <p:extLst>
      <p:ext uri="{BB962C8B-B14F-4D97-AF65-F5344CB8AC3E}">
        <p14:creationId xmlns:p14="http://schemas.microsoft.com/office/powerpoint/2010/main" val="1844218591"/>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u="none" dirty="0"/>
              <a:t>If you delete in case of too much missing data, the accuracy of data analysis decreases. Thus it is recommended to save the rest and use them for data analysis even though part of data is missing. You can substitute missing data as well. Use mean value or mode which represents the features of data distribution as substituting values.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358</a:t>
            </a:fld>
            <a:endParaRPr lang="ko-KR" altLang="en-US" dirty="0"/>
          </a:p>
        </p:txBody>
      </p:sp>
    </p:spTree>
    <p:extLst>
      <p:ext uri="{BB962C8B-B14F-4D97-AF65-F5344CB8AC3E}">
        <p14:creationId xmlns:p14="http://schemas.microsoft.com/office/powerpoint/2010/main" val="3229756782"/>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359</a:t>
            </a:fld>
            <a:endParaRPr lang="ko-KR" altLang="en-US" dirty="0"/>
          </a:p>
        </p:txBody>
      </p:sp>
    </p:spTree>
    <p:extLst>
      <p:ext uri="{BB962C8B-B14F-4D97-AF65-F5344CB8AC3E}">
        <p14:creationId xmlns:p14="http://schemas.microsoft.com/office/powerpoint/2010/main" val="2518644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dirty="0"/>
          </a:p>
        </p:txBody>
      </p:sp>
    </p:spTree>
    <p:extLst>
      <p:ext uri="{BB962C8B-B14F-4D97-AF65-F5344CB8AC3E}">
        <p14:creationId xmlns:p14="http://schemas.microsoft.com/office/powerpoint/2010/main" val="2792674508"/>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u="none" dirty="0"/>
              <a:t>Check parts of ‘</a:t>
            </a:r>
            <a:r>
              <a:rPr lang="en-US" altLang="ko-KR" u="none" dirty="0" err="1"/>
              <a:t>embark_town</a:t>
            </a:r>
            <a:r>
              <a:rPr lang="en-US" altLang="ko-KR" u="none" dirty="0"/>
              <a:t>’ column which denotes embarking towns.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360</a:t>
            </a:fld>
            <a:endParaRPr lang="ko-KR" altLang="en-US" dirty="0"/>
          </a:p>
        </p:txBody>
      </p:sp>
    </p:spTree>
    <p:extLst>
      <p:ext uri="{BB962C8B-B14F-4D97-AF65-F5344CB8AC3E}">
        <p14:creationId xmlns:p14="http://schemas.microsoft.com/office/powerpoint/2010/main" val="2592798548"/>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retrieve number of passengers for each embarking town by using </a:t>
            </a:r>
            <a:r>
              <a:rPr lang="en-US" altLang="ko-KR" dirty="0" err="1"/>
              <a:t>value_counts</a:t>
            </a:r>
            <a:r>
              <a:rPr lang="en-US" altLang="ko-KR" dirty="0"/>
              <a:t>() method.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Find the town with the biggest value by using </a:t>
            </a:r>
            <a:r>
              <a:rPr lang="en-US" altLang="ko-KR" dirty="0" err="1"/>
              <a:t>idxmax</a:t>
            </a:r>
            <a:r>
              <a:rPr lang="en-US" altLang="ko-KR" dirty="0"/>
              <a:t>() method.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Missing data have been replaced with mode (Southampton).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361</a:t>
            </a:fld>
            <a:endParaRPr lang="ko-KR" altLang="en-US" dirty="0"/>
          </a:p>
        </p:txBody>
      </p:sp>
    </p:spTree>
    <p:extLst>
      <p:ext uri="{BB962C8B-B14F-4D97-AF65-F5344CB8AC3E}">
        <p14:creationId xmlns:p14="http://schemas.microsoft.com/office/powerpoint/2010/main" val="2628048284"/>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362</a:t>
            </a:fld>
            <a:endParaRPr lang="ko-KR" altLang="en-US" dirty="0"/>
          </a:p>
        </p:txBody>
      </p:sp>
    </p:spTree>
    <p:extLst>
      <p:ext uri="{BB962C8B-B14F-4D97-AF65-F5344CB8AC3E}">
        <p14:creationId xmlns:p14="http://schemas.microsoft.com/office/powerpoint/2010/main" val="2381483495"/>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If you add method=‘</a:t>
            </a:r>
            <a:r>
              <a:rPr lang="en-US" altLang="ko-KR" dirty="0" err="1"/>
              <a:t>ffill</a:t>
            </a:r>
            <a:r>
              <a:rPr lang="en-US" altLang="ko-KR" dirty="0"/>
              <a:t>’ option to </a:t>
            </a:r>
            <a:r>
              <a:rPr lang="en-US" altLang="ko-KR" dirty="0" err="1"/>
              <a:t>fillna</a:t>
            </a:r>
            <a:r>
              <a:rPr lang="en-US" altLang="ko-KR" dirty="0"/>
              <a:t>() method, it changes the </a:t>
            </a:r>
            <a:r>
              <a:rPr lang="en-US" altLang="ko-KR" dirty="0" err="1"/>
              <a:t>NaN</a:t>
            </a:r>
            <a:r>
              <a:rPr lang="en-US" altLang="ko-KR" dirty="0"/>
              <a:t> value to that of the immediately preceding row.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method=‘</a:t>
            </a:r>
            <a:r>
              <a:rPr lang="en-US" altLang="ko-KR" dirty="0" err="1"/>
              <a:t>bfill</a:t>
            </a:r>
            <a:r>
              <a:rPr lang="en-US" altLang="ko-KR" dirty="0"/>
              <a:t>’ option changes the </a:t>
            </a:r>
            <a:r>
              <a:rPr lang="en-US" altLang="ko-KR" dirty="0" err="1"/>
              <a:t>NaN</a:t>
            </a:r>
            <a:r>
              <a:rPr lang="en-US" altLang="ko-KR" dirty="0"/>
              <a:t> value to that of the immediately following row.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363</a:t>
            </a:fld>
            <a:endParaRPr lang="ko-KR" altLang="en-US" dirty="0"/>
          </a:p>
        </p:txBody>
      </p:sp>
    </p:spTree>
    <p:extLst>
      <p:ext uri="{BB962C8B-B14F-4D97-AF65-F5344CB8AC3E}">
        <p14:creationId xmlns:p14="http://schemas.microsoft.com/office/powerpoint/2010/main" val="1547797841"/>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237652336"/>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365</a:t>
            </a:fld>
            <a:endParaRPr lang="ko-KR" altLang="en-US" dirty="0"/>
          </a:p>
        </p:txBody>
      </p:sp>
    </p:spTree>
    <p:extLst>
      <p:ext uri="{BB962C8B-B14F-4D97-AF65-F5344CB8AC3E}">
        <p14:creationId xmlns:p14="http://schemas.microsoft.com/office/powerpoint/2010/main" val="270393660"/>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366</a:t>
            </a:fld>
            <a:endParaRPr lang="ko-KR" altLang="en-US" dirty="0"/>
          </a:p>
        </p:txBody>
      </p:sp>
    </p:spTree>
    <p:extLst>
      <p:ext uri="{BB962C8B-B14F-4D97-AF65-F5344CB8AC3E}">
        <p14:creationId xmlns:p14="http://schemas.microsoft.com/office/powerpoint/2010/main" val="2756881500"/>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Data of row 0 is identical with that of row 1, but it is the first value. That is, it returns False</a:t>
            </a:r>
            <a: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because</a:t>
            </a:r>
            <a: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there</a:t>
            </a:r>
            <a: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is</a:t>
            </a:r>
            <a: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no</a:t>
            </a:r>
            <a: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data</a:t>
            </a:r>
            <a: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to</a:t>
            </a:r>
            <a: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compare.</a:t>
            </a:r>
            <a: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That</a:t>
            </a:r>
            <a: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means</a:t>
            </a:r>
            <a: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it</a:t>
            </a:r>
            <a: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is</a:t>
            </a:r>
            <a: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not</a:t>
            </a:r>
            <a: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duplicated.</a:t>
            </a:r>
            <a: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a:t> </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367</a:t>
            </a:fld>
            <a:endParaRPr lang="ko-KR" altLang="en-US" dirty="0"/>
          </a:p>
        </p:txBody>
      </p:sp>
    </p:spTree>
    <p:extLst>
      <p:ext uri="{BB962C8B-B14F-4D97-AF65-F5344CB8AC3E}">
        <p14:creationId xmlns:p14="http://schemas.microsoft.com/office/powerpoint/2010/main" val="847316335"/>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Add </a:t>
            </a:r>
            <a:r>
              <a:rPr lang="en-US" altLang="ko-KR" dirty="0" err="1"/>
              <a:t>inplace</a:t>
            </a:r>
            <a:r>
              <a:rPr lang="en-US" altLang="ko-KR" dirty="0"/>
              <a:t>=True option to modify the original object.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368</a:t>
            </a:fld>
            <a:endParaRPr lang="ko-KR" altLang="en-US" dirty="0"/>
          </a:p>
        </p:txBody>
      </p:sp>
    </p:spTree>
    <p:extLst>
      <p:ext uri="{BB962C8B-B14F-4D97-AF65-F5344CB8AC3E}">
        <p14:creationId xmlns:p14="http://schemas.microsoft.com/office/powerpoint/2010/main" val="395813901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369</a:t>
            </a:fld>
            <a:endParaRPr lang="ko-KR" altLang="en-US" dirty="0"/>
          </a:p>
        </p:txBody>
      </p:sp>
    </p:spTree>
    <p:extLst>
      <p:ext uri="{BB962C8B-B14F-4D97-AF65-F5344CB8AC3E}">
        <p14:creationId xmlns:p14="http://schemas.microsoft.com/office/powerpoint/2010/main" val="4001022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a:t>
            </a:fld>
            <a:endParaRPr lang="ko-KR" altLang="en-US" dirty="0"/>
          </a:p>
        </p:txBody>
      </p:sp>
    </p:spTree>
    <p:extLst>
      <p:ext uri="{BB962C8B-B14F-4D97-AF65-F5344CB8AC3E}">
        <p14:creationId xmlns:p14="http://schemas.microsoft.com/office/powerpoint/2010/main" val="3960319265"/>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370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291863100"/>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Here, we have an example of derived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Similarly, we can make derived variables out of the “Time” variable: we could create “Hour”, “Minute”, “Second” derived variables.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371</a:t>
            </a:fld>
            <a:endParaRPr lang="ko-KR" altLang="en-US" dirty="0"/>
          </a:p>
        </p:txBody>
      </p:sp>
    </p:spTree>
    <p:extLst>
      <p:ext uri="{BB962C8B-B14F-4D97-AF65-F5344CB8AC3E}">
        <p14:creationId xmlns:p14="http://schemas.microsoft.com/office/powerpoint/2010/main" val="3253820241"/>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is another example of derived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Similarly, combining the “Width” and “Height” we can make a derived variable “Size”:</a:t>
                </a: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latin typeface="Cambria Math" panose="02040503050406030204" pitchFamily="18" charset="0"/>
                          <a:cs typeface="Times New Roman" panose="02020603050405020304" pitchFamily="18" charset="0"/>
                        </a:rPr>
                        <m:t>𝑆𝑖𝑧𝑒</m:t>
                      </m:r>
                      <m:r>
                        <a:rPr lang="en-US" altLang="ko-KR" sz="1200" b="0" i="0" smtClean="0">
                          <a:latin typeface="Cambria Math" panose="02040503050406030204" pitchFamily="18" charset="0"/>
                          <a:cs typeface="Times New Roman" panose="02020603050405020304" pitchFamily="18" charset="0"/>
                        </a:rPr>
                        <m:t>=</m:t>
                      </m:r>
                      <m:rad>
                        <m:radPr>
                          <m:degHide m:val="on"/>
                          <m:ctrlPr>
                            <a:rPr lang="en-US" altLang="ko-KR" sz="1200" b="0" i="1" smtClean="0">
                              <a:latin typeface="Cambria Math" panose="02040503050406030204" pitchFamily="18" charset="0"/>
                              <a:cs typeface="Times New Roman" panose="02020603050405020304" pitchFamily="18" charset="0"/>
                            </a:rPr>
                          </m:ctrlPr>
                        </m:radPr>
                        <m:deg/>
                        <m:e>
                          <m:sSup>
                            <m:sSupPr>
                              <m:ctrlPr>
                                <a:rPr lang="en-US" altLang="ko-KR" sz="1200" b="0" i="1" smtClean="0">
                                  <a:latin typeface="Cambria Math" panose="02040503050406030204" pitchFamily="18" charset="0"/>
                                  <a:cs typeface="Times New Roman" panose="02020603050405020304" pitchFamily="18" charset="0"/>
                                </a:rPr>
                              </m:ctrlPr>
                            </m:sSupPr>
                            <m:e>
                              <m:r>
                                <a:rPr lang="en-US" altLang="ko-KR" sz="1200" b="0" i="1" smtClean="0">
                                  <a:latin typeface="Cambria Math" panose="02040503050406030204" pitchFamily="18" charset="0"/>
                                  <a:cs typeface="Times New Roman" panose="02020603050405020304" pitchFamily="18" charset="0"/>
                                </a:rPr>
                                <m:t>𝑊𝑖𝑑𝑡h</m:t>
                              </m:r>
                            </m:e>
                            <m:sup>
                              <m:r>
                                <a:rPr lang="en-US" altLang="ko-KR" sz="1200" b="0" i="1" smtClean="0">
                                  <a:latin typeface="Cambria Math" panose="02040503050406030204" pitchFamily="18" charset="0"/>
                                  <a:cs typeface="Times New Roman" panose="02020603050405020304" pitchFamily="18" charset="0"/>
                                </a:rPr>
                                <m:t>2</m:t>
                              </m:r>
                            </m:sup>
                          </m:sSup>
                          <m:r>
                            <a:rPr lang="en-US" altLang="ko-KR" sz="1200" b="0" i="1" smtClean="0">
                              <a:latin typeface="Cambria Math" panose="02040503050406030204" pitchFamily="18" charset="0"/>
                              <a:cs typeface="Times New Roman" panose="02020603050405020304" pitchFamily="18" charset="0"/>
                            </a:rPr>
                            <m:t>+</m:t>
                          </m:r>
                          <m:sSup>
                            <m:sSupPr>
                              <m:ctrlPr>
                                <a:rPr lang="en-US" altLang="ko-KR" sz="1200" i="1">
                                  <a:latin typeface="Cambria Math" panose="02040503050406030204" pitchFamily="18" charset="0"/>
                                  <a:cs typeface="Times New Roman" panose="02020603050405020304" pitchFamily="18" charset="0"/>
                                </a:rPr>
                              </m:ctrlPr>
                            </m:sSupPr>
                            <m:e>
                              <m:r>
                                <a:rPr lang="en-US" altLang="ko-KR" sz="1200" b="0" i="1" smtClean="0">
                                  <a:latin typeface="Cambria Math" panose="02040503050406030204" pitchFamily="18" charset="0"/>
                                  <a:cs typeface="Times New Roman" panose="02020603050405020304" pitchFamily="18" charset="0"/>
                                </a:rPr>
                                <m:t>𝐻𝑒𝑖𝑔h𝑡</m:t>
                              </m:r>
                            </m:e>
                            <m:sup>
                              <m:r>
                                <a:rPr lang="en-US" altLang="ko-KR" sz="1200" i="1">
                                  <a:latin typeface="Cambria Math" panose="02040503050406030204" pitchFamily="18" charset="0"/>
                                  <a:cs typeface="Times New Roman" panose="02020603050405020304" pitchFamily="18" charset="0"/>
                                </a:rPr>
                                <m:t>2</m:t>
                              </m:r>
                            </m:sup>
                          </m:sSup>
                        </m:e>
                      </m:rad>
                    </m:oMath>
                  </m:oMathPara>
                </a14:m>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is another example of derived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Similarly, combining the “Width” and “Height” we can make a derived variable “Size”: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a:latin typeface="Cambria Math" panose="02040503050406030204" pitchFamily="18" charset="0"/>
                    <a:cs typeface="Times New Roman" panose="02020603050405020304" pitchFamily="18" charset="0"/>
                  </a:rPr>
                  <a:t>𝑆𝑖𝑧𝑒=√(〖𝑊𝑖𝑑𝑡ℎ〗^2+〖𝐻𝑒𝑖𝑔ℎ𝑡〗^</a:t>
                </a:r>
                <a:r>
                  <a:rPr lang="en-US" altLang="ko-KR" sz="1200" i="0">
                    <a:latin typeface="Cambria Math" panose="02040503050406030204" pitchFamily="18" charset="0"/>
                    <a:cs typeface="Times New Roman" panose="02020603050405020304" pitchFamily="18" charset="0"/>
                  </a:rPr>
                  <a:t>2 </a:t>
                </a:r>
                <a:r>
                  <a:rPr lang="en-US" altLang="ko-KR" sz="1200" b="0" i="0">
                    <a:latin typeface="Cambria Math" panose="02040503050406030204" pitchFamily="18" charset="0"/>
                    <a:cs typeface="Times New Roman" panose="02020603050405020304" pitchFamily="18" charset="0"/>
                  </a:rPr>
                  <a:t>)</a:t>
                </a: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372</a:t>
            </a:fld>
            <a:endParaRPr lang="ko-KR" altLang="en-US" dirty="0"/>
          </a:p>
        </p:txBody>
      </p:sp>
    </p:spTree>
    <p:extLst>
      <p:ext uri="{BB962C8B-B14F-4D97-AF65-F5344CB8AC3E}">
        <p14:creationId xmlns:p14="http://schemas.microsoft.com/office/powerpoint/2010/main" val="2413684869"/>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“price per area”, “price per unit”, etc. are common examples of derived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In this context, the body mass index (BMI) would also be a derived variable.</a:t>
                </a: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𝐵𝑀𝐼</m:t>
                      </m:r>
                      <m:r>
                        <a:rPr lang="en-US" b="0" i="1" smtClean="0">
                          <a:latin typeface="Cambria Math" panose="02040503050406030204" pitchFamily="18" charset="0"/>
                        </a:rPr>
                        <m:t>=</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𝑘𝑔</m:t>
                      </m:r>
                      <m:r>
                        <a:rPr lang="en-US"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m:t>
                          </m:r>
                          <m:r>
                            <a:rPr lang="en-US" altLang="ko-KR" b="0" i="1" smtClean="0">
                              <a:latin typeface="Cambria Math" panose="02040503050406030204" pitchFamily="18" charset="0"/>
                            </a:rPr>
                            <m:t>𝐻𝑒𝑖𝑔h𝑡</m:t>
                          </m:r>
                          <m:r>
                            <a:rPr lang="en-US" altLang="ko-KR" b="0" i="1" smtClean="0">
                              <a:latin typeface="Cambria Math" panose="02040503050406030204" pitchFamily="18" charset="0"/>
                            </a:rPr>
                            <m:t> </m:t>
                          </m:r>
                          <m:r>
                            <a:rPr lang="en-US" altLang="ko-KR" b="0" i="1" smtClean="0">
                              <a:latin typeface="Cambria Math" panose="02040503050406030204" pitchFamily="18" charset="0"/>
                            </a:rPr>
                            <m:t>𝑖𝑛</m:t>
                          </m:r>
                          <m:r>
                            <a:rPr lang="en-US" altLang="ko-KR" b="0" i="1" smtClean="0">
                              <a:latin typeface="Cambria Math" panose="02040503050406030204" pitchFamily="18" charset="0"/>
                            </a:rPr>
                            <m:t> </m:t>
                          </m:r>
                          <m:r>
                            <a:rPr lang="en-US" altLang="ko-KR" b="0" i="1" smtClean="0">
                              <a:latin typeface="Cambria Math" panose="02040503050406030204" pitchFamily="18" charset="0"/>
                            </a:rPr>
                            <m:t>𝑚</m:t>
                          </m:r>
                          <m:r>
                            <a:rPr lang="en-US" altLang="ko-KR" b="0" i="1" smtClean="0">
                              <a:latin typeface="Cambria Math" panose="02040503050406030204" pitchFamily="18" charset="0"/>
                            </a:rPr>
                            <m:t>]</m:t>
                          </m:r>
                        </m:e>
                        <m:sup>
                          <m:r>
                            <a:rPr lang="en-US" altLang="ko-KR" b="0" i="1" smtClean="0">
                              <a:latin typeface="Cambria Math" panose="02040503050406030204" pitchFamily="18" charset="0"/>
                            </a:rPr>
                            <m:t>2</m:t>
                          </m:r>
                        </m:sup>
                      </m:sSup>
                    </m:oMath>
                  </m:oMathPara>
                </a14:m>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“price per area”, “price per unit”, etc. are common examples of derived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In this context, the body mass index (BMI) would also be a derived variable.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b="0" i="0" smtClean="0">
                    <a:latin typeface="Cambria Math" panose="02040503050406030204" pitchFamily="18" charset="0"/>
                  </a:rPr>
                  <a:t>𝐵𝑀𝐼=𝑊𝑒𝑖𝑔ℎ𝑡 𝑖𝑛</a:t>
                </a:r>
                <a:r>
                  <a:rPr lang="en-US" b="0" i="0" smtClean="0">
                    <a:latin typeface="Cambria Math" panose="02040503050406030204" pitchFamily="18" charset="0"/>
                  </a:rPr>
                  <a:t> </a:t>
                </a:r>
                <a:r>
                  <a:rPr lang="en-US" b="0" i="0" smtClean="0">
                    <a:latin typeface="Cambria Math" panose="02040503050406030204" pitchFamily="18" charset="0"/>
                  </a:rPr>
                  <a:t>𝑘𝑔/</a:t>
                </a:r>
                <a:r>
                  <a:rPr lang="en-US" altLang="ko-KR" b="0" i="0" smtClean="0">
                    <a:latin typeface="Cambria Math" panose="02040503050406030204" pitchFamily="18" charset="0"/>
                  </a:rPr>
                  <a:t>〖[𝐻𝑒𝑖𝑔ℎ𝑡 𝑖𝑛 𝑚]〗^2</a:t>
                </a: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373</a:t>
            </a:fld>
            <a:endParaRPr lang="ko-KR" altLang="en-US" dirty="0"/>
          </a:p>
        </p:txBody>
      </p:sp>
    </p:spTree>
    <p:extLst>
      <p:ext uri="{BB962C8B-B14F-4D97-AF65-F5344CB8AC3E}">
        <p14:creationId xmlns:p14="http://schemas.microsoft.com/office/powerpoint/2010/main" val="1156470585"/>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We can further generalize the concept of derived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+Principal components, as we will see, are also variables derived from others.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+We can apply mathematical functions and expressions to transform and create derived variables.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374</a:t>
            </a:fld>
            <a:endParaRPr lang="ko-KR" altLang="en-US" dirty="0"/>
          </a:p>
        </p:txBody>
      </p:sp>
    </p:spTree>
    <p:extLst>
      <p:ext uri="{BB962C8B-B14F-4D97-AF65-F5344CB8AC3E}">
        <p14:creationId xmlns:p14="http://schemas.microsoft.com/office/powerpoint/2010/main" val="4068316315"/>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Dealing with the categorical variables is a very important part of data preparation.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Creating dummy variables is one way.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375</a:t>
            </a:fld>
            <a:endParaRPr lang="ko-KR" altLang="en-US" dirty="0"/>
          </a:p>
        </p:txBody>
      </p:sp>
    </p:spTree>
    <p:extLst>
      <p:ext uri="{BB962C8B-B14F-4D97-AF65-F5344CB8AC3E}">
        <p14:creationId xmlns:p14="http://schemas.microsoft.com/office/powerpoint/2010/main" val="729405175"/>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Another example of dummy variables.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Please, notice that three category values can be expressed by two dummy variables.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376</a:t>
            </a:fld>
            <a:endParaRPr lang="ko-KR" altLang="en-US" dirty="0"/>
          </a:p>
        </p:txBody>
      </p:sp>
    </p:spTree>
    <p:extLst>
      <p:ext uri="{BB962C8B-B14F-4D97-AF65-F5344CB8AC3E}">
        <p14:creationId xmlns:p14="http://schemas.microsoft.com/office/powerpoint/2010/main" val="3842007309"/>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“One hot encoding” is another way of treating categorical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In this example, the variable is </a:t>
            </a:r>
            <a:r>
              <a:rPr lang="en-US" b="1" dirty="0"/>
              <a:t>not clearly </a:t>
            </a:r>
            <a:r>
              <a:rPr lang="en-US" dirty="0"/>
              <a:t>categorical since it represents integer values.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However, often we are in situations where an integer variable should be regarded as categorical.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More so, if the number of possible values is limited.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We will encounter such situations later.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377</a:t>
            </a:fld>
            <a:endParaRPr lang="ko-KR" altLang="en-US" dirty="0"/>
          </a:p>
        </p:txBody>
      </p:sp>
    </p:spTree>
    <p:extLst>
      <p:ext uri="{BB962C8B-B14F-4D97-AF65-F5344CB8AC3E}">
        <p14:creationId xmlns:p14="http://schemas.microsoft.com/office/powerpoint/2010/main" val="1815557074"/>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Caution should be exercised when we do label encoding.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Lebel encoding implicitly imposes arbitrary scale and ordering.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is OK with Tree-like algorithms because these algorithms split the </a:t>
            </a:r>
            <a:r>
              <a:rPr lang="en-US" altLang="ko-KR" sz="1200" dirty="0">
                <a:latin typeface="Times New Roman" panose="02020603050405020304" pitchFamily="18" charset="0"/>
                <a:cs typeface="Times New Roman" panose="02020603050405020304" pitchFamily="18" charset="0"/>
              </a:rPr>
              <a:t>configuration space into “patches” that are mostly unaffected by scale and ordering. </a:t>
            </a:r>
            <a:br>
              <a:rPr lang="en-US" altLang="ko-KR" sz="1200" dirty="0">
                <a:latin typeface="Times New Roman" panose="02020603050405020304" pitchFamily="18" charset="0"/>
                <a:cs typeface="Times New Roman" panose="02020603050405020304" pitchFamily="18" charset="0"/>
              </a:rPr>
            </a:br>
            <a:r>
              <a:rPr lang="en-US" altLang="ko-KR" sz="1200" dirty="0">
                <a:latin typeface="Times New Roman" panose="02020603050405020304" pitchFamily="18" charset="0"/>
                <a:cs typeface="Times New Roman" panose="02020603050405020304" pitchFamily="18" charset="0"/>
              </a:rPr>
              <a:t>However, non-Tree-like algorithms are much more sensitive to the scale and ordering.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378</a:t>
            </a:fld>
            <a:endParaRPr lang="ko-KR" altLang="en-US" dirty="0"/>
          </a:p>
        </p:txBody>
      </p:sp>
    </p:spTree>
    <p:extLst>
      <p:ext uri="{BB962C8B-B14F-4D97-AF65-F5344CB8AC3E}">
        <p14:creationId xmlns:p14="http://schemas.microsoft.com/office/powerpoint/2010/main" val="74683587"/>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So far, we have seen that categorical variables should be treated in one way or another.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However, we can purposefully go in the opposite direction: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convert a numeric variable into categorical and then treat it as such with dummy variables, etc.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method can be effective when the original numeric variable introduces non-linear and complex patterns in the response variable.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379</a:t>
            </a:fld>
            <a:endParaRPr lang="ko-KR" altLang="en-US" dirty="0"/>
          </a:p>
        </p:txBody>
      </p:sp>
    </p:spTree>
    <p:extLst>
      <p:ext uri="{BB962C8B-B14F-4D97-AF65-F5344CB8AC3E}">
        <p14:creationId xmlns:p14="http://schemas.microsoft.com/office/powerpoint/2010/main" val="3140341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a:t>
            </a:fld>
            <a:endParaRPr lang="ko-KR" altLang="en-US" dirty="0"/>
          </a:p>
        </p:txBody>
      </p:sp>
    </p:spTree>
    <p:extLst>
      <p:ext uri="{BB962C8B-B14F-4D97-AF65-F5344CB8AC3E}">
        <p14:creationId xmlns:p14="http://schemas.microsoft.com/office/powerpoint/2010/main" val="149313399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380</a:t>
            </a:fld>
            <a:endParaRPr lang="ko-KR" altLang="en-US" dirty="0"/>
          </a:p>
        </p:txBody>
      </p:sp>
    </p:spTree>
    <p:extLst>
      <p:ext uri="{BB962C8B-B14F-4D97-AF65-F5344CB8AC3E}">
        <p14:creationId xmlns:p14="http://schemas.microsoft.com/office/powerpoint/2010/main" val="1977000708"/>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381</a:t>
            </a:fld>
            <a:endParaRPr lang="ko-KR" altLang="en-US" dirty="0"/>
          </a:p>
        </p:txBody>
      </p:sp>
    </p:spTree>
    <p:extLst>
      <p:ext uri="{BB962C8B-B14F-4D97-AF65-F5344CB8AC3E}">
        <p14:creationId xmlns:p14="http://schemas.microsoft.com/office/powerpoint/2010/main" val="2073235332"/>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382</a:t>
            </a:fld>
            <a:endParaRPr lang="ko-KR" altLang="en-US" dirty="0"/>
          </a:p>
        </p:txBody>
      </p:sp>
    </p:spTree>
    <p:extLst>
      <p:ext uri="{BB962C8B-B14F-4D97-AF65-F5344CB8AC3E}">
        <p14:creationId xmlns:p14="http://schemas.microsoft.com/office/powerpoint/2010/main" val="249006019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383</a:t>
            </a:fld>
            <a:endParaRPr lang="ko-KR" altLang="en-US" dirty="0"/>
          </a:p>
        </p:txBody>
      </p:sp>
    </p:spTree>
    <p:extLst>
      <p:ext uri="{BB962C8B-B14F-4D97-AF65-F5344CB8AC3E}">
        <p14:creationId xmlns:p14="http://schemas.microsoft.com/office/powerpoint/2010/main" val="651793186"/>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384</a:t>
            </a:fld>
            <a:endParaRPr lang="ko-KR" altLang="en-US" dirty="0"/>
          </a:p>
        </p:txBody>
      </p:sp>
    </p:spTree>
    <p:extLst>
      <p:ext uri="{BB962C8B-B14F-4D97-AF65-F5344CB8AC3E}">
        <p14:creationId xmlns:p14="http://schemas.microsoft.com/office/powerpoint/2010/main" val="3306325399"/>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385</a:t>
            </a:fld>
            <a:endParaRPr lang="ko-KR" altLang="en-US" dirty="0"/>
          </a:p>
        </p:txBody>
      </p:sp>
    </p:spTree>
    <p:extLst>
      <p:ext uri="{BB962C8B-B14F-4D97-AF65-F5344CB8AC3E}">
        <p14:creationId xmlns:p14="http://schemas.microsoft.com/office/powerpoint/2010/main" val="2079905827"/>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386</a:t>
            </a:fld>
            <a:endParaRPr lang="ko-KR" altLang="en-US" dirty="0"/>
          </a:p>
        </p:txBody>
      </p:sp>
    </p:spTree>
    <p:extLst>
      <p:ext uri="{BB962C8B-B14F-4D97-AF65-F5344CB8AC3E}">
        <p14:creationId xmlns:p14="http://schemas.microsoft.com/office/powerpoint/2010/main" val="3799480998"/>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If you convert each number data to a name of nation by using replace () method, it converts into an object data type that displays strings.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387</a:t>
            </a:fld>
            <a:endParaRPr lang="ko-KR" altLang="en-US" dirty="0"/>
          </a:p>
        </p:txBody>
      </p:sp>
    </p:spTree>
    <p:extLst>
      <p:ext uri="{BB962C8B-B14F-4D97-AF65-F5344CB8AC3E}">
        <p14:creationId xmlns:p14="http://schemas.microsoft.com/office/powerpoint/2010/main" val="2789863578"/>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388</a:t>
            </a:fld>
            <a:endParaRPr lang="ko-KR" altLang="en-US" dirty="0"/>
          </a:p>
        </p:txBody>
      </p:sp>
    </p:spTree>
    <p:extLst>
      <p:ext uri="{BB962C8B-B14F-4D97-AF65-F5344CB8AC3E}">
        <p14:creationId xmlns:p14="http://schemas.microsoft.com/office/powerpoint/2010/main" val="346895162"/>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finite number of eigenvalues, use category data.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Use </a:t>
            </a:r>
            <a:r>
              <a:rPr lang="en-US" altLang="ko-KR" dirty="0" err="1"/>
              <a:t>astype</a:t>
            </a:r>
            <a:r>
              <a:rPr lang="en-US" altLang="ko-KR" dirty="0"/>
              <a:t>(‘</a:t>
            </a:r>
            <a:r>
              <a:rPr lang="en-US" altLang="ko-KR" dirty="0" err="1"/>
              <a:t>str</a:t>
            </a:r>
            <a:r>
              <a:rPr lang="en-US" altLang="ko-KR" dirty="0"/>
              <a:t>’) method to convert strings into categorical type.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389</a:t>
            </a:fld>
            <a:endParaRPr lang="ko-KR" altLang="en-US" dirty="0"/>
          </a:p>
        </p:txBody>
      </p:sp>
    </p:spTree>
    <p:extLst>
      <p:ext uri="{BB962C8B-B14F-4D97-AF65-F5344CB8AC3E}">
        <p14:creationId xmlns:p14="http://schemas.microsoft.com/office/powerpoint/2010/main" val="2091192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a:t>
            </a:fld>
            <a:endParaRPr lang="ko-KR" altLang="en-US" dirty="0"/>
          </a:p>
        </p:txBody>
      </p:sp>
    </p:spTree>
    <p:extLst>
      <p:ext uri="{BB962C8B-B14F-4D97-AF65-F5344CB8AC3E}">
        <p14:creationId xmlns:p14="http://schemas.microsoft.com/office/powerpoint/2010/main" val="3604798054"/>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390</a:t>
            </a:fld>
            <a:endParaRPr lang="ko-KR" altLang="en-US" dirty="0"/>
          </a:p>
        </p:txBody>
      </p:sp>
    </p:spTree>
    <p:extLst>
      <p:ext uri="{BB962C8B-B14F-4D97-AF65-F5344CB8AC3E}">
        <p14:creationId xmlns:p14="http://schemas.microsoft.com/office/powerpoint/2010/main" val="529531117"/>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Use </a:t>
            </a:r>
            <a:r>
              <a:rPr lang="en-US" altLang="ko-KR" dirty="0" err="1"/>
              <a:t>NumPy’s</a:t>
            </a:r>
            <a:r>
              <a:rPr lang="en-US" altLang="ko-KR" dirty="0"/>
              <a:t> histogram() function to earn the boundary value.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Return number of values in each section (count) and list of boundary values (</a:t>
            </a:r>
            <a:r>
              <a:rPr lang="en-US" altLang="ko-KR" dirty="0" err="1"/>
              <a:t>bin_diverse</a:t>
            </a:r>
            <a:r>
              <a:rPr lang="en-US" altLang="ko-KR" dirty="0"/>
              <a:t>) by entering numbers of bins to bins option.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391</a:t>
            </a:fld>
            <a:endParaRPr lang="ko-KR" altLang="en-US" dirty="0"/>
          </a:p>
        </p:txBody>
      </p:sp>
    </p:spTree>
    <p:extLst>
      <p:ext uri="{BB962C8B-B14F-4D97-AF65-F5344CB8AC3E}">
        <p14:creationId xmlns:p14="http://schemas.microsoft.com/office/powerpoint/2010/main" val="2169187856"/>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392</a:t>
            </a:fld>
            <a:endParaRPr lang="ko-KR" altLang="en-US" dirty="0"/>
          </a:p>
        </p:txBody>
      </p:sp>
    </p:spTree>
    <p:extLst>
      <p:ext uri="{BB962C8B-B14F-4D97-AF65-F5344CB8AC3E}">
        <p14:creationId xmlns:p14="http://schemas.microsoft.com/office/powerpoint/2010/main" val="620305248"/>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393</a:t>
            </a:fld>
            <a:endParaRPr lang="ko-KR" altLang="en-US" dirty="0"/>
          </a:p>
        </p:txBody>
      </p:sp>
    </p:spTree>
    <p:extLst>
      <p:ext uri="{BB962C8B-B14F-4D97-AF65-F5344CB8AC3E}">
        <p14:creationId xmlns:p14="http://schemas.microsoft.com/office/powerpoint/2010/main" val="3380637158"/>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394</a:t>
            </a:fld>
            <a:endParaRPr lang="ko-KR" altLang="en-US" dirty="0"/>
          </a:p>
        </p:txBody>
      </p:sp>
    </p:spTree>
    <p:extLst>
      <p:ext uri="{BB962C8B-B14F-4D97-AF65-F5344CB8AC3E}">
        <p14:creationId xmlns:p14="http://schemas.microsoft.com/office/powerpoint/2010/main" val="1220576104"/>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Assign list of boundary values (</a:t>
            </a:r>
            <a:r>
              <a:rPr lang="en-US" altLang="ko-KR" dirty="0" err="1" smtClean="0"/>
              <a:t>bin_dividers</a:t>
            </a:r>
            <a:r>
              <a:rPr lang="en-US" altLang="ko-KR" dirty="0"/>
              <a:t>) to each bins option and assign names of each boundary (</a:t>
            </a:r>
            <a:r>
              <a:rPr lang="en-US" altLang="ko-KR" dirty="0" err="1"/>
              <a:t>bin_names</a:t>
            </a:r>
            <a:r>
              <a:rPr lang="en-US" altLang="ko-KR" dirty="0"/>
              <a:t>) to labels option.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395</a:t>
            </a:fld>
            <a:endParaRPr lang="ko-KR" altLang="en-US" dirty="0"/>
          </a:p>
        </p:txBody>
      </p:sp>
    </p:spTree>
    <p:extLst>
      <p:ext uri="{BB962C8B-B14F-4D97-AF65-F5344CB8AC3E}">
        <p14:creationId xmlns:p14="http://schemas.microsoft.com/office/powerpoint/2010/main" val="3264708593"/>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396</a:t>
            </a:fld>
            <a:endParaRPr lang="ko-KR" altLang="en-US" dirty="0"/>
          </a:p>
        </p:txBody>
      </p:sp>
    </p:spTree>
    <p:extLst>
      <p:ext uri="{BB962C8B-B14F-4D97-AF65-F5344CB8AC3E}">
        <p14:creationId xmlns:p14="http://schemas.microsoft.com/office/powerpoint/2010/main" val="380749092"/>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397</a:t>
            </a:fld>
            <a:endParaRPr lang="ko-KR" altLang="en-US" dirty="0"/>
          </a:p>
        </p:txBody>
      </p:sp>
    </p:spTree>
    <p:extLst>
      <p:ext uri="{BB962C8B-B14F-4D97-AF65-F5344CB8AC3E}">
        <p14:creationId xmlns:p14="http://schemas.microsoft.com/office/powerpoint/2010/main" val="1952428958"/>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398</a:t>
            </a:fld>
            <a:endParaRPr lang="ko-KR" altLang="en-US" dirty="0"/>
          </a:p>
        </p:txBody>
      </p:sp>
    </p:spTree>
    <p:extLst>
      <p:ext uri="{BB962C8B-B14F-4D97-AF65-F5344CB8AC3E}">
        <p14:creationId xmlns:p14="http://schemas.microsoft.com/office/powerpoint/2010/main" val="778858915"/>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0 and 1 do not indicate whether the number is large or small, but indicate whether a feature is present or not.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399</a:t>
            </a:fld>
            <a:endParaRPr lang="ko-KR" altLang="en-US" dirty="0"/>
          </a:p>
        </p:txBody>
      </p:sp>
    </p:spTree>
    <p:extLst>
      <p:ext uri="{BB962C8B-B14F-4D97-AF65-F5344CB8AC3E}">
        <p14:creationId xmlns:p14="http://schemas.microsoft.com/office/powerpoint/2010/main" val="4242310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8898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dirty="0"/>
          </a:p>
        </p:txBody>
      </p:sp>
    </p:spTree>
    <p:extLst>
      <p:ext uri="{BB962C8B-B14F-4D97-AF65-F5344CB8AC3E}">
        <p14:creationId xmlns:p14="http://schemas.microsoft.com/office/powerpoint/2010/main" val="2783454736"/>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400</a:t>
            </a:fld>
            <a:endParaRPr lang="ko-KR" altLang="en-US" dirty="0"/>
          </a:p>
        </p:txBody>
      </p:sp>
    </p:spTree>
    <p:extLst>
      <p:ext uri="{BB962C8B-B14F-4D97-AF65-F5344CB8AC3E}">
        <p14:creationId xmlns:p14="http://schemas.microsoft.com/office/powerpoint/2010/main" val="1553184385"/>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401</a:t>
            </a:fld>
            <a:endParaRPr lang="ko-KR" altLang="en-US" dirty="0"/>
          </a:p>
        </p:txBody>
      </p:sp>
    </p:spTree>
    <p:extLst>
      <p:ext uri="{BB962C8B-B14F-4D97-AF65-F5344CB8AC3E}">
        <p14:creationId xmlns:p14="http://schemas.microsoft.com/office/powerpoint/2010/main" val="3743508763"/>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402</a:t>
            </a:fld>
            <a:endParaRPr lang="ko-KR" altLang="en-US" dirty="0"/>
          </a:p>
        </p:txBody>
      </p:sp>
    </p:spTree>
    <p:extLst>
      <p:ext uri="{BB962C8B-B14F-4D97-AF65-F5344CB8AC3E}">
        <p14:creationId xmlns:p14="http://schemas.microsoft.com/office/powerpoint/2010/main" val="3234982532"/>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403</a:t>
            </a:fld>
            <a:endParaRPr lang="ko-KR" altLang="en-US" dirty="0"/>
          </a:p>
        </p:txBody>
      </p:sp>
    </p:spTree>
    <p:extLst>
      <p:ext uri="{BB962C8B-B14F-4D97-AF65-F5344CB8AC3E}">
        <p14:creationId xmlns:p14="http://schemas.microsoft.com/office/powerpoint/2010/main" val="3648022952"/>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Each of the three eigenvalues of ‘</a:t>
            </a:r>
            <a:r>
              <a:rPr lang="en-US" altLang="ko-KR" dirty="0" err="1"/>
              <a:t>hp_bin</a:t>
            </a:r>
            <a:r>
              <a:rPr lang="en-US" altLang="ko-KR" dirty="0"/>
              <a:t>’ column becomes the name of a new dummy variable.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404</a:t>
            </a:fld>
            <a:endParaRPr lang="ko-KR" altLang="en-US" dirty="0"/>
          </a:p>
        </p:txBody>
      </p:sp>
    </p:spTree>
    <p:extLst>
      <p:ext uri="{BB962C8B-B14F-4D97-AF65-F5344CB8AC3E}">
        <p14:creationId xmlns:p14="http://schemas.microsoft.com/office/powerpoint/2010/main" val="565756420"/>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405</a:t>
            </a:fld>
            <a:endParaRPr lang="ko-KR" altLang="en-US" dirty="0"/>
          </a:p>
        </p:txBody>
      </p:sp>
    </p:spTree>
    <p:extLst>
      <p:ext uri="{BB962C8B-B14F-4D97-AF65-F5344CB8AC3E}">
        <p14:creationId xmlns:p14="http://schemas.microsoft.com/office/powerpoint/2010/main" val="2346811347"/>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406</a:t>
            </a:fld>
            <a:endParaRPr lang="ko-KR" altLang="en-US" dirty="0"/>
          </a:p>
        </p:txBody>
      </p:sp>
    </p:spTree>
    <p:extLst>
      <p:ext uri="{BB962C8B-B14F-4D97-AF65-F5344CB8AC3E}">
        <p14:creationId xmlns:p14="http://schemas.microsoft.com/office/powerpoint/2010/main" val="72900136"/>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If A variable has values of range from 0 to 1000,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 variable has values of range from 0 to 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variable has bigger influence because it has a bigger number value.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Therefore you need to eliminate size difference between number data.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Showing data value of each variable by the ratio divided by identical size is called normalization.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407</a:t>
            </a:fld>
            <a:endParaRPr lang="ko-KR" altLang="en-US" dirty="0"/>
          </a:p>
        </p:txBody>
      </p:sp>
    </p:spTree>
    <p:extLst>
      <p:ext uri="{BB962C8B-B14F-4D97-AF65-F5344CB8AC3E}">
        <p14:creationId xmlns:p14="http://schemas.microsoft.com/office/powerpoint/2010/main" val="2189474278"/>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408</a:t>
            </a:fld>
            <a:endParaRPr lang="ko-KR" altLang="en-US" dirty="0"/>
          </a:p>
        </p:txBody>
      </p:sp>
    </p:spTree>
    <p:extLst>
      <p:ext uri="{BB962C8B-B14F-4D97-AF65-F5344CB8AC3E}">
        <p14:creationId xmlns:p14="http://schemas.microsoft.com/office/powerpoint/2010/main" val="1686483545"/>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409</a:t>
            </a:fld>
            <a:endParaRPr lang="ko-KR" altLang="en-US" dirty="0"/>
          </a:p>
        </p:txBody>
      </p:sp>
    </p:spTree>
    <p:extLst>
      <p:ext uri="{BB962C8B-B14F-4D97-AF65-F5344CB8AC3E}">
        <p14:creationId xmlns:p14="http://schemas.microsoft.com/office/powerpoint/2010/main" val="17766432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a:t>
            </a:fld>
            <a:endParaRPr lang="ko-KR" altLang="en-US" dirty="0"/>
          </a:p>
        </p:txBody>
      </p:sp>
    </p:spTree>
    <p:extLst>
      <p:ext uri="{BB962C8B-B14F-4D97-AF65-F5344CB8AC3E}">
        <p14:creationId xmlns:p14="http://schemas.microsoft.com/office/powerpoint/2010/main" val="1870836364"/>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410</a:t>
            </a:fld>
            <a:endParaRPr lang="ko-KR" altLang="en-US" dirty="0"/>
          </a:p>
        </p:txBody>
      </p:sp>
    </p:spTree>
    <p:extLst>
      <p:ext uri="{BB962C8B-B14F-4D97-AF65-F5344CB8AC3E}">
        <p14:creationId xmlns:p14="http://schemas.microsoft.com/office/powerpoint/2010/main" val="2589870599"/>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look deeper into NumPy arrays. You learn how to operate with NumPy arrays. You are introduced to the so-called universal functions. Also, you explore some of the useful methods that come with the NumPy array objects.</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ex_0110.ipynb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200" kern="1200" dirty="0">
                <a:solidFill>
                  <a:srgbClr val="FF0000"/>
                </a:solidFill>
                <a:effectLst/>
                <a:latin typeface="+mn-lt"/>
                <a:ea typeface="+mn-ea"/>
                <a:cs typeface="+mn-cs"/>
              </a:rPr>
            </a:br>
            <a:endParaRPr lang="en-US" altLang="ko-KR" sz="1200" i="1" kern="1200" dirty="0">
              <a:solidFill>
                <a:schemeClr val="tx1"/>
              </a:solidFill>
              <a:effectLst/>
              <a:latin typeface="+mn-lt"/>
              <a:ea typeface="+mn-ea"/>
              <a:cs typeface="+mn-cs"/>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NumPy array operations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and '*' operators for Python lists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and '*' operators for NumPy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Universal functions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NumPy functions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Statistical methods of NumPy arrays</a:t>
            </a: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411</a:t>
            </a:fld>
            <a:endParaRPr lang="ko-KR" altLang="en-US" dirty="0"/>
          </a:p>
        </p:txBody>
      </p:sp>
    </p:spTree>
    <p:extLst>
      <p:ext uri="{BB962C8B-B14F-4D97-AF65-F5344CB8AC3E}">
        <p14:creationId xmlns:p14="http://schemas.microsoft.com/office/powerpoint/2010/main" val="555273064"/>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412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85068462"/>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example, weights of students. Data with a single variable weight is a univariate data.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413</a:t>
            </a:fld>
            <a:endParaRPr lang="ko-KR" altLang="en-US" dirty="0"/>
          </a:p>
        </p:txBody>
      </p:sp>
    </p:spTree>
    <p:extLst>
      <p:ext uri="{BB962C8B-B14F-4D97-AF65-F5344CB8AC3E}">
        <p14:creationId xmlns:p14="http://schemas.microsoft.com/office/powerpoint/2010/main" val="1435331434"/>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example, correlation between weight and place of birth. That is, place of birth and weight are the variables.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multivariate data, you analyze them in two-dimensional array, and the subject of analysis is the variable.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414</a:t>
            </a:fld>
            <a:endParaRPr lang="ko-KR" altLang="en-US" dirty="0"/>
          </a:p>
        </p:txBody>
      </p:sp>
    </p:spTree>
    <p:extLst>
      <p:ext uri="{BB962C8B-B14F-4D97-AF65-F5344CB8AC3E}">
        <p14:creationId xmlns:p14="http://schemas.microsoft.com/office/powerpoint/2010/main" val="3393491816"/>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415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93627038"/>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will explore </a:t>
            </a:r>
            <a:r>
              <a:rPr lang="en-US" altLang="ko-KR" dirty="0"/>
              <a:t>suitable </a:t>
            </a:r>
            <a:r>
              <a:rPr lang="en-US" dirty="0"/>
              <a:t>visualization types for different scenarios.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will divide the scenarios as univariate (1 variable), bivariate (2 variables) and multivariate (more than 2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Then, you will sub-divide the scenarios as combinations of numeric and categorical variables.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sym typeface="Wingdings" panose="05000000000000000000" pitchFamily="2" charset="2"/>
              </a:rPr>
              <a:t> </a:t>
            </a:r>
            <a:r>
              <a:rPr lang="en-US" dirty="0"/>
              <a:t>Boxplots are useful for producing statistical summary of a continuous numeric variable.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sym typeface="Wingdings" panose="05000000000000000000" pitchFamily="2" charset="2"/>
              </a:rPr>
              <a:t> Boxplots can also be used for detecting outliers: the data points outside of the fence limits.</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416</a:t>
            </a:fld>
            <a:endParaRPr lang="ko-KR" altLang="en-US" dirty="0"/>
          </a:p>
        </p:txBody>
      </p:sp>
    </p:spTree>
    <p:extLst>
      <p:ext uri="{BB962C8B-B14F-4D97-AF65-F5344CB8AC3E}">
        <p14:creationId xmlns:p14="http://schemas.microsoft.com/office/powerpoint/2010/main" val="2993921719"/>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sym typeface="Wingdings" panose="05000000000000000000" pitchFamily="2" charset="2"/>
              </a:rPr>
              <a:t> Histograms</a:t>
            </a:r>
            <a:r>
              <a:rPr lang="en-US" altLang="ko-KR" dirty="0"/>
              <a:t> can be used to display the probability distribution of a continuous numeric variable.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sym typeface="Wingdings" panose="05000000000000000000" pitchFamily="2" charset="2"/>
              </a:rPr>
              <a:t> Please note that the bars are “continuously glued” one next to the other.</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417</a:t>
            </a:fld>
            <a:endParaRPr lang="ko-KR" altLang="en-US" dirty="0"/>
          </a:p>
        </p:txBody>
      </p:sp>
    </p:spTree>
    <p:extLst>
      <p:ext uri="{BB962C8B-B14F-4D97-AF65-F5344CB8AC3E}">
        <p14:creationId xmlns:p14="http://schemas.microsoft.com/office/powerpoint/2010/main" val="1193647661"/>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dirty="0">
                <a:sym typeface="Wingdings" panose="05000000000000000000" pitchFamily="2" charset="2"/>
              </a:rPr>
              <a:t>In a histogram, the interval width can be adjusted.</a:t>
            </a:r>
          </a:p>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à"/>
              <a:tabLst/>
              <a:defRPr/>
            </a:pPr>
            <a:r>
              <a:rPr lang="en-US" dirty="0"/>
              <a:t>When the interval width is large, the height variations are smoothed out at the expense of the details.</a:t>
            </a:r>
          </a:p>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à"/>
              <a:tabLst/>
              <a:defRPr/>
            </a:pPr>
            <a:r>
              <a:rPr lang="en-US" dirty="0"/>
              <a:t>When the interval width is small, the height variations become rather “noisy” but you afford more “detailed” view.</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418</a:t>
            </a:fld>
            <a:endParaRPr lang="ko-KR" altLang="en-US" dirty="0"/>
          </a:p>
        </p:txBody>
      </p:sp>
    </p:spTree>
    <p:extLst>
      <p:ext uri="{BB962C8B-B14F-4D97-AF65-F5344CB8AC3E}">
        <p14:creationId xmlns:p14="http://schemas.microsoft.com/office/powerpoint/2010/main" val="2366684944"/>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Scatter plot is the standard visualization type in situations with two continuous numeric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 main purpose is identification of a linear relationship.</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419</a:t>
            </a:fld>
            <a:endParaRPr lang="ko-KR" altLang="en-US" dirty="0"/>
          </a:p>
        </p:txBody>
      </p:sp>
    </p:spTree>
    <p:extLst>
      <p:ext uri="{BB962C8B-B14F-4D97-AF65-F5344CB8AC3E}">
        <p14:creationId xmlns:p14="http://schemas.microsoft.com/office/powerpoint/2010/main" val="33018730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a:t>
            </a:fld>
            <a:endParaRPr lang="ko-KR" altLang="en-US" dirty="0"/>
          </a:p>
        </p:txBody>
      </p:sp>
    </p:spTree>
    <p:extLst>
      <p:ext uri="{BB962C8B-B14F-4D97-AF65-F5344CB8AC3E}">
        <p14:creationId xmlns:p14="http://schemas.microsoft.com/office/powerpoint/2010/main" val="2117529460"/>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It may become a little bit more complicated when a third categorical variable is thrown in.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can denote the categories (types) of this categorical variable with colors or markers.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420</a:t>
            </a:fld>
            <a:endParaRPr lang="ko-KR" altLang="en-US" dirty="0"/>
          </a:p>
        </p:txBody>
      </p:sp>
    </p:spTree>
    <p:extLst>
      <p:ext uri="{BB962C8B-B14F-4D97-AF65-F5344CB8AC3E}">
        <p14:creationId xmlns:p14="http://schemas.microsoft.com/office/powerpoint/2010/main" val="2619273949"/>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If the method described in the previous slide becomes indeed too complicated,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may want to split the data into 2 or more sets according to the categories and then produce multiple Scatter plots.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421</a:t>
            </a:fld>
            <a:endParaRPr lang="ko-KR" altLang="en-US" dirty="0"/>
          </a:p>
        </p:txBody>
      </p:sp>
    </p:spTree>
    <p:extLst>
      <p:ext uri="{BB962C8B-B14F-4D97-AF65-F5344CB8AC3E}">
        <p14:creationId xmlns:p14="http://schemas.microsoft.com/office/powerpoint/2010/main" val="1970860029"/>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422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413569492"/>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Bar plots can be used to summarize the frequencies of a categorical variable.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Bar plots can represent the so-called “frequency </a:t>
            </a:r>
            <a:r>
              <a:rPr lang="en-US" dirty="0" smtClean="0"/>
              <a:t>tables.”</a:t>
            </a: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423</a:t>
            </a:fld>
            <a:endParaRPr lang="ko-KR" altLang="en-US" dirty="0"/>
          </a:p>
        </p:txBody>
      </p:sp>
    </p:spTree>
    <p:extLst>
      <p:ext uri="{BB962C8B-B14F-4D97-AF65-F5344CB8AC3E}">
        <p14:creationId xmlns:p14="http://schemas.microsoft.com/office/powerpoint/2010/main" val="1304128481"/>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Pie charts can be used to summarize the relative proportions of a categorical variable.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note that the sectors add up to the complete circle.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is analogous to the relative proportions adding up to 1.</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424</a:t>
            </a:fld>
            <a:endParaRPr lang="ko-KR" altLang="en-US" dirty="0"/>
          </a:p>
        </p:txBody>
      </p:sp>
    </p:spTree>
    <p:extLst>
      <p:ext uri="{BB962C8B-B14F-4D97-AF65-F5344CB8AC3E}">
        <p14:creationId xmlns:p14="http://schemas.microsoft.com/office/powerpoint/2010/main" val="1976634221"/>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Multiple Boxplots can be useful for visualizing in situations with one continuous numeric variable &amp; one categorical variable.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425</a:t>
            </a:fld>
            <a:endParaRPr lang="ko-KR" altLang="en-US" dirty="0"/>
          </a:p>
        </p:txBody>
      </p:sp>
    </p:spTree>
    <p:extLst>
      <p:ext uri="{BB962C8B-B14F-4D97-AF65-F5344CB8AC3E}">
        <p14:creationId xmlns:p14="http://schemas.microsoft.com/office/powerpoint/2010/main" val="3599759802"/>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Multiple Histograms can also be useful for visualizing in situations with one continuous numeric variable &amp; one categorical variable.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426</a:t>
            </a:fld>
            <a:endParaRPr lang="ko-KR" altLang="en-US" dirty="0"/>
          </a:p>
        </p:txBody>
      </p:sp>
    </p:spTree>
    <p:extLst>
      <p:ext uri="{BB962C8B-B14F-4D97-AF65-F5344CB8AC3E}">
        <p14:creationId xmlns:p14="http://schemas.microsoft.com/office/powerpoint/2010/main" val="2321582995"/>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err="1"/>
              <a:t>Barplots</a:t>
            </a:r>
            <a:r>
              <a:rPr lang="en-US" dirty="0"/>
              <a:t> can be quite versatile.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can easily adapt Barplots to the situations with two categorical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Categories are distinguished by color.</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427</a:t>
            </a:fld>
            <a:endParaRPr lang="ko-KR" altLang="en-US" dirty="0"/>
          </a:p>
        </p:txBody>
      </p:sp>
    </p:spTree>
    <p:extLst>
      <p:ext uri="{BB962C8B-B14F-4D97-AF65-F5344CB8AC3E}">
        <p14:creationId xmlns:p14="http://schemas.microsoft.com/office/powerpoint/2010/main" val="4216344801"/>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Another way you can use Barplot in situations with two categorical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you use dodged bars colored differently to represent the second variable.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428</a:t>
            </a:fld>
            <a:endParaRPr lang="ko-KR" altLang="en-US" dirty="0"/>
          </a:p>
        </p:txBody>
      </p:sp>
    </p:spTree>
    <p:extLst>
      <p:ext uri="{BB962C8B-B14F-4D97-AF65-F5344CB8AC3E}">
        <p14:creationId xmlns:p14="http://schemas.microsoft.com/office/powerpoint/2010/main" val="2231610144"/>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Some recommendations and cautions when visualizing data.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Let us make clear “from where and to where” the axes are drawn.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429</a:t>
            </a:fld>
            <a:endParaRPr lang="ko-KR" altLang="en-US" dirty="0"/>
          </a:p>
        </p:txBody>
      </p:sp>
    </p:spTree>
    <p:extLst>
      <p:ext uri="{BB962C8B-B14F-4D97-AF65-F5344CB8AC3E}">
        <p14:creationId xmlns:p14="http://schemas.microsoft.com/office/powerpoint/2010/main" val="11819243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a:t>
            </a:fld>
            <a:endParaRPr lang="ko-KR" altLang="en-US" dirty="0"/>
          </a:p>
        </p:txBody>
      </p:sp>
    </p:spTree>
    <p:extLst>
      <p:ext uri="{BB962C8B-B14F-4D97-AF65-F5344CB8AC3E}">
        <p14:creationId xmlns:p14="http://schemas.microsoft.com/office/powerpoint/2010/main" val="2138046816"/>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Bar plot shows the same data as the one in the previous slide.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However, your perception and the subsequent interpretation could be quite different from the previous slide.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As data scientists, you should avoid producing unintended visual “</a:t>
            </a:r>
            <a:r>
              <a:rPr lang="en-US" dirty="0" smtClean="0"/>
              <a:t>illusions.”</a:t>
            </a: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should convey the meaning of the data as clearly as possible through visualization.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430</a:t>
            </a:fld>
            <a:endParaRPr lang="ko-KR" altLang="en-US" dirty="0"/>
          </a:p>
        </p:txBody>
      </p:sp>
    </p:spTree>
    <p:extLst>
      <p:ext uri="{BB962C8B-B14F-4D97-AF65-F5344CB8AC3E}">
        <p14:creationId xmlns:p14="http://schemas.microsoft.com/office/powerpoint/2010/main" val="845625084"/>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cannot emphasize enough that </a:t>
            </a:r>
            <a:r>
              <a:rPr lang="en-US" altLang="ko-KR" dirty="0"/>
              <a:t>you must avoid producing unintended visual “</a:t>
            </a:r>
            <a:r>
              <a:rPr lang="en-US" altLang="ko-KR" dirty="0" smtClean="0"/>
              <a:t>illusions.”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should stay away from the “fancy” graphical effects if they do not help to better communicate.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431</a:t>
            </a:fld>
            <a:endParaRPr lang="ko-KR" altLang="en-US" dirty="0"/>
          </a:p>
        </p:txBody>
      </p:sp>
    </p:spTree>
    <p:extLst>
      <p:ext uri="{BB962C8B-B14F-4D97-AF65-F5344CB8AC3E}">
        <p14:creationId xmlns:p14="http://schemas.microsoft.com/office/powerpoint/2010/main" val="4236531202"/>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432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288245541"/>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As shown in this example, it is straightforward to draw a Bar plot with the Matplotlib library.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433</a:t>
            </a:fld>
            <a:endParaRPr lang="ko-KR" altLang="en-US" dirty="0"/>
          </a:p>
        </p:txBody>
      </p:sp>
    </p:spTree>
    <p:extLst>
      <p:ext uri="{BB962C8B-B14F-4D97-AF65-F5344CB8AC3E}">
        <p14:creationId xmlns:p14="http://schemas.microsoft.com/office/powerpoint/2010/main" val="2929405353"/>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shown in this example, it is straightforward to draw a Histogram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434</a:t>
            </a:fld>
            <a:endParaRPr lang="ko-KR" altLang="en-US" dirty="0"/>
          </a:p>
        </p:txBody>
      </p:sp>
    </p:spTree>
    <p:extLst>
      <p:ext uri="{BB962C8B-B14F-4D97-AF65-F5344CB8AC3E}">
        <p14:creationId xmlns:p14="http://schemas.microsoft.com/office/powerpoint/2010/main" val="3354537857"/>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shown in this example, it is straightforward to draw a Histogram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435</a:t>
            </a:fld>
            <a:endParaRPr lang="ko-KR" altLang="en-US" dirty="0"/>
          </a:p>
        </p:txBody>
      </p:sp>
    </p:spTree>
    <p:extLst>
      <p:ext uri="{BB962C8B-B14F-4D97-AF65-F5344CB8AC3E}">
        <p14:creationId xmlns:p14="http://schemas.microsoft.com/office/powerpoint/2010/main" val="3280533348"/>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436</a:t>
            </a:fld>
            <a:endParaRPr lang="ko-KR" altLang="en-US" dirty="0"/>
          </a:p>
        </p:txBody>
      </p:sp>
    </p:spTree>
    <p:extLst>
      <p:ext uri="{BB962C8B-B14F-4D97-AF65-F5344CB8AC3E}">
        <p14:creationId xmlns:p14="http://schemas.microsoft.com/office/powerpoint/2010/main" val="428392198"/>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437</a:t>
            </a:fld>
            <a:endParaRPr lang="ko-KR" altLang="en-US" dirty="0"/>
          </a:p>
        </p:txBody>
      </p:sp>
    </p:spTree>
    <p:extLst>
      <p:ext uri="{BB962C8B-B14F-4D97-AF65-F5344CB8AC3E}">
        <p14:creationId xmlns:p14="http://schemas.microsoft.com/office/powerpoint/2010/main" val="2748609462"/>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438</a:t>
            </a:fld>
            <a:endParaRPr lang="ko-KR" altLang="en-US" dirty="0"/>
          </a:p>
        </p:txBody>
      </p:sp>
    </p:spTree>
    <p:extLst>
      <p:ext uri="{BB962C8B-B14F-4D97-AF65-F5344CB8AC3E}">
        <p14:creationId xmlns:p14="http://schemas.microsoft.com/office/powerpoint/2010/main" val="1945895910"/>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439</a:t>
            </a:fld>
            <a:endParaRPr lang="ko-KR" altLang="en-US" dirty="0"/>
          </a:p>
        </p:txBody>
      </p:sp>
    </p:spTree>
    <p:extLst>
      <p:ext uri="{BB962C8B-B14F-4D97-AF65-F5344CB8AC3E}">
        <p14:creationId xmlns:p14="http://schemas.microsoft.com/office/powerpoint/2010/main" val="12773514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a:t>
            </a:fld>
            <a:endParaRPr lang="ko-KR" altLang="en-US" dirty="0"/>
          </a:p>
        </p:txBody>
      </p:sp>
    </p:spTree>
    <p:extLst>
      <p:ext uri="{BB962C8B-B14F-4D97-AF65-F5344CB8AC3E}">
        <p14:creationId xmlns:p14="http://schemas.microsoft.com/office/powerpoint/2010/main" val="4030066656"/>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440</a:t>
            </a:fld>
            <a:endParaRPr lang="ko-KR" altLang="en-US" dirty="0"/>
          </a:p>
        </p:txBody>
      </p:sp>
    </p:spTree>
    <p:extLst>
      <p:ext uri="{BB962C8B-B14F-4D97-AF65-F5344CB8AC3E}">
        <p14:creationId xmlns:p14="http://schemas.microsoft.com/office/powerpoint/2010/main" val="4159010567"/>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441</a:t>
            </a:fld>
            <a:endParaRPr lang="ko-KR" altLang="en-US" dirty="0"/>
          </a:p>
        </p:txBody>
      </p:sp>
    </p:spTree>
    <p:extLst>
      <p:ext uri="{BB962C8B-B14F-4D97-AF65-F5344CB8AC3E}">
        <p14:creationId xmlns:p14="http://schemas.microsoft.com/office/powerpoint/2010/main" val="4103233222"/>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442</a:t>
            </a:fld>
            <a:endParaRPr lang="ko-KR" altLang="en-US" dirty="0"/>
          </a:p>
        </p:txBody>
      </p:sp>
    </p:spTree>
    <p:extLst>
      <p:ext uri="{BB962C8B-B14F-4D97-AF65-F5344CB8AC3E}">
        <p14:creationId xmlns:p14="http://schemas.microsoft.com/office/powerpoint/2010/main" val="4086533687"/>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443</a:t>
            </a:fld>
            <a:endParaRPr lang="ko-KR" altLang="en-US" dirty="0"/>
          </a:p>
        </p:txBody>
      </p:sp>
    </p:spTree>
    <p:extLst>
      <p:ext uri="{BB962C8B-B14F-4D97-AF65-F5344CB8AC3E}">
        <p14:creationId xmlns:p14="http://schemas.microsoft.com/office/powerpoint/2010/main" val="3018856857"/>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444</a:t>
            </a:fld>
            <a:endParaRPr lang="ko-KR" altLang="en-US" dirty="0"/>
          </a:p>
        </p:txBody>
      </p:sp>
    </p:spTree>
    <p:extLst>
      <p:ext uri="{BB962C8B-B14F-4D97-AF65-F5344CB8AC3E}">
        <p14:creationId xmlns:p14="http://schemas.microsoft.com/office/powerpoint/2010/main" val="712529836"/>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445</a:t>
            </a:fld>
            <a:endParaRPr lang="ko-KR" altLang="en-US" dirty="0"/>
          </a:p>
        </p:txBody>
      </p:sp>
    </p:spTree>
    <p:extLst>
      <p:ext uri="{BB962C8B-B14F-4D97-AF65-F5344CB8AC3E}">
        <p14:creationId xmlns:p14="http://schemas.microsoft.com/office/powerpoint/2010/main" val="3897963276"/>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446</a:t>
            </a:fld>
            <a:endParaRPr lang="ko-KR" altLang="en-US" dirty="0"/>
          </a:p>
        </p:txBody>
      </p:sp>
    </p:spTree>
    <p:extLst>
      <p:ext uri="{BB962C8B-B14F-4D97-AF65-F5344CB8AC3E}">
        <p14:creationId xmlns:p14="http://schemas.microsoft.com/office/powerpoint/2010/main" val="1604567838"/>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447</a:t>
            </a:fld>
            <a:endParaRPr lang="ko-KR" altLang="en-US" dirty="0"/>
          </a:p>
        </p:txBody>
      </p:sp>
    </p:spTree>
    <p:extLst>
      <p:ext uri="{BB962C8B-B14F-4D97-AF65-F5344CB8AC3E}">
        <p14:creationId xmlns:p14="http://schemas.microsoft.com/office/powerpoint/2010/main" val="2351105783"/>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448</a:t>
            </a:fld>
            <a:endParaRPr lang="ko-KR" altLang="en-US" dirty="0"/>
          </a:p>
        </p:txBody>
      </p:sp>
    </p:spTree>
    <p:extLst>
      <p:ext uri="{BB962C8B-B14F-4D97-AF65-F5344CB8AC3E}">
        <p14:creationId xmlns:p14="http://schemas.microsoft.com/office/powerpoint/2010/main" val="311445843"/>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449</a:t>
            </a:fld>
            <a:endParaRPr lang="ko-KR" altLang="en-US" dirty="0"/>
          </a:p>
        </p:txBody>
      </p:sp>
    </p:spTree>
    <p:extLst>
      <p:ext uri="{BB962C8B-B14F-4D97-AF65-F5344CB8AC3E}">
        <p14:creationId xmlns:p14="http://schemas.microsoft.com/office/powerpoint/2010/main" val="766322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dirty="0"/>
          </a:p>
        </p:txBody>
      </p:sp>
    </p:spTree>
    <p:extLst>
      <p:ext uri="{BB962C8B-B14F-4D97-AF65-F5344CB8AC3E}">
        <p14:creationId xmlns:p14="http://schemas.microsoft.com/office/powerpoint/2010/main" val="3522011773"/>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is a partial list of arguments for the plot() function.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450</a:t>
            </a:fld>
            <a:endParaRPr lang="ko-KR" altLang="en-US" dirty="0"/>
          </a:p>
        </p:txBody>
      </p:sp>
    </p:spTree>
    <p:extLst>
      <p:ext uri="{BB962C8B-B14F-4D97-AF65-F5344CB8AC3E}">
        <p14:creationId xmlns:p14="http://schemas.microsoft.com/office/powerpoint/2010/main" val="2497088281"/>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table shows some of the possible values of the </a:t>
            </a:r>
            <a:r>
              <a:rPr lang="en-US" b="1" dirty="0"/>
              <a:t>linestyle</a:t>
            </a:r>
            <a:r>
              <a:rPr lang="en-US" dirty="0"/>
              <a:t> argument of the plot() function.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451</a:t>
            </a:fld>
            <a:endParaRPr lang="ko-KR" altLang="en-US" dirty="0"/>
          </a:p>
        </p:txBody>
      </p:sp>
    </p:spTree>
    <p:extLst>
      <p:ext uri="{BB962C8B-B14F-4D97-AF65-F5344CB8AC3E}">
        <p14:creationId xmlns:p14="http://schemas.microsoft.com/office/powerpoint/2010/main" val="3612327539"/>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table shows some of the possible values of the </a:t>
            </a:r>
            <a:r>
              <a:rPr lang="en-US" altLang="ko-KR" b="1" dirty="0"/>
              <a:t>marker</a:t>
            </a:r>
            <a:r>
              <a:rPr lang="en-US" altLang="ko-KR" dirty="0"/>
              <a:t> argument of the plot() function.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452</a:t>
            </a:fld>
            <a:endParaRPr lang="ko-KR" altLang="en-US" dirty="0"/>
          </a:p>
        </p:txBody>
      </p:sp>
    </p:spTree>
    <p:extLst>
      <p:ext uri="{BB962C8B-B14F-4D97-AF65-F5344CB8AC3E}">
        <p14:creationId xmlns:p14="http://schemas.microsoft.com/office/powerpoint/2010/main" val="4275857227"/>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way of plotting may look a bit more involved without clear benefits.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However, by using the figure objects you gain more control over the graphics as you will see in the following slides.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453</a:t>
            </a:fld>
            <a:endParaRPr lang="ko-KR" altLang="en-US" dirty="0"/>
          </a:p>
        </p:txBody>
      </p:sp>
    </p:spTree>
    <p:extLst>
      <p:ext uri="{BB962C8B-B14F-4D97-AF65-F5344CB8AC3E}">
        <p14:creationId xmlns:p14="http://schemas.microsoft.com/office/powerpoint/2010/main" val="371944491"/>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454</a:t>
            </a:fld>
            <a:endParaRPr lang="ko-KR" altLang="en-US" dirty="0"/>
          </a:p>
        </p:txBody>
      </p:sp>
    </p:spTree>
    <p:extLst>
      <p:ext uri="{BB962C8B-B14F-4D97-AF65-F5344CB8AC3E}">
        <p14:creationId xmlns:p14="http://schemas.microsoft.com/office/powerpoint/2010/main" val="589398382"/>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455</a:t>
            </a:fld>
            <a:endParaRPr lang="ko-KR" altLang="en-US" dirty="0"/>
          </a:p>
        </p:txBody>
      </p:sp>
    </p:spTree>
    <p:extLst>
      <p:ext uri="{BB962C8B-B14F-4D97-AF65-F5344CB8AC3E}">
        <p14:creationId xmlns:p14="http://schemas.microsoft.com/office/powerpoint/2010/main" val="3163865567"/>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456</a:t>
            </a:fld>
            <a:endParaRPr lang="ko-KR" altLang="en-US" dirty="0"/>
          </a:p>
        </p:txBody>
      </p:sp>
    </p:spTree>
    <p:extLst>
      <p:ext uri="{BB962C8B-B14F-4D97-AF65-F5344CB8AC3E}">
        <p14:creationId xmlns:p14="http://schemas.microsoft.com/office/powerpoint/2010/main" val="3989478841"/>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457</a:t>
            </a:fld>
            <a:endParaRPr lang="ko-KR" altLang="en-US" dirty="0"/>
          </a:p>
        </p:txBody>
      </p:sp>
    </p:spTree>
    <p:extLst>
      <p:ext uri="{BB962C8B-B14F-4D97-AF65-F5344CB8AC3E}">
        <p14:creationId xmlns:p14="http://schemas.microsoft.com/office/powerpoint/2010/main" val="77240709"/>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458</a:t>
            </a:fld>
            <a:endParaRPr lang="ko-KR" altLang="en-US" dirty="0"/>
          </a:p>
        </p:txBody>
      </p:sp>
    </p:spTree>
    <p:extLst>
      <p:ext uri="{BB962C8B-B14F-4D97-AF65-F5344CB8AC3E}">
        <p14:creationId xmlns:p14="http://schemas.microsoft.com/office/powerpoint/2010/main" val="3277415133"/>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459</a:t>
            </a:fld>
            <a:endParaRPr lang="ko-KR" altLang="en-US" dirty="0"/>
          </a:p>
        </p:txBody>
      </p:sp>
    </p:spTree>
    <p:extLst>
      <p:ext uri="{BB962C8B-B14F-4D97-AF65-F5344CB8AC3E}">
        <p14:creationId xmlns:p14="http://schemas.microsoft.com/office/powerpoint/2010/main" val="35999428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a:t>
            </a:fld>
            <a:endParaRPr lang="ko-KR" altLang="en-US" dirty="0"/>
          </a:p>
        </p:txBody>
      </p:sp>
    </p:spTree>
    <p:extLst>
      <p:ext uri="{BB962C8B-B14F-4D97-AF65-F5344CB8AC3E}">
        <p14:creationId xmlns:p14="http://schemas.microsoft.com/office/powerpoint/2010/main" val="3768019280"/>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460</a:t>
            </a:fld>
            <a:endParaRPr lang="ko-KR" altLang="en-US" dirty="0"/>
          </a:p>
        </p:txBody>
      </p:sp>
    </p:spTree>
    <p:extLst>
      <p:ext uri="{BB962C8B-B14F-4D97-AF65-F5344CB8AC3E}">
        <p14:creationId xmlns:p14="http://schemas.microsoft.com/office/powerpoint/2010/main" val="2927207170"/>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461</a:t>
            </a:fld>
            <a:endParaRPr lang="ko-KR" altLang="en-US" dirty="0"/>
          </a:p>
        </p:txBody>
      </p:sp>
    </p:spTree>
    <p:extLst>
      <p:ext uri="{BB962C8B-B14F-4D97-AF65-F5344CB8AC3E}">
        <p14:creationId xmlns:p14="http://schemas.microsoft.com/office/powerpoint/2010/main" val="3839805136"/>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So far, you have covered visualization using the Matplotlib library.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Now, you go back to the pandas library (yes pandas!) for visualization.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can directly output visualization from a Series or a DataFrame as shown in this example.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462</a:t>
            </a:fld>
            <a:endParaRPr lang="ko-KR" altLang="en-US" dirty="0"/>
          </a:p>
        </p:txBody>
      </p:sp>
    </p:spTree>
    <p:extLst>
      <p:ext uri="{BB962C8B-B14F-4D97-AF65-F5344CB8AC3E}">
        <p14:creationId xmlns:p14="http://schemas.microsoft.com/office/powerpoint/2010/main" val="4182860456"/>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Another example where you plot Histograms directly from a DataFrame.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463</a:t>
            </a:fld>
            <a:endParaRPr lang="ko-KR" altLang="en-US" dirty="0"/>
          </a:p>
        </p:txBody>
      </p:sp>
    </p:spTree>
    <p:extLst>
      <p:ext uri="{BB962C8B-B14F-4D97-AF65-F5344CB8AC3E}">
        <p14:creationId xmlns:p14="http://schemas.microsoft.com/office/powerpoint/2010/main" val="862305777"/>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464</a:t>
            </a:fld>
            <a:endParaRPr lang="ko-KR" altLang="en-US" dirty="0"/>
          </a:p>
        </p:txBody>
      </p:sp>
    </p:spTree>
    <p:extLst>
      <p:ext uri="{BB962C8B-B14F-4D97-AF65-F5344CB8AC3E}">
        <p14:creationId xmlns:p14="http://schemas.microsoft.com/office/powerpoint/2010/main" val="1700522290"/>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465</a:t>
            </a:fld>
            <a:endParaRPr lang="ko-KR" altLang="en-US" dirty="0"/>
          </a:p>
        </p:txBody>
      </p:sp>
    </p:spTree>
    <p:extLst>
      <p:ext uri="{BB962C8B-B14F-4D97-AF65-F5344CB8AC3E}">
        <p14:creationId xmlns:p14="http://schemas.microsoft.com/office/powerpoint/2010/main" val="698866765"/>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466</a:t>
            </a:fld>
            <a:endParaRPr lang="ko-KR" altLang="en-US" dirty="0"/>
          </a:p>
        </p:txBody>
      </p:sp>
    </p:spTree>
    <p:extLst>
      <p:ext uri="{BB962C8B-B14F-4D97-AF65-F5344CB8AC3E}">
        <p14:creationId xmlns:p14="http://schemas.microsoft.com/office/powerpoint/2010/main" val="2152221066"/>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467</a:t>
            </a:fld>
            <a:endParaRPr lang="ko-KR" altLang="en-US" dirty="0"/>
          </a:p>
        </p:txBody>
      </p:sp>
    </p:spTree>
    <p:extLst>
      <p:ext uri="{BB962C8B-B14F-4D97-AF65-F5344CB8AC3E}">
        <p14:creationId xmlns:p14="http://schemas.microsoft.com/office/powerpoint/2010/main" val="4221694315"/>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468</a:t>
            </a:fld>
            <a:endParaRPr lang="ko-KR" altLang="en-US" dirty="0"/>
          </a:p>
        </p:txBody>
      </p:sp>
    </p:spTree>
    <p:extLst>
      <p:ext uri="{BB962C8B-B14F-4D97-AF65-F5344CB8AC3E}">
        <p14:creationId xmlns:p14="http://schemas.microsoft.com/office/powerpoint/2010/main" val="942587364"/>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469</a:t>
            </a:fld>
            <a:endParaRPr lang="ko-KR" altLang="en-US" dirty="0"/>
          </a:p>
        </p:txBody>
      </p:sp>
    </p:spTree>
    <p:extLst>
      <p:ext uri="{BB962C8B-B14F-4D97-AF65-F5344CB8AC3E}">
        <p14:creationId xmlns:p14="http://schemas.microsoft.com/office/powerpoint/2010/main" val="42761827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a:t>
            </a:fld>
            <a:endParaRPr lang="ko-KR" altLang="en-US" dirty="0"/>
          </a:p>
        </p:txBody>
      </p:sp>
    </p:spTree>
    <p:extLst>
      <p:ext uri="{BB962C8B-B14F-4D97-AF65-F5344CB8AC3E}">
        <p14:creationId xmlns:p14="http://schemas.microsoft.com/office/powerpoint/2010/main" val="3634234512"/>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move on to a library specifically designed for graphics, Matplotlib. You try out the basic visualization types.</a:t>
            </a:r>
            <a:endParaRPr lang="ko-KR" altLang="ko-KR" sz="1200" kern="1200" dirty="0">
              <a:solidFill>
                <a:schemeClr val="tx1"/>
              </a:solidFill>
              <a:effectLst/>
              <a:latin typeface="+mn-lt"/>
              <a:ea typeface="+mn-ea"/>
              <a:cs typeface="+mn-cs"/>
            </a:endParaRP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a:t>
            </a:r>
            <a:r>
              <a:rPr kumimoji="1" lang="en-US" altLang="ko-KR" sz="1200" b="1" dirty="0">
                <a:solidFill>
                  <a:prstClr val="black"/>
                </a:solidFill>
                <a:latin typeface="Samsung Sharp Sans" pitchFamily="2" charset="0"/>
                <a:cs typeface="Samsung Sharp Sans" pitchFamily="2" charset="0"/>
              </a:rPr>
              <a:t>0111</a:t>
            </a:r>
            <a:r>
              <a:rPr lang="en-US" altLang="ko-KR" sz="1200" b="1" kern="1200" dirty="0">
                <a:solidFill>
                  <a:schemeClr val="tx1"/>
                </a:solidFill>
                <a:effectLst/>
                <a:latin typeface="+mn-lt"/>
                <a:ea typeface="+mn-ea"/>
                <a:cs typeface="+mn-cs"/>
              </a:rPr>
              <a:t>.ipynb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200" kern="1200" dirty="0">
                <a:solidFill>
                  <a:srgbClr val="FF0000"/>
                </a:solidFill>
                <a:effectLs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Basics Matplotlib visualization.</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Bar plot.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Histogram.</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Box plot.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Line plot.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Scatter plot 1.</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Scatter plot 2.</a:t>
            </a:r>
            <a:endParaRPr lang="ko-KR" altLang="ko-KR" sz="1000" i="1" kern="100" dirty="0">
              <a:effectLst/>
              <a:latin typeface="맑은 고딕" panose="020B0503020000020004" pitchFamily="50" charset="-127"/>
              <a:ea typeface="+mn-ea"/>
              <a:cs typeface="Times New Roman" panose="02020603050405020304" pitchFamily="18" charset="0"/>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470</a:t>
            </a:fld>
            <a:endParaRPr lang="ko-KR" altLang="en-US" dirty="0"/>
          </a:p>
        </p:txBody>
      </p:sp>
    </p:spTree>
    <p:extLst>
      <p:ext uri="{BB962C8B-B14F-4D97-AF65-F5344CB8AC3E}">
        <p14:creationId xmlns:p14="http://schemas.microsoft.com/office/powerpoint/2010/main" val="325518046"/>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apply more advanced features of Matplotlib to enhance and customize our graphics.</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ex_0112.ipynb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200" kern="1200" dirty="0">
                <a:solidFill>
                  <a:srgbClr val="FF0000"/>
                </a:solidFill>
                <a:effectLs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Matplotlib visualization with objects.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Visualization with figure object.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Multiple plots within the same axes.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Multiple plots in separate axes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Multiple plots in an array of axes.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471</a:t>
            </a:fld>
            <a:endParaRPr lang="ko-KR" altLang="en-US" dirty="0"/>
          </a:p>
        </p:txBody>
      </p:sp>
    </p:spTree>
    <p:extLst>
      <p:ext uri="{BB962C8B-B14F-4D97-AF65-F5344CB8AC3E}">
        <p14:creationId xmlns:p14="http://schemas.microsoft.com/office/powerpoint/2010/main" val="1402704826"/>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472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67315886"/>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Seaborn is a high level and powerful visualization library based on the Matplotlib.</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library provides many different visualization types that go beyond the basic you have covered so far.</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473</a:t>
            </a:fld>
            <a:endParaRPr lang="ko-KR" altLang="en-US" dirty="0"/>
          </a:p>
        </p:txBody>
      </p:sp>
    </p:spTree>
    <p:extLst>
      <p:ext uri="{BB962C8B-B14F-4D97-AF65-F5344CB8AC3E}">
        <p14:creationId xmlns:p14="http://schemas.microsoft.com/office/powerpoint/2010/main" val="560946368"/>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Another example where you plot Histograms directly from a DataFrame.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474</a:t>
            </a:fld>
            <a:endParaRPr lang="ko-KR" altLang="en-US" dirty="0"/>
          </a:p>
        </p:txBody>
      </p:sp>
    </p:spTree>
    <p:extLst>
      <p:ext uri="{BB962C8B-B14F-4D97-AF65-F5344CB8AC3E}">
        <p14:creationId xmlns:p14="http://schemas.microsoft.com/office/powerpoint/2010/main" val="1582794846"/>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475</a:t>
            </a:fld>
            <a:endParaRPr lang="ko-KR" altLang="en-US" dirty="0"/>
          </a:p>
        </p:txBody>
      </p:sp>
    </p:spTree>
    <p:extLst>
      <p:ext uri="{BB962C8B-B14F-4D97-AF65-F5344CB8AC3E}">
        <p14:creationId xmlns:p14="http://schemas.microsoft.com/office/powerpoint/2010/main" val="851908515"/>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476</a:t>
            </a:fld>
            <a:endParaRPr lang="ko-KR" altLang="en-US" dirty="0"/>
          </a:p>
        </p:txBody>
      </p:sp>
    </p:spTree>
    <p:extLst>
      <p:ext uri="{BB962C8B-B14F-4D97-AF65-F5344CB8AC3E}">
        <p14:creationId xmlns:p14="http://schemas.microsoft.com/office/powerpoint/2010/main" val="266040753"/>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477</a:t>
            </a:fld>
            <a:endParaRPr lang="ko-KR" altLang="en-US" dirty="0"/>
          </a:p>
        </p:txBody>
      </p:sp>
    </p:spTree>
    <p:extLst>
      <p:ext uri="{BB962C8B-B14F-4D97-AF65-F5344CB8AC3E}">
        <p14:creationId xmlns:p14="http://schemas.microsoft.com/office/powerpoint/2010/main" val="1019307613"/>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478</a:t>
            </a:fld>
            <a:endParaRPr lang="ko-KR" altLang="en-US" dirty="0"/>
          </a:p>
        </p:txBody>
      </p:sp>
    </p:spTree>
    <p:extLst>
      <p:ext uri="{BB962C8B-B14F-4D97-AF65-F5344CB8AC3E}">
        <p14:creationId xmlns:p14="http://schemas.microsoft.com/office/powerpoint/2010/main" val="1136796419"/>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479</a:t>
            </a:fld>
            <a:endParaRPr lang="ko-KR" altLang="en-US" dirty="0"/>
          </a:p>
        </p:txBody>
      </p:sp>
    </p:spTree>
    <p:extLst>
      <p:ext uri="{BB962C8B-B14F-4D97-AF65-F5344CB8AC3E}">
        <p14:creationId xmlns:p14="http://schemas.microsoft.com/office/powerpoint/2010/main" val="36229131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a:t>
            </a:fld>
            <a:endParaRPr lang="ko-KR" altLang="en-US" dirty="0"/>
          </a:p>
        </p:txBody>
      </p:sp>
    </p:spTree>
    <p:extLst>
      <p:ext uri="{BB962C8B-B14F-4D97-AF65-F5344CB8AC3E}">
        <p14:creationId xmlns:p14="http://schemas.microsoft.com/office/powerpoint/2010/main" val="1361025035"/>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480</a:t>
            </a:fld>
            <a:endParaRPr lang="ko-KR" altLang="en-US" dirty="0"/>
          </a:p>
        </p:txBody>
      </p:sp>
    </p:spTree>
    <p:extLst>
      <p:ext uri="{BB962C8B-B14F-4D97-AF65-F5344CB8AC3E}">
        <p14:creationId xmlns:p14="http://schemas.microsoft.com/office/powerpoint/2010/main" val="2429787168"/>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 </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481</a:t>
            </a:fld>
            <a:endParaRPr lang="ko-KR" altLang="en-US" dirty="0"/>
          </a:p>
        </p:txBody>
      </p:sp>
    </p:spTree>
    <p:extLst>
      <p:ext uri="{BB962C8B-B14F-4D97-AF65-F5344CB8AC3E}">
        <p14:creationId xmlns:p14="http://schemas.microsoft.com/office/powerpoint/2010/main" val="2954943276"/>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482</a:t>
            </a:fld>
            <a:endParaRPr lang="ko-KR" altLang="en-US" dirty="0"/>
          </a:p>
        </p:txBody>
      </p:sp>
    </p:spTree>
    <p:extLst>
      <p:ext uri="{BB962C8B-B14F-4D97-AF65-F5344CB8AC3E}">
        <p14:creationId xmlns:p14="http://schemas.microsoft.com/office/powerpoint/2010/main" val="506668235"/>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483</a:t>
            </a:fld>
            <a:endParaRPr lang="ko-KR" altLang="en-US" dirty="0"/>
          </a:p>
        </p:txBody>
      </p:sp>
    </p:spTree>
    <p:extLst>
      <p:ext uri="{BB962C8B-B14F-4D97-AF65-F5344CB8AC3E}">
        <p14:creationId xmlns:p14="http://schemas.microsoft.com/office/powerpoint/2010/main" val="4144055622"/>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484</a:t>
            </a:fld>
            <a:endParaRPr lang="ko-KR" altLang="en-US" dirty="0"/>
          </a:p>
        </p:txBody>
      </p:sp>
    </p:spTree>
    <p:extLst>
      <p:ext uri="{BB962C8B-B14F-4D97-AF65-F5344CB8AC3E}">
        <p14:creationId xmlns:p14="http://schemas.microsoft.com/office/powerpoint/2010/main" val="1686226089"/>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485</a:t>
            </a:fld>
            <a:endParaRPr lang="ko-KR" altLang="en-US" dirty="0"/>
          </a:p>
        </p:txBody>
      </p:sp>
    </p:spTree>
    <p:extLst>
      <p:ext uri="{BB962C8B-B14F-4D97-AF65-F5344CB8AC3E}">
        <p14:creationId xmlns:p14="http://schemas.microsoft.com/office/powerpoint/2010/main" val="2054902899"/>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486</a:t>
            </a:fld>
            <a:endParaRPr lang="ko-KR" altLang="en-US" dirty="0"/>
          </a:p>
        </p:txBody>
      </p:sp>
    </p:spTree>
    <p:extLst>
      <p:ext uri="{BB962C8B-B14F-4D97-AF65-F5344CB8AC3E}">
        <p14:creationId xmlns:p14="http://schemas.microsoft.com/office/powerpoint/2010/main" val="1787362407"/>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487</a:t>
            </a:fld>
            <a:endParaRPr lang="ko-KR" altLang="en-US" dirty="0"/>
          </a:p>
        </p:txBody>
      </p:sp>
    </p:spTree>
    <p:extLst>
      <p:ext uri="{BB962C8B-B14F-4D97-AF65-F5344CB8AC3E}">
        <p14:creationId xmlns:p14="http://schemas.microsoft.com/office/powerpoint/2010/main" val="3901040263"/>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488</a:t>
            </a:fld>
            <a:endParaRPr lang="ko-KR" altLang="en-US" dirty="0"/>
          </a:p>
        </p:txBody>
      </p:sp>
    </p:spTree>
    <p:extLst>
      <p:ext uri="{BB962C8B-B14F-4D97-AF65-F5344CB8AC3E}">
        <p14:creationId xmlns:p14="http://schemas.microsoft.com/office/powerpoint/2010/main" val="27692390"/>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489</a:t>
            </a:fld>
            <a:endParaRPr lang="ko-KR" altLang="en-US" dirty="0"/>
          </a:p>
        </p:txBody>
      </p:sp>
    </p:spTree>
    <p:extLst>
      <p:ext uri="{BB962C8B-B14F-4D97-AF65-F5344CB8AC3E}">
        <p14:creationId xmlns:p14="http://schemas.microsoft.com/office/powerpoint/2010/main" val="3609051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a:t>
            </a:fld>
            <a:endParaRPr lang="ko-KR" altLang="en-US" dirty="0"/>
          </a:p>
        </p:txBody>
      </p:sp>
    </p:spTree>
    <p:extLst>
      <p:ext uri="{BB962C8B-B14F-4D97-AF65-F5344CB8AC3E}">
        <p14:creationId xmlns:p14="http://schemas.microsoft.com/office/powerpoint/2010/main" val="1537110120"/>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490</a:t>
            </a:fld>
            <a:endParaRPr lang="ko-KR" altLang="en-US" dirty="0"/>
          </a:p>
        </p:txBody>
      </p:sp>
    </p:spTree>
    <p:extLst>
      <p:ext uri="{BB962C8B-B14F-4D97-AF65-F5344CB8AC3E}">
        <p14:creationId xmlns:p14="http://schemas.microsoft.com/office/powerpoint/2010/main" val="3201205102"/>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491</a:t>
            </a:fld>
            <a:endParaRPr lang="ko-KR" altLang="en-US" dirty="0"/>
          </a:p>
        </p:txBody>
      </p:sp>
    </p:spTree>
    <p:extLst>
      <p:ext uri="{BB962C8B-B14F-4D97-AF65-F5344CB8AC3E}">
        <p14:creationId xmlns:p14="http://schemas.microsoft.com/office/powerpoint/2010/main" val="2755960690"/>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492</a:t>
            </a:fld>
            <a:endParaRPr lang="ko-KR" altLang="en-US" dirty="0"/>
          </a:p>
        </p:txBody>
      </p:sp>
    </p:spTree>
    <p:extLst>
      <p:ext uri="{BB962C8B-B14F-4D97-AF65-F5344CB8AC3E}">
        <p14:creationId xmlns:p14="http://schemas.microsoft.com/office/powerpoint/2010/main" val="3443919110"/>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493</a:t>
            </a:fld>
            <a:endParaRPr lang="ko-KR" altLang="en-US" dirty="0"/>
          </a:p>
        </p:txBody>
      </p:sp>
    </p:spTree>
    <p:extLst>
      <p:ext uri="{BB962C8B-B14F-4D97-AF65-F5344CB8AC3E}">
        <p14:creationId xmlns:p14="http://schemas.microsoft.com/office/powerpoint/2010/main" val="4244740856"/>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494</a:t>
            </a:fld>
            <a:endParaRPr lang="ko-KR" altLang="en-US" dirty="0"/>
          </a:p>
        </p:txBody>
      </p:sp>
    </p:spTree>
    <p:extLst>
      <p:ext uri="{BB962C8B-B14F-4D97-AF65-F5344CB8AC3E}">
        <p14:creationId xmlns:p14="http://schemas.microsoft.com/office/powerpoint/2010/main" val="4108557672"/>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495</a:t>
            </a:fld>
            <a:endParaRPr lang="ko-KR" altLang="en-US" dirty="0"/>
          </a:p>
        </p:txBody>
      </p:sp>
    </p:spTree>
    <p:extLst>
      <p:ext uri="{BB962C8B-B14F-4D97-AF65-F5344CB8AC3E}">
        <p14:creationId xmlns:p14="http://schemas.microsoft.com/office/powerpoint/2010/main" val="436303330"/>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496</a:t>
            </a:fld>
            <a:endParaRPr lang="ko-KR" altLang="en-US" dirty="0"/>
          </a:p>
        </p:txBody>
      </p:sp>
    </p:spTree>
    <p:extLst>
      <p:ext uri="{BB962C8B-B14F-4D97-AF65-F5344CB8AC3E}">
        <p14:creationId xmlns:p14="http://schemas.microsoft.com/office/powerpoint/2010/main" val="151120812"/>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497</a:t>
            </a:fld>
            <a:endParaRPr lang="ko-KR" altLang="en-US" dirty="0"/>
          </a:p>
        </p:txBody>
      </p:sp>
    </p:spTree>
    <p:extLst>
      <p:ext uri="{BB962C8B-B14F-4D97-AF65-F5344CB8AC3E}">
        <p14:creationId xmlns:p14="http://schemas.microsoft.com/office/powerpoint/2010/main" val="4144582714"/>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498</a:t>
            </a:fld>
            <a:endParaRPr lang="ko-KR" altLang="en-US" dirty="0"/>
          </a:p>
        </p:txBody>
      </p:sp>
    </p:spTree>
    <p:extLst>
      <p:ext uri="{BB962C8B-B14F-4D97-AF65-F5344CB8AC3E}">
        <p14:creationId xmlns:p14="http://schemas.microsoft.com/office/powerpoint/2010/main" val="3861797706"/>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499</a:t>
            </a:fld>
            <a:endParaRPr lang="ko-KR" altLang="en-US" dirty="0"/>
          </a:p>
        </p:txBody>
      </p:sp>
    </p:spTree>
    <p:extLst>
      <p:ext uri="{BB962C8B-B14F-4D97-AF65-F5344CB8AC3E}">
        <p14:creationId xmlns:p14="http://schemas.microsoft.com/office/powerpoint/2010/main" val="3577621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dirty="0"/>
          </a:p>
        </p:txBody>
      </p:sp>
    </p:spTree>
    <p:extLst>
      <p:ext uri="{BB962C8B-B14F-4D97-AF65-F5344CB8AC3E}">
        <p14:creationId xmlns:p14="http://schemas.microsoft.com/office/powerpoint/2010/main" val="4409061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a:t>
            </a:fld>
            <a:endParaRPr lang="ko-KR" altLang="en-US" dirty="0"/>
          </a:p>
        </p:txBody>
      </p:sp>
    </p:spTree>
    <p:extLst>
      <p:ext uri="{BB962C8B-B14F-4D97-AF65-F5344CB8AC3E}">
        <p14:creationId xmlns:p14="http://schemas.microsoft.com/office/powerpoint/2010/main" val="2180084456"/>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500</a:t>
            </a:fld>
            <a:endParaRPr lang="ko-KR" altLang="en-US" dirty="0"/>
          </a:p>
        </p:txBody>
      </p:sp>
    </p:spTree>
    <p:extLst>
      <p:ext uri="{BB962C8B-B14F-4D97-AF65-F5344CB8AC3E}">
        <p14:creationId xmlns:p14="http://schemas.microsoft.com/office/powerpoint/2010/main" val="2988876625"/>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501</a:t>
            </a:fld>
            <a:endParaRPr lang="ko-KR" altLang="en-US" dirty="0"/>
          </a:p>
        </p:txBody>
      </p:sp>
    </p:spTree>
    <p:extLst>
      <p:ext uri="{BB962C8B-B14F-4D97-AF65-F5344CB8AC3E}">
        <p14:creationId xmlns:p14="http://schemas.microsoft.com/office/powerpoint/2010/main" val="1449623925"/>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502</a:t>
            </a:fld>
            <a:endParaRPr lang="ko-KR" altLang="en-US" dirty="0"/>
          </a:p>
        </p:txBody>
      </p:sp>
    </p:spTree>
    <p:extLst>
      <p:ext uri="{BB962C8B-B14F-4D97-AF65-F5344CB8AC3E}">
        <p14:creationId xmlns:p14="http://schemas.microsoft.com/office/powerpoint/2010/main" val="3677762569"/>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503</a:t>
            </a:fld>
            <a:endParaRPr lang="ko-KR" altLang="en-US" dirty="0"/>
          </a:p>
        </p:txBody>
      </p:sp>
    </p:spTree>
    <p:extLst>
      <p:ext uri="{BB962C8B-B14F-4D97-AF65-F5344CB8AC3E}">
        <p14:creationId xmlns:p14="http://schemas.microsoft.com/office/powerpoint/2010/main" val="190682863"/>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Seaborn is a high level and powerful visualization library based on the Matplotlib.</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library provides many different visualization types that go beyond the basic you have covered so far.</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504</a:t>
            </a:fld>
            <a:endParaRPr lang="ko-KR" altLang="en-US" dirty="0"/>
          </a:p>
        </p:txBody>
      </p:sp>
    </p:spTree>
    <p:extLst>
      <p:ext uri="{BB962C8B-B14F-4D97-AF65-F5344CB8AC3E}">
        <p14:creationId xmlns:p14="http://schemas.microsoft.com/office/powerpoint/2010/main" val="2290734828"/>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505</a:t>
            </a:fld>
            <a:endParaRPr lang="ko-KR" altLang="en-US" dirty="0"/>
          </a:p>
        </p:txBody>
      </p:sp>
    </p:spTree>
    <p:extLst>
      <p:ext uri="{BB962C8B-B14F-4D97-AF65-F5344CB8AC3E}">
        <p14:creationId xmlns:p14="http://schemas.microsoft.com/office/powerpoint/2010/main" val="202826369"/>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506</a:t>
            </a:fld>
            <a:endParaRPr lang="ko-KR" altLang="en-US" dirty="0"/>
          </a:p>
        </p:txBody>
      </p:sp>
    </p:spTree>
    <p:extLst>
      <p:ext uri="{BB962C8B-B14F-4D97-AF65-F5344CB8AC3E}">
        <p14:creationId xmlns:p14="http://schemas.microsoft.com/office/powerpoint/2010/main" val="3341193311"/>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507</a:t>
            </a:fld>
            <a:endParaRPr lang="ko-KR" altLang="en-US" dirty="0"/>
          </a:p>
        </p:txBody>
      </p:sp>
    </p:spTree>
    <p:extLst>
      <p:ext uri="{BB962C8B-B14F-4D97-AF65-F5344CB8AC3E}">
        <p14:creationId xmlns:p14="http://schemas.microsoft.com/office/powerpoint/2010/main" val="757436119"/>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508</a:t>
            </a:fld>
            <a:endParaRPr lang="ko-KR" altLang="en-US" dirty="0"/>
          </a:p>
        </p:txBody>
      </p:sp>
    </p:spTree>
    <p:extLst>
      <p:ext uri="{BB962C8B-B14F-4D97-AF65-F5344CB8AC3E}">
        <p14:creationId xmlns:p14="http://schemas.microsoft.com/office/powerpoint/2010/main" val="2106854488"/>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509</a:t>
            </a:fld>
            <a:endParaRPr lang="ko-KR" altLang="en-US" dirty="0"/>
          </a:p>
        </p:txBody>
      </p:sp>
    </p:spTree>
    <p:extLst>
      <p:ext uri="{BB962C8B-B14F-4D97-AF65-F5344CB8AC3E}">
        <p14:creationId xmlns:p14="http://schemas.microsoft.com/office/powerpoint/2010/main" val="31769021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a:t>
            </a:fld>
            <a:endParaRPr lang="ko-KR" altLang="en-US" dirty="0"/>
          </a:p>
        </p:txBody>
      </p:sp>
    </p:spTree>
    <p:extLst>
      <p:ext uri="{BB962C8B-B14F-4D97-AF65-F5344CB8AC3E}">
        <p14:creationId xmlns:p14="http://schemas.microsoft.com/office/powerpoint/2010/main" val="1469812656"/>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510</a:t>
            </a:fld>
            <a:endParaRPr lang="ko-KR" altLang="en-US" dirty="0"/>
          </a:p>
        </p:txBody>
      </p:sp>
    </p:spTree>
    <p:extLst>
      <p:ext uri="{BB962C8B-B14F-4D97-AF65-F5344CB8AC3E}">
        <p14:creationId xmlns:p14="http://schemas.microsoft.com/office/powerpoint/2010/main" val="865079176"/>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511</a:t>
            </a:fld>
            <a:endParaRPr lang="ko-KR" altLang="en-US" dirty="0"/>
          </a:p>
        </p:txBody>
      </p:sp>
    </p:spTree>
    <p:extLst>
      <p:ext uri="{BB962C8B-B14F-4D97-AF65-F5344CB8AC3E}">
        <p14:creationId xmlns:p14="http://schemas.microsoft.com/office/powerpoint/2010/main" val="1767186224"/>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512</a:t>
            </a:fld>
            <a:endParaRPr lang="ko-KR" altLang="en-US" dirty="0"/>
          </a:p>
        </p:txBody>
      </p:sp>
    </p:spTree>
    <p:extLst>
      <p:ext uri="{BB962C8B-B14F-4D97-AF65-F5344CB8AC3E}">
        <p14:creationId xmlns:p14="http://schemas.microsoft.com/office/powerpoint/2010/main" val="1374192832"/>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513</a:t>
            </a:fld>
            <a:endParaRPr lang="ko-KR" altLang="en-US" dirty="0"/>
          </a:p>
        </p:txBody>
      </p:sp>
    </p:spTree>
    <p:extLst>
      <p:ext uri="{BB962C8B-B14F-4D97-AF65-F5344CB8AC3E}">
        <p14:creationId xmlns:p14="http://schemas.microsoft.com/office/powerpoint/2010/main" val="446962263"/>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514</a:t>
            </a:fld>
            <a:endParaRPr lang="ko-KR" altLang="en-US" dirty="0"/>
          </a:p>
        </p:txBody>
      </p:sp>
    </p:spTree>
    <p:extLst>
      <p:ext uri="{BB962C8B-B14F-4D97-AF65-F5344CB8AC3E}">
        <p14:creationId xmlns:p14="http://schemas.microsoft.com/office/powerpoint/2010/main" val="3546340938"/>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515</a:t>
            </a:fld>
            <a:endParaRPr lang="ko-KR" altLang="en-US" dirty="0"/>
          </a:p>
        </p:txBody>
      </p:sp>
    </p:spTree>
    <p:extLst>
      <p:ext uri="{BB962C8B-B14F-4D97-AF65-F5344CB8AC3E}">
        <p14:creationId xmlns:p14="http://schemas.microsoft.com/office/powerpoint/2010/main" val="2429044106"/>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516</a:t>
            </a:fld>
            <a:endParaRPr lang="ko-KR" altLang="en-US" dirty="0"/>
          </a:p>
        </p:txBody>
      </p:sp>
    </p:spTree>
    <p:extLst>
      <p:ext uri="{BB962C8B-B14F-4D97-AF65-F5344CB8AC3E}">
        <p14:creationId xmlns:p14="http://schemas.microsoft.com/office/powerpoint/2010/main" val="2211007355"/>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517</a:t>
            </a:fld>
            <a:endParaRPr lang="ko-KR" altLang="en-US" dirty="0"/>
          </a:p>
        </p:txBody>
      </p:sp>
    </p:spTree>
    <p:extLst>
      <p:ext uri="{BB962C8B-B14F-4D97-AF65-F5344CB8AC3E}">
        <p14:creationId xmlns:p14="http://schemas.microsoft.com/office/powerpoint/2010/main" val="1836118925"/>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518</a:t>
            </a:fld>
            <a:endParaRPr lang="ko-KR" altLang="en-US" dirty="0"/>
          </a:p>
        </p:txBody>
      </p:sp>
    </p:spTree>
    <p:extLst>
      <p:ext uri="{BB962C8B-B14F-4D97-AF65-F5344CB8AC3E}">
        <p14:creationId xmlns:p14="http://schemas.microsoft.com/office/powerpoint/2010/main" val="2200307010"/>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move back to pandas library and explore its graphical capabilities. </a:t>
            </a:r>
            <a:endParaRPr lang="ko-KR" altLang="ko-KR" sz="1200" kern="1200" dirty="0">
              <a:solidFill>
                <a:schemeClr val="tx1"/>
              </a:solidFill>
              <a:effectLst/>
              <a:latin typeface="+mn-lt"/>
              <a:ea typeface="+mn-ea"/>
              <a:cs typeface="+mn-cs"/>
            </a:endParaRP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ex_0113.ipynb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200" kern="1200" dirty="0">
                <a:solidFill>
                  <a:srgbClr val="FF0000"/>
                </a:solidFill>
                <a:effectLs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Visualization with pandas.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Histogram.</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Bar plot.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Scatter plot.</a:t>
            </a:r>
            <a:endParaRPr lang="ko-KR" altLang="ko-KR" sz="1000" i="1" kern="100" dirty="0">
              <a:effectLst/>
              <a:latin typeface="맑은 고딕" panose="020B0503020000020004" pitchFamily="50" charset="-127"/>
              <a:ea typeface="+mn-ea"/>
              <a:cs typeface="Times New Roman" panose="02020603050405020304" pitchFamily="18" charset="0"/>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519</a:t>
            </a:fld>
            <a:endParaRPr lang="ko-KR" altLang="en-US" dirty="0"/>
          </a:p>
        </p:txBody>
      </p:sp>
    </p:spTree>
    <p:extLst>
      <p:ext uri="{BB962C8B-B14F-4D97-AF65-F5344CB8AC3E}">
        <p14:creationId xmlns:p14="http://schemas.microsoft.com/office/powerpoint/2010/main" val="23053087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dirty="0"/>
          </a:p>
        </p:txBody>
      </p:sp>
    </p:spTree>
    <p:extLst>
      <p:ext uri="{BB962C8B-B14F-4D97-AF65-F5344CB8AC3E}">
        <p14:creationId xmlns:p14="http://schemas.microsoft.com/office/powerpoint/2010/main" val="32678537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53</a:t>
            </a:fld>
            <a:endParaRPr lang="ko-KR" altLang="en-US" dirty="0"/>
          </a:p>
        </p:txBody>
      </p:sp>
    </p:spTree>
    <p:extLst>
      <p:ext uri="{BB962C8B-B14F-4D97-AF65-F5344CB8AC3E}">
        <p14:creationId xmlns:p14="http://schemas.microsoft.com/office/powerpoint/2010/main" val="25707165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54</a:t>
            </a:fld>
            <a:endParaRPr lang="ko-KR" altLang="en-US" dirty="0"/>
          </a:p>
        </p:txBody>
      </p:sp>
    </p:spTree>
    <p:extLst>
      <p:ext uri="{BB962C8B-B14F-4D97-AF65-F5344CB8AC3E}">
        <p14:creationId xmlns:p14="http://schemas.microsoft.com/office/powerpoint/2010/main" val="9729758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55</a:t>
            </a:fld>
            <a:endParaRPr lang="ko-KR" altLang="en-US" dirty="0"/>
          </a:p>
        </p:txBody>
      </p:sp>
    </p:spTree>
    <p:extLst>
      <p:ext uri="{BB962C8B-B14F-4D97-AF65-F5344CB8AC3E}">
        <p14:creationId xmlns:p14="http://schemas.microsoft.com/office/powerpoint/2010/main" val="36795262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dirty="0"/>
          </a:p>
        </p:txBody>
      </p:sp>
    </p:spTree>
    <p:extLst>
      <p:ext uri="{BB962C8B-B14F-4D97-AF65-F5344CB8AC3E}">
        <p14:creationId xmlns:p14="http://schemas.microsoft.com/office/powerpoint/2010/main" val="18744977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dirty="0"/>
          </a:p>
        </p:txBody>
      </p:sp>
    </p:spTree>
    <p:extLst>
      <p:ext uri="{BB962C8B-B14F-4D97-AF65-F5344CB8AC3E}">
        <p14:creationId xmlns:p14="http://schemas.microsoft.com/office/powerpoint/2010/main" val="4331879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58</a:t>
            </a:fld>
            <a:endParaRPr lang="ko-KR" altLang="en-US" dirty="0"/>
          </a:p>
        </p:txBody>
      </p:sp>
    </p:spTree>
    <p:extLst>
      <p:ext uri="{BB962C8B-B14F-4D97-AF65-F5344CB8AC3E}">
        <p14:creationId xmlns:p14="http://schemas.microsoft.com/office/powerpoint/2010/main" val="36798320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59</a:t>
            </a:fld>
            <a:endParaRPr lang="ko-KR" altLang="en-US" dirty="0"/>
          </a:p>
        </p:txBody>
      </p:sp>
    </p:spTree>
    <p:extLst>
      <p:ext uri="{BB962C8B-B14F-4D97-AF65-F5344CB8AC3E}">
        <p14:creationId xmlns:p14="http://schemas.microsoft.com/office/powerpoint/2010/main" val="2206803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dirty="0"/>
          </a:p>
        </p:txBody>
      </p:sp>
    </p:spTree>
    <p:extLst>
      <p:ext uri="{BB962C8B-B14F-4D97-AF65-F5344CB8AC3E}">
        <p14:creationId xmlns:p14="http://schemas.microsoft.com/office/powerpoint/2010/main" val="7744089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60</a:t>
            </a:fld>
            <a:endParaRPr lang="ko-KR" altLang="en-US" dirty="0"/>
          </a:p>
        </p:txBody>
      </p:sp>
    </p:spTree>
    <p:extLst>
      <p:ext uri="{BB962C8B-B14F-4D97-AF65-F5344CB8AC3E}">
        <p14:creationId xmlns:p14="http://schemas.microsoft.com/office/powerpoint/2010/main" val="133947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61</a:t>
            </a:fld>
            <a:endParaRPr lang="ko-KR" altLang="en-US" dirty="0"/>
          </a:p>
        </p:txBody>
      </p:sp>
    </p:spTree>
    <p:extLst>
      <p:ext uri="{BB962C8B-B14F-4D97-AF65-F5344CB8AC3E}">
        <p14:creationId xmlns:p14="http://schemas.microsoft.com/office/powerpoint/2010/main" val="34938079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ko-KR" dirty="0"/>
                  <a:t>A special case of the Normal probability density is that of the Standard Normal probability density.</a:t>
                </a:r>
              </a:p>
              <a:p>
                <a:r>
                  <a:rPr lang="en-US" altLang="ko-KR" dirty="0"/>
                  <a:t>I</a:t>
                </a:r>
                <a:r>
                  <a:rPr lang="en-US" altLang="ko-KR" baseline="0" dirty="0"/>
                  <a:t>n this case</a:t>
                </a:r>
                <a:r>
                  <a:rPr lang="en-US" altLang="ko-KR" dirty="0"/>
                  <a:t>,</a:t>
                </a:r>
                <a:r>
                  <a:rPr lang="en-US" altLang="ko-KR" baseline="0" dirty="0"/>
                  <a:t> you</a:t>
                </a:r>
                <a:r>
                  <a:rPr lang="en-US" altLang="ko-KR" dirty="0"/>
                  <a:t> have </a:t>
                </a:r>
                <a14:m>
                  <m:oMath xmlns:m="http://schemas.openxmlformats.org/officeDocument/2006/math">
                    <m:r>
                      <a:rPr lang="ko-KR" altLang="en-US" sz="1200" i="1" smtClean="0">
                        <a:latin typeface="Cambria Math" panose="02040503050406030204" pitchFamily="18" charset="0"/>
                        <a:cs typeface="Times New Roman" panose="02020603050405020304" pitchFamily="18" charset="0"/>
                      </a:rPr>
                      <m:t>𝜇</m:t>
                    </m:r>
                    <m:r>
                      <a:rPr lang="en-US" altLang="ko-KR" sz="1200" b="0" i="0" smtClean="0">
                        <a:latin typeface="Cambria Math" panose="02040503050406030204" pitchFamily="18" charset="0"/>
                        <a:cs typeface="Times New Roman" panose="02020603050405020304" pitchFamily="18" charset="0"/>
                      </a:rPr>
                      <m:t>=0</m:t>
                    </m:r>
                  </m:oMath>
                </a14:m>
                <a:r>
                  <a:rPr lang="ko-KR" altLang="en-US" dirty="0"/>
                  <a:t> </a:t>
                </a:r>
                <a:r>
                  <a:rPr lang="en-US" altLang="ko-KR" dirty="0"/>
                  <a:t>and </a:t>
                </a:r>
                <a14:m>
                  <m:oMath xmlns:m="http://schemas.openxmlformats.org/officeDocument/2006/math">
                    <m:r>
                      <a:rPr lang="ko-KR" altLang="en-US" i="1" smtClean="0">
                        <a:latin typeface="Cambria Math" panose="02040503050406030204" pitchFamily="18" charset="0"/>
                      </a:rPr>
                      <m:t>𝜎</m:t>
                    </m:r>
                    <m:r>
                      <a:rPr lang="en-US" altLang="ko-KR" b="0" i="1" smtClean="0">
                        <a:latin typeface="Cambria Math" panose="02040503050406030204" pitchFamily="18" charset="0"/>
                      </a:rPr>
                      <m:t>=1</m:t>
                    </m:r>
                  </m:oMath>
                </a14:m>
                <a:r>
                  <a:rPr lang="en-US" altLang="ko-KR" dirty="0"/>
                  <a:t>.</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Normal distribution</a:t>
                </a:r>
                <a:r>
                  <a:rPr lang="en-US" altLang="ko-KR" baseline="0" dirty="0"/>
                  <a:t> will be explained in detail in </a:t>
                </a:r>
                <a:r>
                  <a:rPr lang="en-US" altLang="ko-KR" dirty="0"/>
                  <a:t>Unit 2 of Chapter</a:t>
                </a:r>
                <a:r>
                  <a:rPr lang="en-US" altLang="ko-KR" baseline="0" dirty="0"/>
                  <a:t> 4</a:t>
                </a:r>
                <a:r>
                  <a:rPr lang="en-US" altLang="ko-KR" dirty="0"/>
                  <a:t> </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r>
                  <a:rPr lang="en-US" altLang="ko-KR" dirty="0" smtClean="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smtClean="0"/>
                  <a:t>표준 정규분포는 </a:t>
                </a:r>
                <a:r>
                  <a:rPr lang="en-US" altLang="ko-KR" dirty="0" smtClean="0"/>
                  <a:t>4</a:t>
                </a:r>
                <a:r>
                  <a:rPr lang="ko-KR" altLang="en-US" smtClean="0"/>
                  <a:t>챕터 </a:t>
                </a:r>
                <a:r>
                  <a:rPr lang="en-US" altLang="ko-KR" dirty="0" smtClean="0"/>
                  <a:t>Unit2 </a:t>
                </a:r>
                <a:r>
                  <a:rPr lang="ko-KR" altLang="en-US" smtClean="0"/>
                  <a:t>참조</a:t>
                </a:r>
                <a:r>
                  <a:rPr lang="en-US" altLang="ko-KR" dirty="0" smtClean="0"/>
                  <a:t>.</a:t>
                </a:r>
              </a:p>
              <a:p>
                <a:r>
                  <a:rPr lang="en-US" altLang="ko-KR" dirty="0" smtClean="0"/>
                  <a:t>A special case of the Normal probability density is that of the Standard Normal probability density.</a:t>
                </a:r>
              </a:p>
              <a:p>
                <a:r>
                  <a:rPr lang="en-US" altLang="ko-KR" dirty="0"/>
                  <a:t>I</a:t>
                </a:r>
                <a:r>
                  <a:rPr lang="en-US" altLang="ko-KR" baseline="0" dirty="0"/>
                  <a:t>n this case</a:t>
                </a:r>
                <a:r>
                  <a:rPr lang="en-US" altLang="ko-KR" dirty="0"/>
                  <a:t>,</a:t>
                </a:r>
                <a:r>
                  <a:rPr lang="en-US" altLang="ko-KR" baseline="0" dirty="0"/>
                  <a:t> you</a:t>
                </a:r>
                <a:r>
                  <a:rPr lang="en-US" altLang="ko-KR" dirty="0"/>
                  <a:t> have </a:t>
                </a:r>
                <a:r>
                  <a:rPr lang="ko-KR" altLang="en-US" sz="1200" i="0" smtClean="0">
                    <a:latin typeface="Cambria Math" panose="02040503050406030204" pitchFamily="18" charset="0"/>
                    <a:cs typeface="Times New Roman" panose="02020603050405020304" pitchFamily="18" charset="0"/>
                  </a:rPr>
                  <a:t>𝜇</a:t>
                </a:r>
                <a:r>
                  <a:rPr lang="en-US" altLang="ko-KR" sz="1200" b="0" i="0" smtClean="0">
                    <a:latin typeface="Cambria Math" panose="02040503050406030204" pitchFamily="18" charset="0"/>
                    <a:cs typeface="Times New Roman" panose="02020603050405020304" pitchFamily="18" charset="0"/>
                  </a:rPr>
                  <a:t>=0</a:t>
                </a:r>
                <a:r>
                  <a:rPr lang="ko-KR" altLang="en-US" dirty="0"/>
                  <a:t> </a:t>
                </a:r>
                <a:r>
                  <a:rPr lang="en-US" altLang="ko-KR" dirty="0"/>
                  <a:t>and </a:t>
                </a:r>
                <a:r>
                  <a:rPr lang="ko-KR" altLang="en-US" i="0" smtClean="0">
                    <a:latin typeface="Cambria Math" panose="02040503050406030204" pitchFamily="18" charset="0"/>
                  </a:rPr>
                  <a:t>𝜎</a:t>
                </a:r>
                <a:r>
                  <a:rPr lang="en-US" altLang="ko-KR" b="0" i="0" smtClean="0">
                    <a:latin typeface="Cambria Math" panose="02040503050406030204" pitchFamily="18" charset="0"/>
                  </a:rPr>
                  <a:t>=1</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62</a:t>
            </a:fld>
            <a:endParaRPr lang="ko-KR" altLang="en-US" dirty="0"/>
          </a:p>
        </p:txBody>
      </p:sp>
    </p:spTree>
    <p:extLst>
      <p:ext uri="{BB962C8B-B14F-4D97-AF65-F5344CB8AC3E}">
        <p14:creationId xmlns:p14="http://schemas.microsoft.com/office/powerpoint/2010/main" val="28252778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63</a:t>
            </a:fld>
            <a:endParaRPr lang="ko-KR" altLang="en-US" dirty="0"/>
          </a:p>
        </p:txBody>
      </p:sp>
    </p:spTree>
    <p:extLst>
      <p:ext uri="{BB962C8B-B14F-4D97-AF65-F5344CB8AC3E}">
        <p14:creationId xmlns:p14="http://schemas.microsoft.com/office/powerpoint/2010/main" val="33539848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dirty="0"/>
          </a:p>
        </p:txBody>
      </p:sp>
    </p:spTree>
    <p:extLst>
      <p:ext uri="{BB962C8B-B14F-4D97-AF65-F5344CB8AC3E}">
        <p14:creationId xmlns:p14="http://schemas.microsoft.com/office/powerpoint/2010/main" val="15310597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dirty="0"/>
          </a:p>
        </p:txBody>
      </p:sp>
    </p:spTree>
    <p:extLst>
      <p:ext uri="{BB962C8B-B14F-4D97-AF65-F5344CB8AC3E}">
        <p14:creationId xmlns:p14="http://schemas.microsoft.com/office/powerpoint/2010/main" val="4191962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dirty="0"/>
          </a:p>
        </p:txBody>
      </p:sp>
    </p:spTree>
    <p:extLst>
      <p:ext uri="{BB962C8B-B14F-4D97-AF65-F5344CB8AC3E}">
        <p14:creationId xmlns:p14="http://schemas.microsoft.com/office/powerpoint/2010/main" val="34186686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67</a:t>
            </a:fld>
            <a:endParaRPr lang="ko-KR" altLang="en-US" dirty="0"/>
          </a:p>
        </p:txBody>
      </p:sp>
    </p:spTree>
    <p:extLst>
      <p:ext uri="{BB962C8B-B14F-4D97-AF65-F5344CB8AC3E}">
        <p14:creationId xmlns:p14="http://schemas.microsoft.com/office/powerpoint/2010/main" val="19317263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68</a:t>
            </a:fld>
            <a:endParaRPr lang="ko-KR" altLang="en-US" dirty="0"/>
          </a:p>
        </p:txBody>
      </p:sp>
    </p:spTree>
    <p:extLst>
      <p:ext uri="{BB962C8B-B14F-4D97-AF65-F5344CB8AC3E}">
        <p14:creationId xmlns:p14="http://schemas.microsoft.com/office/powerpoint/2010/main" val="28997657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69</a:t>
            </a:fld>
            <a:endParaRPr lang="ko-KR" altLang="en-US" dirty="0"/>
          </a:p>
        </p:txBody>
      </p:sp>
    </p:spTree>
    <p:extLst>
      <p:ext uri="{BB962C8B-B14F-4D97-AF65-F5344CB8AC3E}">
        <p14:creationId xmlns:p14="http://schemas.microsoft.com/office/powerpoint/2010/main" val="510423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a:t>
            </a:fld>
            <a:endParaRPr lang="ko-KR" altLang="en-US" dirty="0"/>
          </a:p>
        </p:txBody>
      </p:sp>
    </p:spTree>
    <p:extLst>
      <p:ext uri="{BB962C8B-B14F-4D97-AF65-F5344CB8AC3E}">
        <p14:creationId xmlns:p14="http://schemas.microsoft.com/office/powerpoint/2010/main" val="20197696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70</a:t>
            </a:fld>
            <a:endParaRPr lang="ko-KR" altLang="en-US" dirty="0"/>
          </a:p>
        </p:txBody>
      </p:sp>
    </p:spTree>
    <p:extLst>
      <p:ext uri="{BB962C8B-B14F-4D97-AF65-F5344CB8AC3E}">
        <p14:creationId xmlns:p14="http://schemas.microsoft.com/office/powerpoint/2010/main" val="51825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71</a:t>
            </a:fld>
            <a:endParaRPr lang="ko-KR" altLang="en-US" dirty="0"/>
          </a:p>
        </p:txBody>
      </p:sp>
    </p:spTree>
    <p:extLst>
      <p:ext uri="{BB962C8B-B14F-4D97-AF65-F5344CB8AC3E}">
        <p14:creationId xmlns:p14="http://schemas.microsoft.com/office/powerpoint/2010/main" val="4978222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72</a:t>
            </a:fld>
            <a:endParaRPr lang="ko-KR" altLang="en-US" dirty="0"/>
          </a:p>
        </p:txBody>
      </p:sp>
    </p:spTree>
    <p:extLst>
      <p:ext uri="{BB962C8B-B14F-4D97-AF65-F5344CB8AC3E}">
        <p14:creationId xmlns:p14="http://schemas.microsoft.com/office/powerpoint/2010/main" val="35351299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73</a:t>
            </a:fld>
            <a:endParaRPr lang="ko-KR" altLang="en-US" dirty="0"/>
          </a:p>
        </p:txBody>
      </p:sp>
    </p:spTree>
    <p:extLst>
      <p:ext uri="{BB962C8B-B14F-4D97-AF65-F5344CB8AC3E}">
        <p14:creationId xmlns:p14="http://schemas.microsoft.com/office/powerpoint/2010/main" val="19012745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dirty="0"/>
          </a:p>
        </p:txBody>
      </p:sp>
    </p:spTree>
    <p:extLst>
      <p:ext uri="{BB962C8B-B14F-4D97-AF65-F5344CB8AC3E}">
        <p14:creationId xmlns:p14="http://schemas.microsoft.com/office/powerpoint/2010/main" val="10828196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indent="0" algn="l" rtl="0" eaLnBrk="1" fontAlgn="auto" latinLnBrk="1" hangingPunct="1">
              <a:spcBef>
                <a:spcPts val="0"/>
              </a:spcBef>
              <a:spcAft>
                <a:spcPts val="0"/>
              </a:spcAft>
            </a:pPr>
            <a:endParaRPr lang="ko-KR" altLang="ko-KR" dirty="0">
              <a:effectLst/>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716742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76</a:t>
            </a:fld>
            <a:endParaRPr lang="ko-KR" altLang="en-US" dirty="0"/>
          </a:p>
        </p:txBody>
      </p:sp>
    </p:spTree>
    <p:extLst>
      <p:ext uri="{BB962C8B-B14F-4D97-AF65-F5344CB8AC3E}">
        <p14:creationId xmlns:p14="http://schemas.microsoft.com/office/powerpoint/2010/main" val="20854742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77</a:t>
            </a:fld>
            <a:endParaRPr lang="ko-KR" altLang="en-US" dirty="0"/>
          </a:p>
        </p:txBody>
      </p:sp>
    </p:spTree>
    <p:extLst>
      <p:ext uri="{BB962C8B-B14F-4D97-AF65-F5344CB8AC3E}">
        <p14:creationId xmlns:p14="http://schemas.microsoft.com/office/powerpoint/2010/main" val="10812251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78</a:t>
            </a:fld>
            <a:endParaRPr lang="ko-KR" altLang="en-US" dirty="0"/>
          </a:p>
        </p:txBody>
      </p:sp>
    </p:spTree>
    <p:extLst>
      <p:ext uri="{BB962C8B-B14F-4D97-AF65-F5344CB8AC3E}">
        <p14:creationId xmlns:p14="http://schemas.microsoft.com/office/powerpoint/2010/main" val="36661483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79</a:t>
            </a:fld>
            <a:endParaRPr lang="ko-KR" altLang="en-US" dirty="0"/>
          </a:p>
        </p:txBody>
      </p:sp>
    </p:spTree>
    <p:extLst>
      <p:ext uri="{BB962C8B-B14F-4D97-AF65-F5344CB8AC3E}">
        <p14:creationId xmlns:p14="http://schemas.microsoft.com/office/powerpoint/2010/main" val="2487425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dirty="0"/>
          </a:p>
        </p:txBody>
      </p:sp>
    </p:spTree>
    <p:extLst>
      <p:ext uri="{BB962C8B-B14F-4D97-AF65-F5344CB8AC3E}">
        <p14:creationId xmlns:p14="http://schemas.microsoft.com/office/powerpoint/2010/main" val="29878313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80</a:t>
            </a:fld>
            <a:endParaRPr lang="ko-KR" altLang="en-US" dirty="0"/>
          </a:p>
        </p:txBody>
      </p:sp>
    </p:spTree>
    <p:extLst>
      <p:ext uri="{BB962C8B-B14F-4D97-AF65-F5344CB8AC3E}">
        <p14:creationId xmlns:p14="http://schemas.microsoft.com/office/powerpoint/2010/main" val="4345351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dirty="0"/>
          </a:p>
        </p:txBody>
      </p:sp>
    </p:spTree>
    <p:extLst>
      <p:ext uri="{BB962C8B-B14F-4D97-AF65-F5344CB8AC3E}">
        <p14:creationId xmlns:p14="http://schemas.microsoft.com/office/powerpoint/2010/main" val="36821092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82</a:t>
            </a:fld>
            <a:endParaRPr lang="ko-KR" altLang="en-US" dirty="0"/>
          </a:p>
        </p:txBody>
      </p:sp>
    </p:spTree>
    <p:extLst>
      <p:ext uri="{BB962C8B-B14F-4D97-AF65-F5344CB8AC3E}">
        <p14:creationId xmlns:p14="http://schemas.microsoft.com/office/powerpoint/2010/main" val="29682108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83</a:t>
            </a:fld>
            <a:endParaRPr lang="ko-KR" altLang="en-US" dirty="0"/>
          </a:p>
        </p:txBody>
      </p:sp>
    </p:spTree>
    <p:extLst>
      <p:ext uri="{BB962C8B-B14F-4D97-AF65-F5344CB8AC3E}">
        <p14:creationId xmlns:p14="http://schemas.microsoft.com/office/powerpoint/2010/main" val="8842232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84</a:t>
            </a:fld>
            <a:endParaRPr lang="ko-KR" altLang="en-US" dirty="0"/>
          </a:p>
        </p:txBody>
      </p:sp>
    </p:spTree>
    <p:extLst>
      <p:ext uri="{BB962C8B-B14F-4D97-AF65-F5344CB8AC3E}">
        <p14:creationId xmlns:p14="http://schemas.microsoft.com/office/powerpoint/2010/main" val="12364573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85</a:t>
            </a:fld>
            <a:endParaRPr lang="ko-KR" altLang="en-US" dirty="0"/>
          </a:p>
        </p:txBody>
      </p:sp>
    </p:spTree>
    <p:extLst>
      <p:ext uri="{BB962C8B-B14F-4D97-AF65-F5344CB8AC3E}">
        <p14:creationId xmlns:p14="http://schemas.microsoft.com/office/powerpoint/2010/main" val="36111289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86</a:t>
            </a:fld>
            <a:endParaRPr lang="ko-KR" altLang="en-US" dirty="0"/>
          </a:p>
        </p:txBody>
      </p:sp>
    </p:spTree>
    <p:extLst>
      <p:ext uri="{BB962C8B-B14F-4D97-AF65-F5344CB8AC3E}">
        <p14:creationId xmlns:p14="http://schemas.microsoft.com/office/powerpoint/2010/main" val="8195187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87</a:t>
            </a:fld>
            <a:endParaRPr lang="ko-KR" altLang="en-US" dirty="0"/>
          </a:p>
        </p:txBody>
      </p:sp>
    </p:spTree>
    <p:extLst>
      <p:ext uri="{BB962C8B-B14F-4D97-AF65-F5344CB8AC3E}">
        <p14:creationId xmlns:p14="http://schemas.microsoft.com/office/powerpoint/2010/main" val="28621774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88</a:t>
            </a:fld>
            <a:endParaRPr lang="ko-KR" altLang="en-US" dirty="0"/>
          </a:p>
        </p:txBody>
      </p:sp>
    </p:spTree>
    <p:extLst>
      <p:ext uri="{BB962C8B-B14F-4D97-AF65-F5344CB8AC3E}">
        <p14:creationId xmlns:p14="http://schemas.microsoft.com/office/powerpoint/2010/main" val="6547568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89</a:t>
            </a:fld>
            <a:endParaRPr lang="ko-KR" altLang="en-US" dirty="0"/>
          </a:p>
        </p:txBody>
      </p:sp>
    </p:spTree>
    <p:extLst>
      <p:ext uri="{BB962C8B-B14F-4D97-AF65-F5344CB8AC3E}">
        <p14:creationId xmlns:p14="http://schemas.microsoft.com/office/powerpoint/2010/main" val="717699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dirty="0"/>
          </a:p>
        </p:txBody>
      </p:sp>
    </p:spTree>
    <p:extLst>
      <p:ext uri="{BB962C8B-B14F-4D97-AF65-F5344CB8AC3E}">
        <p14:creationId xmlns:p14="http://schemas.microsoft.com/office/powerpoint/2010/main" val="33000834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90</a:t>
            </a:fld>
            <a:endParaRPr lang="ko-KR" altLang="en-US" dirty="0"/>
          </a:p>
        </p:txBody>
      </p:sp>
    </p:spTree>
    <p:extLst>
      <p:ext uri="{BB962C8B-B14F-4D97-AF65-F5344CB8AC3E}">
        <p14:creationId xmlns:p14="http://schemas.microsoft.com/office/powerpoint/2010/main" val="38731209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91</a:t>
            </a:fld>
            <a:endParaRPr lang="ko-KR" altLang="en-US" dirty="0"/>
          </a:p>
        </p:txBody>
      </p:sp>
    </p:spTree>
    <p:extLst>
      <p:ext uri="{BB962C8B-B14F-4D97-AF65-F5344CB8AC3E}">
        <p14:creationId xmlns:p14="http://schemas.microsoft.com/office/powerpoint/2010/main" val="23059413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92</a:t>
            </a:fld>
            <a:endParaRPr lang="ko-KR" altLang="en-US" dirty="0"/>
          </a:p>
        </p:txBody>
      </p:sp>
    </p:spTree>
    <p:extLst>
      <p:ext uri="{BB962C8B-B14F-4D97-AF65-F5344CB8AC3E}">
        <p14:creationId xmlns:p14="http://schemas.microsoft.com/office/powerpoint/2010/main" val="10368434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93</a:t>
            </a:fld>
            <a:endParaRPr lang="ko-KR" altLang="en-US" dirty="0"/>
          </a:p>
        </p:txBody>
      </p:sp>
    </p:spTree>
    <p:extLst>
      <p:ext uri="{BB962C8B-B14F-4D97-AF65-F5344CB8AC3E}">
        <p14:creationId xmlns:p14="http://schemas.microsoft.com/office/powerpoint/2010/main" val="41923388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94</a:t>
            </a:fld>
            <a:endParaRPr lang="ko-KR" altLang="en-US" dirty="0"/>
          </a:p>
        </p:txBody>
      </p:sp>
    </p:spTree>
    <p:extLst>
      <p:ext uri="{BB962C8B-B14F-4D97-AF65-F5344CB8AC3E}">
        <p14:creationId xmlns:p14="http://schemas.microsoft.com/office/powerpoint/2010/main" val="7772919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95</a:t>
            </a:fld>
            <a:endParaRPr lang="ko-KR" altLang="en-US" dirty="0"/>
          </a:p>
        </p:txBody>
      </p:sp>
    </p:spTree>
    <p:extLst>
      <p:ext uri="{BB962C8B-B14F-4D97-AF65-F5344CB8AC3E}">
        <p14:creationId xmlns:p14="http://schemas.microsoft.com/office/powerpoint/2010/main" val="28650532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baseline="0" dirty="0">
                <a:solidFill>
                  <a:schemeClr val="tx1"/>
                </a:solidFill>
                <a:effectLst/>
                <a:latin typeface="+mn-lt"/>
                <a:ea typeface="+mn-ea"/>
                <a:cs typeface="+mn-cs"/>
              </a:rPr>
              <a:t>Setting </a:t>
            </a:r>
            <a:r>
              <a:rPr lang="en-US" altLang="ko-KR" sz="1200" b="0" i="0" kern="1200" baseline="0" dirty="0" err="1">
                <a:solidFill>
                  <a:schemeClr val="tx1"/>
                </a:solidFill>
                <a:effectLst/>
                <a:latin typeface="+mn-lt"/>
                <a:ea typeface="+mn-ea"/>
                <a:cs typeface="+mn-cs"/>
              </a:rPr>
              <a:t>np.random.seed</a:t>
            </a:r>
            <a:r>
              <a:rPr lang="en-US" altLang="ko-KR" sz="1200" b="0" i="0" kern="1200" baseline="0" dirty="0">
                <a:solidFill>
                  <a:schemeClr val="tx1"/>
                </a:solidFill>
                <a:effectLst/>
                <a:latin typeface="+mn-lt"/>
                <a:ea typeface="+mn-ea"/>
                <a:cs typeface="+mn-cs"/>
              </a:rPr>
              <a:t>() to a fixed value generates u</a:t>
            </a:r>
            <a:r>
              <a:rPr lang="en-US" altLang="ko-KR" sz="1200" b="0" i="0" kern="1200" dirty="0">
                <a:solidFill>
                  <a:schemeClr val="tx1"/>
                </a:solidFill>
                <a:effectLst/>
                <a:latin typeface="+mn-lt"/>
                <a:ea typeface="+mn-ea"/>
                <a:cs typeface="+mn-cs"/>
              </a:rPr>
              <a:t>niform</a:t>
            </a:r>
            <a:r>
              <a:rPr lang="en-US" altLang="ko-KR" sz="1200" b="0" i="0" kern="1200" baseline="0" dirty="0">
                <a:solidFill>
                  <a:schemeClr val="tx1"/>
                </a:solidFill>
                <a:effectLst/>
                <a:latin typeface="+mn-lt"/>
                <a:ea typeface="+mn-ea"/>
                <a:cs typeface="+mn-cs"/>
              </a:rPr>
              <a:t> random numbers.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baseline="0" dirty="0">
                <a:solidFill>
                  <a:schemeClr val="tx1"/>
                </a:solidFill>
                <a:effectLst/>
                <a:latin typeface="+mn-lt"/>
                <a:ea typeface="+mn-ea"/>
                <a:cs typeface="+mn-cs"/>
              </a:rPr>
              <a:t>Run the codes below. You can see that the same seed generates the same set of numbers and using a different seed produces different set of numbers.  </a:t>
            </a:r>
          </a:p>
          <a:p>
            <a:r>
              <a:rPr lang="en-US" altLang="ko-KR" sz="1200" kern="1200" dirty="0">
                <a:solidFill>
                  <a:schemeClr val="tx1"/>
                </a:solidFill>
                <a:effectLst/>
                <a:latin typeface="+mn-lt"/>
                <a:ea typeface="+mn-ea"/>
                <a:cs typeface="+mn-cs"/>
              </a:rPr>
              <a:t>When setting</a:t>
            </a:r>
            <a:r>
              <a:rPr lang="en-US" altLang="ko-KR" sz="1200" kern="1200" baseline="0" dirty="0">
                <a:solidFill>
                  <a:schemeClr val="tx1"/>
                </a:solidFill>
                <a:effectLst/>
                <a:latin typeface="+mn-lt"/>
                <a:ea typeface="+mn-ea"/>
                <a:cs typeface="+mn-cs"/>
              </a:rPr>
              <a:t> the seed to a same value, same random numbers are generated in order. </a:t>
            </a:r>
            <a:endParaRPr lang="en-US" altLang="ko-KR" sz="1200" kern="1200" dirty="0">
              <a:solidFill>
                <a:schemeClr val="tx1"/>
              </a:solidFill>
              <a:effectLst/>
              <a:latin typeface="+mn-lt"/>
              <a:ea typeface="+mn-ea"/>
              <a:cs typeface="+mn-cs"/>
            </a:endParaRPr>
          </a:p>
          <a:p>
            <a:r>
              <a:rPr lang="en-US" altLang="ko-KR" sz="1200" kern="1200" dirty="0" err="1">
                <a:solidFill>
                  <a:schemeClr val="tx1"/>
                </a:solidFill>
                <a:effectLst/>
                <a:latin typeface="+mn-lt"/>
                <a:ea typeface="+mn-ea"/>
                <a:cs typeface="+mn-cs"/>
              </a:rPr>
              <a:t>np.random.seed</a:t>
            </a:r>
            <a:r>
              <a:rPr lang="en-US" altLang="ko-KR" sz="1200" kern="1200" dirty="0">
                <a:solidFill>
                  <a:schemeClr val="tx1"/>
                </a:solidFill>
                <a:effectLst/>
                <a:latin typeface="+mn-lt"/>
                <a:ea typeface="+mn-ea"/>
                <a:cs typeface="+mn-cs"/>
              </a:rPr>
              <a:t>(0)</a:t>
            </a:r>
          </a:p>
          <a:p>
            <a:r>
              <a:rPr lang="en-US" altLang="ko-KR" sz="1200" kern="1200" dirty="0">
                <a:solidFill>
                  <a:schemeClr val="tx1"/>
                </a:solidFill>
                <a:effectLst/>
                <a:latin typeface="+mn-lt"/>
                <a:ea typeface="+mn-ea"/>
                <a:cs typeface="+mn-cs"/>
              </a:rPr>
              <a:t>print(</a:t>
            </a:r>
            <a:r>
              <a:rPr lang="en-US" altLang="ko-KR" sz="1200" kern="1200" dirty="0" err="1">
                <a:solidFill>
                  <a:schemeClr val="tx1"/>
                </a:solidFill>
                <a:effectLst/>
                <a:latin typeface="+mn-lt"/>
                <a:ea typeface="+mn-ea"/>
                <a:cs typeface="+mn-cs"/>
              </a:rPr>
              <a:t>np.random.random</a:t>
            </a:r>
            <a:r>
              <a:rPr lang="en-US" altLang="ko-KR" sz="1200" kern="1200" dirty="0">
                <a:solidFill>
                  <a:schemeClr val="tx1"/>
                </a:solidFill>
                <a:effectLst/>
                <a:latin typeface="+mn-lt"/>
                <a:ea typeface="+mn-ea"/>
                <a:cs typeface="+mn-cs"/>
              </a:rPr>
              <a:t>(3))</a:t>
            </a:r>
          </a:p>
          <a:p>
            <a:r>
              <a:rPr lang="en-US" altLang="ko-KR" sz="1200" kern="1200" dirty="0" err="1">
                <a:solidFill>
                  <a:schemeClr val="tx1"/>
                </a:solidFill>
                <a:effectLst/>
                <a:latin typeface="+mn-lt"/>
                <a:ea typeface="+mn-ea"/>
                <a:cs typeface="+mn-cs"/>
              </a:rPr>
              <a:t>np.random.seed</a:t>
            </a:r>
            <a:r>
              <a:rPr lang="en-US" altLang="ko-KR" sz="1200" kern="1200" dirty="0">
                <a:solidFill>
                  <a:schemeClr val="tx1"/>
                </a:solidFill>
                <a:effectLst/>
                <a:latin typeface="+mn-lt"/>
                <a:ea typeface="+mn-ea"/>
                <a:cs typeface="+mn-cs"/>
              </a:rPr>
              <a:t>(2)</a:t>
            </a:r>
          </a:p>
          <a:p>
            <a:r>
              <a:rPr lang="en-US" altLang="ko-KR" sz="1200" kern="1200" dirty="0">
                <a:solidFill>
                  <a:schemeClr val="tx1"/>
                </a:solidFill>
                <a:effectLst/>
                <a:latin typeface="+mn-lt"/>
                <a:ea typeface="+mn-ea"/>
                <a:cs typeface="+mn-cs"/>
              </a:rPr>
              <a:t>print(</a:t>
            </a:r>
            <a:r>
              <a:rPr lang="en-US" altLang="ko-KR" sz="1200" kern="1200" dirty="0" err="1">
                <a:solidFill>
                  <a:schemeClr val="tx1"/>
                </a:solidFill>
                <a:effectLst/>
                <a:latin typeface="+mn-lt"/>
                <a:ea typeface="+mn-ea"/>
                <a:cs typeface="+mn-cs"/>
              </a:rPr>
              <a:t>np.random.random</a:t>
            </a:r>
            <a:r>
              <a:rPr lang="en-US" altLang="ko-KR" sz="1200" kern="1200" dirty="0">
                <a:solidFill>
                  <a:schemeClr val="tx1"/>
                </a:solidFill>
                <a:effectLst/>
                <a:latin typeface="+mn-lt"/>
                <a:ea typeface="+mn-ea"/>
                <a:cs typeface="+mn-cs"/>
              </a:rPr>
              <a:t>(3))</a:t>
            </a:r>
          </a:p>
          <a:p>
            <a:r>
              <a:rPr lang="en-US" altLang="ko-KR" sz="1200" kern="1200" dirty="0" err="1">
                <a:solidFill>
                  <a:schemeClr val="tx1"/>
                </a:solidFill>
                <a:effectLst/>
                <a:latin typeface="+mn-lt"/>
                <a:ea typeface="+mn-ea"/>
                <a:cs typeface="+mn-cs"/>
              </a:rPr>
              <a:t>np.random.seed</a:t>
            </a:r>
            <a:r>
              <a:rPr lang="en-US" altLang="ko-KR" sz="1200" kern="1200" dirty="0">
                <a:solidFill>
                  <a:schemeClr val="tx1"/>
                </a:solidFill>
                <a:effectLst/>
                <a:latin typeface="+mn-lt"/>
                <a:ea typeface="+mn-ea"/>
                <a:cs typeface="+mn-cs"/>
              </a:rPr>
              <a:t>(0)</a:t>
            </a:r>
          </a:p>
          <a:p>
            <a:r>
              <a:rPr lang="en-US" altLang="ko-KR" sz="1200" kern="1200" dirty="0">
                <a:solidFill>
                  <a:schemeClr val="tx1"/>
                </a:solidFill>
                <a:effectLst/>
                <a:latin typeface="+mn-lt"/>
                <a:ea typeface="+mn-ea"/>
                <a:cs typeface="+mn-cs"/>
              </a:rPr>
              <a:t>print(</a:t>
            </a:r>
            <a:r>
              <a:rPr lang="en-US" altLang="ko-KR" sz="1200" kern="1200" dirty="0" err="1">
                <a:solidFill>
                  <a:schemeClr val="tx1"/>
                </a:solidFill>
                <a:effectLst/>
                <a:latin typeface="+mn-lt"/>
                <a:ea typeface="+mn-ea"/>
                <a:cs typeface="+mn-cs"/>
              </a:rPr>
              <a:t>np.random.random</a:t>
            </a:r>
            <a:r>
              <a:rPr lang="en-US" altLang="ko-KR" sz="1200" kern="1200" dirty="0">
                <a:solidFill>
                  <a:schemeClr val="tx1"/>
                </a:solidFill>
                <a:effectLst/>
                <a:latin typeface="+mn-lt"/>
                <a:ea typeface="+mn-ea"/>
                <a:cs typeface="+mn-cs"/>
              </a:rPr>
              <a:t>(3))</a:t>
            </a:r>
            <a:endParaRPr lang="en-US" altLang="ko-KR"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96</a:t>
            </a:fld>
            <a:endParaRPr lang="ko-KR" altLang="en-US" dirty="0"/>
          </a:p>
        </p:txBody>
      </p:sp>
    </p:spTree>
    <p:extLst>
      <p:ext uri="{BB962C8B-B14F-4D97-AF65-F5344CB8AC3E}">
        <p14:creationId xmlns:p14="http://schemas.microsoft.com/office/powerpoint/2010/main" val="24831064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97</a:t>
            </a:fld>
            <a:endParaRPr lang="ko-KR" altLang="en-US" dirty="0"/>
          </a:p>
        </p:txBody>
      </p:sp>
    </p:spTree>
    <p:extLst>
      <p:ext uri="{BB962C8B-B14F-4D97-AF65-F5344CB8AC3E}">
        <p14:creationId xmlns:p14="http://schemas.microsoft.com/office/powerpoint/2010/main" val="13982632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98</a:t>
            </a:fld>
            <a:endParaRPr lang="ko-KR" altLang="en-US" dirty="0"/>
          </a:p>
        </p:txBody>
      </p:sp>
    </p:spTree>
    <p:extLst>
      <p:ext uri="{BB962C8B-B14F-4D97-AF65-F5344CB8AC3E}">
        <p14:creationId xmlns:p14="http://schemas.microsoft.com/office/powerpoint/2010/main" val="19992572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99</a:t>
            </a:fld>
            <a:endParaRPr lang="ko-KR" altLang="en-US" dirty="0"/>
          </a:p>
        </p:txBody>
      </p:sp>
    </p:spTree>
    <p:extLst>
      <p:ext uri="{BB962C8B-B14F-4D97-AF65-F5344CB8AC3E}">
        <p14:creationId xmlns:p14="http://schemas.microsoft.com/office/powerpoint/2010/main" val="2285163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p>
        </p:txBody>
      </p:sp>
    </p:spTree>
    <p:extLst>
      <p:ext uri="{BB962C8B-B14F-4D97-AF65-F5344CB8AC3E}">
        <p14:creationId xmlns:p14="http://schemas.microsoft.com/office/powerpoint/2010/main" val="146664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2464999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reak Time Slide">
    <p:spTree>
      <p:nvGrpSpPr>
        <p:cNvPr id="1" name=""/>
        <p:cNvGrpSpPr/>
        <p:nvPr/>
      </p:nvGrpSpPr>
      <p:grpSpPr>
        <a:xfrm>
          <a:off x="0" y="0"/>
          <a:ext cx="0" cy="0"/>
          <a:chOff x="0" y="0"/>
          <a:chExt cx="0" cy="0"/>
        </a:xfrm>
      </p:grpSpPr>
      <p:sp>
        <p:nvSpPr>
          <p:cNvPr id="3" name="슬라이드 번호 개체 틀 15">
            <a:extLst>
              <a:ext uri="{FF2B5EF4-FFF2-40B4-BE49-F238E27FC236}">
                <a16:creationId xmlns="" xmlns:a16="http://schemas.microsoft.com/office/drawing/2014/main" id="{8C6D6C91-60C1-41CF-B03F-1735A6A41637}"/>
              </a:ext>
            </a:extLst>
          </p:cNvPr>
          <p:cNvSpPr txBox="1">
            <a:spLocks/>
          </p:cNvSpPr>
          <p:nvPr userDrawn="1"/>
        </p:nvSpPr>
        <p:spPr>
          <a:xfrm>
            <a:off x="8805867" y="6347726"/>
            <a:ext cx="538163"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3445438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6"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p>
        </p:txBody>
      </p:sp>
    </p:spTree>
    <p:extLst>
      <p:ext uri="{BB962C8B-B14F-4D97-AF65-F5344CB8AC3E}">
        <p14:creationId xmlns:p14="http://schemas.microsoft.com/office/powerpoint/2010/main" val="3991825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1143600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5"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p>
        </p:txBody>
      </p:sp>
    </p:spTree>
    <p:extLst>
      <p:ext uri="{BB962C8B-B14F-4D97-AF65-F5344CB8AC3E}">
        <p14:creationId xmlns:p14="http://schemas.microsoft.com/office/powerpoint/2010/main" val="28494943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p>
        </p:txBody>
      </p:sp>
    </p:spTree>
    <p:extLst>
      <p:ext uri="{BB962C8B-B14F-4D97-AF65-F5344CB8AC3E}">
        <p14:creationId xmlns:p14="http://schemas.microsoft.com/office/powerpoint/2010/main" val="38378835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3_Body">
    <p:spTree>
      <p:nvGrpSpPr>
        <p:cNvPr id="1" name=""/>
        <p:cNvGrpSpPr/>
        <p:nvPr/>
      </p:nvGrpSpPr>
      <p:grpSpPr>
        <a:xfrm>
          <a:off x="0" y="0"/>
          <a:ext cx="0" cy="0"/>
          <a:chOff x="0" y="0"/>
          <a:chExt cx="0" cy="0"/>
        </a:xfrm>
      </p:grpSpPr>
      <p:cxnSp>
        <p:nvCxnSpPr>
          <p:cNvPr id="10" name="직선 연결선 9">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p>
        </p:txBody>
      </p:sp>
    </p:spTree>
    <p:extLst>
      <p:ext uri="{BB962C8B-B14F-4D97-AF65-F5344CB8AC3E}">
        <p14:creationId xmlns:p14="http://schemas.microsoft.com/office/powerpoint/2010/main" val="3979062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last">
    <p:spTree>
      <p:nvGrpSpPr>
        <p:cNvPr id="1" name=""/>
        <p:cNvGrpSpPr/>
        <p:nvPr/>
      </p:nvGrpSpPr>
      <p:grpSpPr>
        <a:xfrm>
          <a:off x="0" y="0"/>
          <a:ext cx="0" cy="0"/>
          <a:chOff x="0" y="0"/>
          <a:chExt cx="0" cy="0"/>
        </a:xfrm>
      </p:grpSpPr>
      <p:pic>
        <p:nvPicPr>
          <p:cNvPr id="6" name="그림 2">
            <a:extLst>
              <a:ext uri="{FF2B5EF4-FFF2-40B4-BE49-F238E27FC236}">
                <a16:creationId xmlns=""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dirty="0"/>
          </a:p>
        </p:txBody>
      </p:sp>
      <p:sp>
        <p:nvSpPr>
          <p:cNvPr id="7" name="직사각형 6">
            <a:extLst>
              <a:ext uri="{FF2B5EF4-FFF2-40B4-BE49-F238E27FC236}">
                <a16:creationId xmlns=""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2021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31290918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4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3187035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사용자 지정 레이아웃">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9" name="직선 연결선 8">
            <a:extLst>
              <a:ext uri="{FF2B5EF4-FFF2-40B4-BE49-F238E27FC236}">
                <a16:creationId xmlns="" xmlns:a16="http://schemas.microsoft.com/office/drawing/2014/main" id="{C1C72A62-C683-4E28-9DB3-48070C29EDE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직사각형 7">
            <a:extLst>
              <a:ext uri="{FF2B5EF4-FFF2-40B4-BE49-F238E27FC236}">
                <a16:creationId xmlns="" xmlns:a16="http://schemas.microsoft.com/office/drawing/2014/main" id="{7E1E12FC-CEBB-4147-9EEB-E670A93F6B1E}"/>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solidFill>
                <a:latin typeface="Samsung Sharp Sans Bold" pitchFamily="2" charset="0"/>
                <a:ea typeface="Samsung Sharp Sans Bold" pitchFamily="2" charset="0"/>
                <a:cs typeface="Samsung Sharp Sans Bold" pitchFamily="2" charset="0"/>
              </a:rPr>
              <a:t>Samsung Innovation Campus</a:t>
            </a:r>
          </a:p>
        </p:txBody>
      </p:sp>
      <p:sp>
        <p:nvSpPr>
          <p:cNvPr id="6"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807396" y="6498001"/>
            <a:ext cx="438896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solidFill>
                <a:latin typeface="SamsungSharpSans-Medium" pitchFamily="2" charset="0"/>
                <a:ea typeface="SamsungSharpSans-Medium" pitchFamily="2" charset="0"/>
                <a:cs typeface="SamsungSharpSans-Medium" pitchFamily="2" charset="0"/>
              </a:rPr>
              <a:t>Chapter 3. </a:t>
            </a:r>
            <a:r>
              <a:rPr lang="ko-KR" altLang="en-US" sz="900" dirty="0">
                <a:solidFill>
                  <a:schemeClr val="bg1"/>
                </a:solidFill>
                <a:latin typeface="SamsungSharpSans-Medium" pitchFamily="2" charset="0"/>
                <a:ea typeface="SamsungSharpSans-Medium" pitchFamily="2" charset="0"/>
                <a:cs typeface="SamsungSharpSans-Medium" pitchFamily="2" charset="0"/>
              </a:rPr>
              <a:t>빠른 연산을 위한 </a:t>
            </a:r>
            <a:r>
              <a:rPr lang="en-US" altLang="ko-KR" sz="900" dirty="0">
                <a:solidFill>
                  <a:schemeClr val="bg1"/>
                </a:solidFill>
                <a:latin typeface="SamsungSharpSans-Medium" pitchFamily="2" charset="0"/>
                <a:ea typeface="SamsungSharpSans-Medium" pitchFamily="2" charset="0"/>
                <a:cs typeface="SamsungSharpSans-Medium" pitchFamily="2" charset="0"/>
              </a:rPr>
              <a:t>NumPy </a:t>
            </a:r>
            <a:r>
              <a:rPr lang="ko-KR" altLang="en-US" sz="900" dirty="0">
                <a:solidFill>
                  <a:schemeClr val="bg1"/>
                </a:solidFill>
                <a:latin typeface="SamsungSharpSans-Medium" pitchFamily="2" charset="0"/>
                <a:ea typeface="SamsungSharpSans-Medium" pitchFamily="2" charset="0"/>
                <a:cs typeface="SamsungSharpSans-Medium" pitchFamily="2" charset="0"/>
              </a:rPr>
              <a:t>배열과 </a:t>
            </a:r>
            <a:r>
              <a:rPr lang="en-US" altLang="ko-KR" sz="900" dirty="0">
                <a:solidFill>
                  <a:schemeClr val="bg1"/>
                </a:solidFill>
                <a:latin typeface="SamsungSharpSans-Medium" pitchFamily="2" charset="0"/>
                <a:ea typeface="SamsungSharpSans-Medium" pitchFamily="2" charset="0"/>
                <a:cs typeface="SamsungSharpSans-Medium" pitchFamily="2" charset="0"/>
              </a:rPr>
              <a:t>pandas</a:t>
            </a:r>
            <a:r>
              <a:rPr lang="ko-KR" altLang="en-US" sz="900" dirty="0">
                <a:solidFill>
                  <a:schemeClr val="bg1"/>
                </a:solidFill>
                <a:latin typeface="SamsungSharpSans-Medium" pitchFamily="2" charset="0"/>
                <a:ea typeface="SamsungSharpSans-Medium" pitchFamily="2" charset="0"/>
                <a:cs typeface="SamsungSharpSans-Medium" pitchFamily="2" charset="0"/>
              </a:rPr>
              <a:t>를 활용한 탐색적 데이터 분석</a:t>
            </a:r>
          </a:p>
        </p:txBody>
      </p:sp>
    </p:spTree>
    <p:extLst>
      <p:ext uri="{BB962C8B-B14F-4D97-AF65-F5344CB8AC3E}">
        <p14:creationId xmlns:p14="http://schemas.microsoft.com/office/powerpoint/2010/main" val="1399960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p>
        </p:txBody>
      </p:sp>
      <p:sp>
        <p:nvSpPr>
          <p:cNvPr id="2" name="Title 1">
            <a:extLst>
              <a:ext uri="{FF2B5EF4-FFF2-40B4-BE49-F238E27FC236}">
                <a16:creationId xmlns="" xmlns:a16="http://schemas.microsoft.com/office/drawing/2014/main" id="{E58EC76E-8CB6-D04F-B751-855F50EC3F99}"/>
              </a:ext>
            </a:extLst>
          </p:cNvPr>
          <p:cNvSpPr>
            <a:spLocks noGrp="1"/>
          </p:cNvSpPr>
          <p:nvPr>
            <p:ph type="title"/>
          </p:nvPr>
        </p:nvSpPr>
        <p:spPr>
          <a:xfrm>
            <a:off x="681038" y="365125"/>
            <a:ext cx="854075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20458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1C6FDD4E-0A3F-4462-AE4E-9E355C127FA2}"/>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p>
        </p:txBody>
      </p:sp>
    </p:spTree>
    <p:extLst>
      <p:ext uri="{BB962C8B-B14F-4D97-AF65-F5344CB8AC3E}">
        <p14:creationId xmlns:p14="http://schemas.microsoft.com/office/powerpoint/2010/main" val="1192416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34086819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p>
        </p:txBody>
      </p:sp>
    </p:spTree>
    <p:extLst>
      <p:ext uri="{BB962C8B-B14F-4D97-AF65-F5344CB8AC3E}">
        <p14:creationId xmlns:p14="http://schemas.microsoft.com/office/powerpoint/2010/main" val="9712378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8" name="슬라이드 번호 개체 틀 15">
            <a:extLst>
              <a:ext uri="{FF2B5EF4-FFF2-40B4-BE49-F238E27FC236}">
                <a16:creationId xmlns="" xmlns:a16="http://schemas.microsoft.com/office/drawing/2014/main" id="{3EA2BA50-854F-4607-A832-4CD942AE77FB}"/>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p>
        </p:txBody>
      </p:sp>
    </p:spTree>
    <p:extLst>
      <p:ext uri="{BB962C8B-B14F-4D97-AF65-F5344CB8AC3E}">
        <p14:creationId xmlns:p14="http://schemas.microsoft.com/office/powerpoint/2010/main" val="21638537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 name="그룹 2">
            <a:extLst>
              <a:ext uri="{FF2B5EF4-FFF2-40B4-BE49-F238E27FC236}">
                <a16:creationId xmlns="" xmlns:a16="http://schemas.microsoft.com/office/drawing/2014/main"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16" name="그룹 15">
            <a:extLst>
              <a:ext uri="{FF2B5EF4-FFF2-40B4-BE49-F238E27FC236}">
                <a16:creationId xmlns="" xmlns:a16="http://schemas.microsoft.com/office/drawing/2014/main"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 xmlns:a16="http://schemas.microsoft.com/office/drawing/2014/main"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8" name="직사각형 17">
              <a:extLst>
                <a:ext uri="{FF2B5EF4-FFF2-40B4-BE49-F238E27FC236}">
                  <a16:creationId xmlns=""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 xmlns:a16="http://schemas.microsoft.com/office/drawing/2014/main"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grpSp>
      <p:sp>
        <p:nvSpPr>
          <p:cNvPr id="15" name="슬라이드 번호 개체 틀 15">
            <a:extLst>
              <a:ext uri="{FF2B5EF4-FFF2-40B4-BE49-F238E27FC236}">
                <a16:creationId xmlns="" xmlns:a16="http://schemas.microsoft.com/office/drawing/2014/main" id="{F9E05717-20BE-430E-9F96-81DCC3F4311A}"/>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p>
        </p:txBody>
      </p:sp>
    </p:spTree>
    <p:extLst>
      <p:ext uri="{BB962C8B-B14F-4D97-AF65-F5344CB8AC3E}">
        <p14:creationId xmlns:p14="http://schemas.microsoft.com/office/powerpoint/2010/main" val="6960235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 xmlns:a16="http://schemas.microsoft.com/office/drawing/2014/main"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3" name="직사각형 52">
              <a:extLst>
                <a:ext uri="{FF2B5EF4-FFF2-40B4-BE49-F238E27FC236}">
                  <a16:creationId xmlns=""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4" name="이등변 삼각형 53">
              <a:extLst>
                <a:ext uri="{FF2B5EF4-FFF2-40B4-BE49-F238E27FC236}">
                  <a16:creationId xmlns=""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17" name="그룹 16">
            <a:extLst>
              <a:ext uri="{FF2B5EF4-FFF2-40B4-BE49-F238E27FC236}">
                <a16:creationId xmlns=""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cxnSp>
        <p:nvCxnSpPr>
          <p:cNvPr id="20" name="직선 연결선 19">
            <a:extLst>
              <a:ext uri="{FF2B5EF4-FFF2-40B4-BE49-F238E27FC236}">
                <a16:creationId xmlns=""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8" name="그룹 7">
            <a:extLst>
              <a:ext uri="{FF2B5EF4-FFF2-40B4-BE49-F238E27FC236}">
                <a16:creationId xmlns="" xmlns:a16="http://schemas.microsoft.com/office/drawing/2014/main"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30" name="그룹 29">
              <a:extLst>
                <a:ext uri="{FF2B5EF4-FFF2-40B4-BE49-F238E27FC236}">
                  <a16:creationId xmlns=""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35" name="그룹 34">
              <a:extLst>
                <a:ext uri="{FF2B5EF4-FFF2-40B4-BE49-F238E27FC236}">
                  <a16:creationId xmlns=""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grpSp>
        <p:nvGrpSpPr>
          <p:cNvPr id="40" name="그룹 39">
            <a:extLst>
              <a:ext uri="{FF2B5EF4-FFF2-40B4-BE49-F238E27FC236}">
                <a16:creationId xmlns="" xmlns:a16="http://schemas.microsoft.com/office/drawing/2014/main"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p>
        </p:txBody>
      </p:sp>
    </p:spTree>
    <p:extLst>
      <p:ext uri="{BB962C8B-B14F-4D97-AF65-F5344CB8AC3E}">
        <p14:creationId xmlns:p14="http://schemas.microsoft.com/office/powerpoint/2010/main" val="12576133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cxnSp>
        <p:nvCxnSpPr>
          <p:cNvPr id="20" name="직선 연결선 19">
            <a:extLst>
              <a:ext uri="{FF2B5EF4-FFF2-40B4-BE49-F238E27FC236}">
                <a16:creationId xmlns=""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7" name="그룹 6">
            <a:extLst>
              <a:ext uri="{FF2B5EF4-FFF2-40B4-BE49-F238E27FC236}">
                <a16:creationId xmlns="" xmlns:a16="http://schemas.microsoft.com/office/drawing/2014/main"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24" name="그룹 23">
              <a:extLst>
                <a:ext uri="{FF2B5EF4-FFF2-40B4-BE49-F238E27FC236}">
                  <a16:creationId xmlns=""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30" name="그룹 29">
              <a:extLst>
                <a:ext uri="{FF2B5EF4-FFF2-40B4-BE49-F238E27FC236}">
                  <a16:creationId xmlns=""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32" name="직사각형 31">
                <a:extLst>
                  <a:ext uri="{FF2B5EF4-FFF2-40B4-BE49-F238E27FC236}">
                    <a16:creationId xmlns=""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40" name="그룹 39">
              <a:extLst>
                <a:ext uri="{FF2B5EF4-FFF2-40B4-BE49-F238E27FC236}">
                  <a16:creationId xmlns=""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6" name="슬라이드 번호 개체 틀 15">
            <a:extLst>
              <a:ext uri="{FF2B5EF4-FFF2-40B4-BE49-F238E27FC236}">
                <a16:creationId xmlns="" xmlns:a16="http://schemas.microsoft.com/office/drawing/2014/main" id="{C605F523-2355-4EBD-A1BE-131AE3DF0669}"/>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p>
        </p:txBody>
      </p:sp>
    </p:spTree>
    <p:extLst>
      <p:ext uri="{BB962C8B-B14F-4D97-AF65-F5344CB8AC3E}">
        <p14:creationId xmlns:p14="http://schemas.microsoft.com/office/powerpoint/2010/main" val="10513923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 name="직사각형 4">
            <a:extLst>
              <a:ext uri="{FF2B5EF4-FFF2-40B4-BE49-F238E27FC236}">
                <a16:creationId xmlns="" xmlns:a16="http://schemas.microsoft.com/office/drawing/2014/main"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 xmlns:a16="http://schemas.microsoft.com/office/drawing/2014/main"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 xmlns:a16="http://schemas.microsoft.com/office/drawing/2014/main"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 xmlns:a16="http://schemas.microsoft.com/office/drawing/2014/main"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 xmlns:a16="http://schemas.microsoft.com/office/drawing/2014/main"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sp>
        <p:nvSpPr>
          <p:cNvPr id="15" name="슬라이드 번호 개체 틀 15">
            <a:extLst>
              <a:ext uri="{FF2B5EF4-FFF2-40B4-BE49-F238E27FC236}">
                <a16:creationId xmlns="" xmlns:a16="http://schemas.microsoft.com/office/drawing/2014/main" id="{86998F19-9A1B-455B-A336-FAE9116A5D4A}"/>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p>
        </p:txBody>
      </p:sp>
    </p:spTree>
    <p:extLst>
      <p:ext uri="{BB962C8B-B14F-4D97-AF65-F5344CB8AC3E}">
        <p14:creationId xmlns:p14="http://schemas.microsoft.com/office/powerpoint/2010/main" val="1851727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8" name="슬라이드 번호 개체 틀 15">
            <a:extLst>
              <a:ext uri="{FF2B5EF4-FFF2-40B4-BE49-F238E27FC236}">
                <a16:creationId xmlns="" xmlns:a16="http://schemas.microsoft.com/office/drawing/2014/main" id="{DC936B2F-79C3-4923-949E-A3549C5FC800}"/>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p>
        </p:txBody>
      </p:sp>
    </p:spTree>
    <p:extLst>
      <p:ext uri="{BB962C8B-B14F-4D97-AF65-F5344CB8AC3E}">
        <p14:creationId xmlns:p14="http://schemas.microsoft.com/office/powerpoint/2010/main" val="8954996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dirty="0"/>
          </a:p>
        </p:txBody>
      </p:sp>
      <p:sp>
        <p:nvSpPr>
          <p:cNvPr id="7" name="직사각형 6">
            <a:extLst>
              <a:ext uri="{FF2B5EF4-FFF2-40B4-BE49-F238E27FC236}">
                <a16:creationId xmlns=""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2023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376301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 name="그룹 2">
            <a:extLst>
              <a:ext uri="{FF2B5EF4-FFF2-40B4-BE49-F238E27FC236}">
                <a16:creationId xmlns="" xmlns:a16="http://schemas.microsoft.com/office/drawing/2014/main"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16" name="그룹 15">
            <a:extLst>
              <a:ext uri="{FF2B5EF4-FFF2-40B4-BE49-F238E27FC236}">
                <a16:creationId xmlns="" xmlns:a16="http://schemas.microsoft.com/office/drawing/2014/main"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 xmlns:a16="http://schemas.microsoft.com/office/drawing/2014/main"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8" name="직사각형 17">
              <a:extLst>
                <a:ext uri="{FF2B5EF4-FFF2-40B4-BE49-F238E27FC236}">
                  <a16:creationId xmlns=""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 xmlns:a16="http://schemas.microsoft.com/office/drawing/2014/main"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grpSp>
      <p:sp>
        <p:nvSpPr>
          <p:cNvPr id="20"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p>
        </p:txBody>
      </p:sp>
    </p:spTree>
    <p:extLst>
      <p:ext uri="{BB962C8B-B14F-4D97-AF65-F5344CB8AC3E}">
        <p14:creationId xmlns:p14="http://schemas.microsoft.com/office/powerpoint/2010/main" val="512958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7266682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6828224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8" name="슬라이드 번호 개체 틀 15">
            <a:extLst>
              <a:ext uri="{FF2B5EF4-FFF2-40B4-BE49-F238E27FC236}">
                <a16:creationId xmlns="" xmlns:a16="http://schemas.microsoft.com/office/drawing/2014/main" id="{74FAF18D-119B-42EA-8505-AC2F66D97AB3}"/>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p>
        </p:txBody>
      </p:sp>
    </p:spTree>
    <p:extLst>
      <p:ext uri="{BB962C8B-B14F-4D97-AF65-F5344CB8AC3E}">
        <p14:creationId xmlns:p14="http://schemas.microsoft.com/office/powerpoint/2010/main" val="32521720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168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 xmlns:a16="http://schemas.microsoft.com/office/drawing/2014/main"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3" name="직사각형 52">
              <a:extLst>
                <a:ext uri="{FF2B5EF4-FFF2-40B4-BE49-F238E27FC236}">
                  <a16:creationId xmlns=""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4" name="이등변 삼각형 53">
              <a:extLst>
                <a:ext uri="{FF2B5EF4-FFF2-40B4-BE49-F238E27FC236}">
                  <a16:creationId xmlns=""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17" name="그룹 16">
            <a:extLst>
              <a:ext uri="{FF2B5EF4-FFF2-40B4-BE49-F238E27FC236}">
                <a16:creationId xmlns=""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cxnSp>
        <p:nvCxnSpPr>
          <p:cNvPr id="20" name="직선 연결선 19">
            <a:extLst>
              <a:ext uri="{FF2B5EF4-FFF2-40B4-BE49-F238E27FC236}">
                <a16:creationId xmlns=""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8" name="그룹 7">
            <a:extLst>
              <a:ext uri="{FF2B5EF4-FFF2-40B4-BE49-F238E27FC236}">
                <a16:creationId xmlns="" xmlns:a16="http://schemas.microsoft.com/office/drawing/2014/main"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30" name="그룹 29">
              <a:extLst>
                <a:ext uri="{FF2B5EF4-FFF2-40B4-BE49-F238E27FC236}">
                  <a16:creationId xmlns=""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35" name="그룹 34">
              <a:extLst>
                <a:ext uri="{FF2B5EF4-FFF2-40B4-BE49-F238E27FC236}">
                  <a16:creationId xmlns=""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grpSp>
        <p:nvGrpSpPr>
          <p:cNvPr id="40" name="그룹 39">
            <a:extLst>
              <a:ext uri="{FF2B5EF4-FFF2-40B4-BE49-F238E27FC236}">
                <a16:creationId xmlns="" xmlns:a16="http://schemas.microsoft.com/office/drawing/2014/main"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p>
        </p:txBody>
      </p:sp>
    </p:spTree>
    <p:extLst>
      <p:ext uri="{BB962C8B-B14F-4D97-AF65-F5344CB8AC3E}">
        <p14:creationId xmlns:p14="http://schemas.microsoft.com/office/powerpoint/2010/main" val="4013709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cxnSp>
        <p:nvCxnSpPr>
          <p:cNvPr id="20" name="직선 연결선 19">
            <a:extLst>
              <a:ext uri="{FF2B5EF4-FFF2-40B4-BE49-F238E27FC236}">
                <a16:creationId xmlns=""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7" name="그룹 6">
            <a:extLst>
              <a:ext uri="{FF2B5EF4-FFF2-40B4-BE49-F238E27FC236}">
                <a16:creationId xmlns="" xmlns:a16="http://schemas.microsoft.com/office/drawing/2014/main"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24" name="그룹 23">
              <a:extLst>
                <a:ext uri="{FF2B5EF4-FFF2-40B4-BE49-F238E27FC236}">
                  <a16:creationId xmlns=""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30" name="그룹 29">
              <a:extLst>
                <a:ext uri="{FF2B5EF4-FFF2-40B4-BE49-F238E27FC236}">
                  <a16:creationId xmlns=""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32" name="직사각형 31">
                <a:extLst>
                  <a:ext uri="{FF2B5EF4-FFF2-40B4-BE49-F238E27FC236}">
                    <a16:creationId xmlns=""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40" name="그룹 39">
              <a:extLst>
                <a:ext uri="{FF2B5EF4-FFF2-40B4-BE49-F238E27FC236}">
                  <a16:creationId xmlns=""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5"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3. </a:t>
            </a:r>
            <a:r>
              <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rPr>
              <a:t>빠른 연산을 위한 </a:t>
            </a: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NumPy</a:t>
            </a:r>
            <a:r>
              <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rPr>
              <a:t> 배열과 </a:t>
            </a: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pandas</a:t>
            </a:r>
            <a:r>
              <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rPr>
              <a:t>를 활용한 탐색적 데이터 분석</a:t>
            </a:r>
          </a:p>
        </p:txBody>
      </p:sp>
    </p:spTree>
    <p:extLst>
      <p:ext uri="{BB962C8B-B14F-4D97-AF65-F5344CB8AC3E}">
        <p14:creationId xmlns:p14="http://schemas.microsoft.com/office/powerpoint/2010/main" val="4159768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 name="직사각형 4">
            <a:extLst>
              <a:ext uri="{FF2B5EF4-FFF2-40B4-BE49-F238E27FC236}">
                <a16:creationId xmlns="" xmlns:a16="http://schemas.microsoft.com/office/drawing/2014/main"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 xmlns:a16="http://schemas.microsoft.com/office/drawing/2014/main"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 xmlns:a16="http://schemas.microsoft.com/office/drawing/2014/main"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 xmlns:a16="http://schemas.microsoft.com/office/drawing/2014/main"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 xmlns:a16="http://schemas.microsoft.com/office/drawing/2014/main"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sp>
        <p:nvSpPr>
          <p:cNvPr id="13"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p>
        </p:txBody>
      </p:sp>
    </p:spTree>
    <p:extLst>
      <p:ext uri="{BB962C8B-B14F-4D97-AF65-F5344CB8AC3E}">
        <p14:creationId xmlns:p14="http://schemas.microsoft.com/office/powerpoint/2010/main" val="3312563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ody">
    <p:spTree>
      <p:nvGrpSpPr>
        <p:cNvPr id="1" name=""/>
        <p:cNvGrpSpPr/>
        <p:nvPr/>
      </p:nvGrpSpPr>
      <p:grpSpPr>
        <a:xfrm>
          <a:off x="0" y="0"/>
          <a:ext cx="0" cy="0"/>
          <a:chOff x="0" y="0"/>
          <a:chExt cx="0" cy="0"/>
        </a:xfrm>
      </p:grpSpPr>
      <p:cxnSp>
        <p:nvCxnSpPr>
          <p:cNvPr id="10" name="직선 연결선 9">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p>
        </p:txBody>
      </p:sp>
    </p:spTree>
    <p:extLst>
      <p:ext uri="{BB962C8B-B14F-4D97-AF65-F5344CB8AC3E}">
        <p14:creationId xmlns:p14="http://schemas.microsoft.com/office/powerpoint/2010/main" val="1670280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dirty="0"/>
          </a:p>
        </p:txBody>
      </p:sp>
      <p:sp>
        <p:nvSpPr>
          <p:cNvPr id="7" name="직사각형 6">
            <a:extLst>
              <a:ext uri="{FF2B5EF4-FFF2-40B4-BE49-F238E27FC236}">
                <a16:creationId xmlns=""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2021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811798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093141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2.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93559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3816">
          <p15:clr>
            <a:srgbClr val="F26B43"/>
          </p15:clr>
        </p15:guide>
        <p15:guide id="1" orient="horz" pos="3997">
          <p15:clr>
            <a:srgbClr val="F26B43"/>
          </p15:clr>
        </p15:guide>
        <p15:guide id="2" pos="352">
          <p15:clr>
            <a:srgbClr val="F26B43"/>
          </p15:clr>
        </p15:guide>
        <p15:guide id="3" pos="5886">
          <p15:clr>
            <a:srgbClr val="F26B43"/>
          </p15:clr>
        </p15:guide>
        <p15:guide id="4" orient="horz" pos="323">
          <p15:clr>
            <a:srgbClr val="F26B43"/>
          </p15:clr>
        </p15:guide>
        <p15:guide id="5" orient="horz" pos="222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2282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8" r:id="rId6"/>
    <p:sldLayoutId id="2147483719" r:id="rId7"/>
    <p:sldLayoutId id="2147483720" r:id="rId8"/>
    <p:sldLayoutId id="2147483721" r:id="rId9"/>
    <p:sldLayoutId id="2147483722" r:id="rId10"/>
    <p:sldLayoutId id="2147483723" r:id="rId11"/>
    <p:sldLayoutId id="2147483724" r:id="rId12"/>
    <p:sldLayoutId id="2147483727" r:id="rId13"/>
    <p:sldLayoutId id="2147483728" r:id="rId14"/>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97.png"/></Relationships>
</file>

<file path=ppt/slides/_rels/slide1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98.png"/></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01.png"/></Relationships>
</file>

<file path=ppt/slides/_rels/slide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7.xml"/><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8.xml"/><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1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06.png"/></Relationships>
</file>

<file path=ppt/slides/_rels/slide11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13.xml"/><Relationship Id="rId1" Type="http://schemas.openxmlformats.org/officeDocument/2006/relationships/slideLayout" Target="../slideLayouts/slideLayout23.xml"/></Relationships>
</file>

<file path=ppt/slides/_rels/slide11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14.xml"/><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5.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6.xml"/><Relationship Id="rId1" Type="http://schemas.openxmlformats.org/officeDocument/2006/relationships/slideLayout" Target="../slideLayouts/slideLayout3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7.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1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8.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09.png"/></Relationships>
</file>

<file path=ppt/slides/_rels/slide1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9.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0.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1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1.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12.png"/></Relationships>
</file>

<file path=ppt/slides/_rels/slide1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2.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1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3.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15.png"/></Relationships>
</file>

<file path=ppt/slides/_rels/slide12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4.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17.png"/></Relationships>
</file>

<file path=ppt/slides/_rels/slide1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5.xml"/><Relationship Id="rId1" Type="http://schemas.openxmlformats.org/officeDocument/2006/relationships/slideLayout" Target="../slideLayouts/slideLayout32.xml"/><Relationship Id="rId5" Type="http://schemas.openxmlformats.org/officeDocument/2006/relationships/image" Target="../media/image118.png"/><Relationship Id="rId4" Type="http://schemas.openxmlformats.org/officeDocument/2006/relationships/image" Target="../media/image12.png"/></Relationships>
</file>

<file path=ppt/slides/_rels/slide1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6.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19.png"/></Relationships>
</file>

<file path=ppt/slides/_rels/slide1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7.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12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8.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1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9.xml"/><Relationship Id="rId1" Type="http://schemas.openxmlformats.org/officeDocument/2006/relationships/slideLayout" Target="../slideLayouts/slideLayout32.xml"/><Relationship Id="rId6" Type="http://schemas.openxmlformats.org/officeDocument/2006/relationships/image" Target="../media/image12.png"/><Relationship Id="rId5" Type="http://schemas.openxmlformats.org/officeDocument/2006/relationships/image" Target="../media/image123.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0.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25.png"/></Relationships>
</file>

<file path=ppt/slides/_rels/slide1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1.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27.png"/></Relationships>
</file>

<file path=ppt/slides/_rels/slide1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2.xml"/><Relationship Id="rId1" Type="http://schemas.openxmlformats.org/officeDocument/2006/relationships/slideLayout" Target="../slideLayouts/slideLayout3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3.xml"/><Relationship Id="rId1" Type="http://schemas.openxmlformats.org/officeDocument/2006/relationships/slideLayout" Target="../slideLayouts/slideLayout32.xml"/><Relationship Id="rId6" Type="http://schemas.openxmlformats.org/officeDocument/2006/relationships/image" Target="../media/image12.png"/><Relationship Id="rId5" Type="http://schemas.openxmlformats.org/officeDocument/2006/relationships/image" Target="../media/image130.png"/><Relationship Id="rId4" Type="http://schemas.openxmlformats.org/officeDocument/2006/relationships/image" Target="../media/image129.png"/></Relationships>
</file>

<file path=ppt/slides/_rels/slide13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4.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13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5.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6.xml"/><Relationship Id="rId1" Type="http://schemas.openxmlformats.org/officeDocument/2006/relationships/slideLayout" Target="../slideLayouts/slideLayout32.xml"/><Relationship Id="rId5" Type="http://schemas.openxmlformats.org/officeDocument/2006/relationships/image" Target="../media/image135.png"/><Relationship Id="rId4" Type="http://schemas.openxmlformats.org/officeDocument/2006/relationships/image" Target="../media/image134.png"/></Relationships>
</file>

<file path=ppt/slides/_rels/slide1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7.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37.png"/></Relationships>
</file>

<file path=ppt/slides/_rels/slide1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8.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1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4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4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43.png"/></Relationships>
</file>

<file path=ppt/slides/_rels/slide1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44.png"/></Relationships>
</file>

<file path=ppt/slides/_rels/slide14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4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4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4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48.xml"/><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9.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0.xml"/><Relationship Id="rId1" Type="http://schemas.openxmlformats.org/officeDocument/2006/relationships/slideLayout" Target="../slideLayouts/slideLayout23.xml"/></Relationships>
</file>

<file path=ppt/slides/_rels/slide1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1.xml"/><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2.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1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3.xml"/><Relationship Id="rId1" Type="http://schemas.openxmlformats.org/officeDocument/2006/relationships/slideLayout" Target="../slideLayouts/slideLayout23.xml"/></Relationships>
</file>

<file path=ppt/slides/_rels/slide1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4.xml"/><Relationship Id="rId1" Type="http://schemas.openxmlformats.org/officeDocument/2006/relationships/slideLayout" Target="../slideLayouts/slideLayout23.xml"/></Relationships>
</file>

<file path=ppt/slides/_rels/slide1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5.xml"/><Relationship Id="rId1" Type="http://schemas.openxmlformats.org/officeDocument/2006/relationships/slideLayout" Target="../slideLayouts/slideLayout23.xml"/></Relationships>
</file>

<file path=ppt/slides/_rels/slide1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6.xml"/><Relationship Id="rId1" Type="http://schemas.openxmlformats.org/officeDocument/2006/relationships/slideLayout" Target="../slideLayouts/slideLayout23.xml"/></Relationships>
</file>

<file path=ppt/slides/_rels/slide15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5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48.png"/></Relationships>
</file>

<file path=ppt/slides/_rels/slide15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5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50.png"/></Relationships>
</file>

<file path=ppt/slides/_rels/slide1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9.xml"/><Relationship Id="rId1" Type="http://schemas.openxmlformats.org/officeDocument/2006/relationships/slideLayout" Target="../slideLayouts/slideLayout23.xml"/><Relationship Id="rId5" Type="http://schemas.openxmlformats.org/officeDocument/2006/relationships/image" Target="../media/image151.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6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6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6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6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6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6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55.png"/></Relationships>
</file>

<file path=ppt/slides/_rels/slide1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56.png"/></Relationships>
</file>

<file path=ppt/slides/_rels/slide1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4.xml"/><Relationship Id="rId1" Type="http://schemas.openxmlformats.org/officeDocument/2006/relationships/slideLayout" Target="../slideLayouts/slideLayout23.xml"/></Relationships>
</file>

<file path=ppt/slides/_rels/slide16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6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6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6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6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59.png"/></Relationships>
</file>

<file path=ppt/slides/_rels/slide1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6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61.png"/></Relationships>
</file>

<file path=ppt/slides/_rels/slide1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1.xml"/><Relationship Id="rId1" Type="http://schemas.openxmlformats.org/officeDocument/2006/relationships/slideLayout" Target="../slideLayouts/slideLayout23.xml"/><Relationship Id="rId5" Type="http://schemas.openxmlformats.org/officeDocument/2006/relationships/image" Target="../media/image162.png"/><Relationship Id="rId4" Type="http://schemas.openxmlformats.org/officeDocument/2006/relationships/image" Target="../media/image12.png"/></Relationships>
</file>

<file path=ppt/slides/_rels/slide1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2.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164.png"/><Relationship Id="rId4" Type="http://schemas.openxmlformats.org/officeDocument/2006/relationships/image" Target="../media/image163.png"/></Relationships>
</file>

<file path=ppt/slides/_rels/slide1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7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7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7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67.png"/></Relationships>
</file>

<file path=ppt/slides/_rels/slide17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7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69.png"/></Relationships>
</file>

<file path=ppt/slides/_rels/slide17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7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7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7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0.xml"/><Relationship Id="rId1" Type="http://schemas.openxmlformats.org/officeDocument/2006/relationships/slideLayout" Target="../slideLayouts/slideLayout23.xml"/><Relationship Id="rId4" Type="http://schemas.openxmlformats.org/officeDocument/2006/relationships/image" Target="../media/image172.png"/></Relationships>
</file>

<file path=ppt/slides/_rels/slide18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2.xml"/><Relationship Id="rId1" Type="http://schemas.openxmlformats.org/officeDocument/2006/relationships/slideLayout" Target="../slideLayouts/slideLayout23.xml"/><Relationship Id="rId4" Type="http://schemas.openxmlformats.org/officeDocument/2006/relationships/image" Target="../media/image174.png"/></Relationships>
</file>

<file path=ppt/slides/_rels/slide18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8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8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8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7.png"/></Relationships>
</file>

<file path=ppt/slides/_rels/slide18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8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8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8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8.xml"/><Relationship Id="rId1" Type="http://schemas.openxmlformats.org/officeDocument/2006/relationships/slideLayout" Target="../slideLayouts/slideLayout23.xml"/><Relationship Id="rId4" Type="http://schemas.openxmlformats.org/officeDocument/2006/relationships/image" Target="../media/image180.png"/></Relationships>
</file>

<file path=ppt/slides/_rels/slide18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8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19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9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83.png"/></Relationships>
</file>

<file path=ppt/slides/_rels/slide1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84.png"/></Relationships>
</file>

<file path=ppt/slides/_rels/slide1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85.png"/></Relationships>
</file>

<file path=ppt/slides/_rels/slide1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86.png"/></Relationships>
</file>

<file path=ppt/slides/_rels/slide1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87.png"/></Relationships>
</file>

<file path=ppt/slides/_rels/slide1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9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9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9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8.xml"/><Relationship Id="rId1" Type="http://schemas.openxmlformats.org/officeDocument/2006/relationships/slideLayout" Target="../slideLayouts/slideLayout23.xml"/></Relationships>
</file>

<file path=ppt/slides/_rels/slide1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9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0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0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0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0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0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0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0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4.xml"/><Relationship Id="rId1" Type="http://schemas.openxmlformats.org/officeDocument/2006/relationships/slideLayout" Target="../slideLayouts/slideLayout23.xml"/></Relationships>
</file>

<file path=ppt/slides/_rels/slide20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95.png"/></Relationships>
</file>

<file path=ppt/slides/_rels/slide20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0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0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0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0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0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99.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1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1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1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1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02.png"/></Relationships>
</file>

<file path=ppt/slides/_rels/slide21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1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04.png"/></Relationships>
</file>

<file path=ppt/slides/_rels/slide21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1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1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1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1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1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08.png"/></Relationships>
</file>

<file path=ppt/slides/_rels/slide21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1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2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11.png"/></Relationships>
</file>

<file path=ppt/slides/_rels/slide2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12.png"/></Relationships>
</file>

<file path=ppt/slides/_rels/slide22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2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2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2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2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2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16.png"/></Relationships>
</file>

<file path=ppt/slides/_rels/slide2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17.png"/></Relationships>
</file>

<file path=ppt/slides/_rels/slide2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8.xml"/><Relationship Id="rId1" Type="http://schemas.openxmlformats.org/officeDocument/2006/relationships/slideLayout" Target="../slideLayouts/slideLayout23.xml"/><Relationship Id="rId5" Type="http://schemas.openxmlformats.org/officeDocument/2006/relationships/image" Target="../media/image218.png"/><Relationship Id="rId4" Type="http://schemas.openxmlformats.org/officeDocument/2006/relationships/image" Target="../media/image12.png"/></Relationships>
</file>

<file path=ppt/slides/_rels/slide2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9.xml"/><Relationship Id="rId1" Type="http://schemas.openxmlformats.org/officeDocument/2006/relationships/slideLayout" Target="../slideLayouts/slideLayout23.xml"/><Relationship Id="rId5" Type="http://schemas.openxmlformats.org/officeDocument/2006/relationships/image" Target="../media/image219.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0.xml"/><Relationship Id="rId1" Type="http://schemas.openxmlformats.org/officeDocument/2006/relationships/slideLayout" Target="../slideLayouts/slideLayout23.xml"/><Relationship Id="rId5" Type="http://schemas.openxmlformats.org/officeDocument/2006/relationships/image" Target="../media/image220.png"/><Relationship Id="rId4" Type="http://schemas.openxmlformats.org/officeDocument/2006/relationships/image" Target="../media/image12.png"/></Relationships>
</file>

<file path=ppt/slides/_rels/slide2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1.xml"/><Relationship Id="rId1" Type="http://schemas.openxmlformats.org/officeDocument/2006/relationships/slideLayout" Target="../slideLayouts/slideLayout23.xml"/><Relationship Id="rId4" Type="http://schemas.openxmlformats.org/officeDocument/2006/relationships/image" Target="../media/image221.png"/></Relationships>
</file>

<file path=ppt/slides/_rels/slide2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3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3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3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3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3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26.png"/></Relationships>
</file>

<file path=ppt/slides/_rels/slide23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3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28.png"/></Relationships>
</file>

<file path=ppt/slides/_rels/slide2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29.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4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4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4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4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4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4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33.png"/></Relationships>
</file>

<file path=ppt/slides/_rels/slide24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4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35.png"/></Relationships>
</file>

<file path=ppt/slides/_rels/slide2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36.png"/></Relationships>
</file>

<file path=ppt/slides/_rels/slide24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4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4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4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39.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5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5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5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5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42.png"/></Relationships>
</file>

<file path=ppt/slides/_rels/slide2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43.png"/></Relationships>
</file>

<file path=ppt/slides/_rels/slide2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44.png"/></Relationships>
</file>

<file path=ppt/slides/_rels/slide25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5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46.png"/></Relationships>
</file>

<file path=ppt/slides/_rels/slide2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47.png"/></Relationships>
</file>

<file path=ppt/slides/_rels/slide2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48.png"/></Relationships>
</file>

<file path=ppt/slides/_rels/slide2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49.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50.png"/></Relationships>
</file>

<file path=ppt/slides/_rels/slide2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51.png"/></Relationships>
</file>

<file path=ppt/slides/_rels/slide2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52.png"/></Relationships>
</file>

<file path=ppt/slides/_rels/slide2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53.png"/></Relationships>
</file>

<file path=ppt/slides/_rels/slide2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54.png"/></Relationships>
</file>

<file path=ppt/slides/_rels/slide2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55.png"/></Relationships>
</file>

<file path=ppt/slides/_rels/slide266.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6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57.png"/></Relationships>
</file>

<file path=ppt/slides/_rels/slide2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8.xml"/><Relationship Id="rId1" Type="http://schemas.openxmlformats.org/officeDocument/2006/relationships/slideLayout" Target="../slideLayouts/slideLayout23.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12.png"/></Relationships>
</file>

<file path=ppt/slides/_rels/slide2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9.xml"/><Relationship Id="rId1" Type="http://schemas.openxmlformats.org/officeDocument/2006/relationships/slideLayout" Target="../slideLayouts/slideLayout23.xml"/><Relationship Id="rId5" Type="http://schemas.openxmlformats.org/officeDocument/2006/relationships/image" Target="../media/image260.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3.xml"/><Relationship Id="rId5" Type="http://schemas.openxmlformats.org/officeDocument/2006/relationships/image" Target="../media/image16.png"/><Relationship Id="rId4" Type="http://schemas.openxmlformats.org/officeDocument/2006/relationships/image" Target="../media/image15.png"/></Relationships>
</file>

<file path=ppt/slides/_rels/slide2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0.xml"/><Relationship Id="rId1" Type="http://schemas.openxmlformats.org/officeDocument/2006/relationships/slideLayout" Target="../slideLayouts/slideLayout23.xml"/><Relationship Id="rId6" Type="http://schemas.openxmlformats.org/officeDocument/2006/relationships/image" Target="../media/image259.png"/><Relationship Id="rId5" Type="http://schemas.openxmlformats.org/officeDocument/2006/relationships/image" Target="../media/image261.png"/><Relationship Id="rId4" Type="http://schemas.openxmlformats.org/officeDocument/2006/relationships/image" Target="../media/image12.png"/></Relationships>
</file>

<file path=ppt/slides/_rels/slide2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1.xml"/><Relationship Id="rId1" Type="http://schemas.openxmlformats.org/officeDocument/2006/relationships/slideLayout" Target="../slideLayouts/slideLayout23.xml"/><Relationship Id="rId5" Type="http://schemas.openxmlformats.org/officeDocument/2006/relationships/image" Target="../media/image262.png"/><Relationship Id="rId4" Type="http://schemas.openxmlformats.org/officeDocument/2006/relationships/image" Target="../media/image12.png"/></Relationships>
</file>

<file path=ppt/slides/_rels/slide2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2.xml"/><Relationship Id="rId1" Type="http://schemas.openxmlformats.org/officeDocument/2006/relationships/slideLayout" Target="../slideLayouts/slideLayout23.xml"/><Relationship Id="rId5" Type="http://schemas.openxmlformats.org/officeDocument/2006/relationships/image" Target="../media/image263.png"/><Relationship Id="rId4" Type="http://schemas.openxmlformats.org/officeDocument/2006/relationships/image" Target="../media/image12.png"/></Relationships>
</file>

<file path=ppt/slides/_rels/slide2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3.xml"/><Relationship Id="rId1" Type="http://schemas.openxmlformats.org/officeDocument/2006/relationships/slideLayout" Target="../slideLayouts/slideLayout23.xml"/><Relationship Id="rId5" Type="http://schemas.openxmlformats.org/officeDocument/2006/relationships/image" Target="../media/image264.png"/><Relationship Id="rId4" Type="http://schemas.openxmlformats.org/officeDocument/2006/relationships/image" Target="../media/image12.png"/></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3.xml"/></Relationships>
</file>

<file path=ppt/slides/_rels/slide2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65.png"/></Relationships>
</file>

<file path=ppt/slides/_rels/slide2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66.png"/></Relationships>
</file>

<file path=ppt/slides/_rels/slide2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67.png"/></Relationships>
</file>

<file path=ppt/slides/_rels/slide2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68.png"/></Relationships>
</file>

<file path=ppt/slides/_rels/slide2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69.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70.png"/></Relationships>
</file>

<file path=ppt/slides/_rels/slide28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81.xml"/><Relationship Id="rId1" Type="http://schemas.openxmlformats.org/officeDocument/2006/relationships/slideLayout" Target="../slideLayouts/slideLayout23.xml"/></Relationships>
</file>

<file path=ppt/slides/_rels/slide28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82.xml"/><Relationship Id="rId1" Type="http://schemas.openxmlformats.org/officeDocument/2006/relationships/slideLayout" Target="../slideLayouts/slideLayout23.xml"/></Relationships>
</file>

<file path=ppt/slides/_rels/slide2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3.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2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4.xml"/><Relationship Id="rId1" Type="http://schemas.openxmlformats.org/officeDocument/2006/relationships/slideLayout" Target="../slideLayouts/slideLayout23.xml"/></Relationships>
</file>

<file path=ppt/slides/_rels/slide2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5.xml"/><Relationship Id="rId1" Type="http://schemas.openxmlformats.org/officeDocument/2006/relationships/slideLayout" Target="../slideLayouts/slideLayout23.xml"/></Relationships>
</file>

<file path=ppt/slides/_rels/slide2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6.xml"/><Relationship Id="rId1" Type="http://schemas.openxmlformats.org/officeDocument/2006/relationships/slideLayout" Target="../slideLayouts/slideLayout23.xml"/></Relationships>
</file>

<file path=ppt/slides/_rels/slide2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7.xml"/><Relationship Id="rId1" Type="http://schemas.openxmlformats.org/officeDocument/2006/relationships/slideLayout" Target="../slideLayouts/slideLayout23.xml"/></Relationships>
</file>

<file path=ppt/slides/_rels/slide2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8.xml"/><Relationship Id="rId1" Type="http://schemas.openxmlformats.org/officeDocument/2006/relationships/slideLayout" Target="../slideLayouts/slideLayout23.xml"/></Relationships>
</file>

<file path=ppt/slides/_rels/slide2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9.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2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0.xml"/><Relationship Id="rId1" Type="http://schemas.openxmlformats.org/officeDocument/2006/relationships/slideLayout" Target="../slideLayouts/slideLayout23.xml"/></Relationships>
</file>

<file path=ppt/slides/_rels/slide2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1.xml"/><Relationship Id="rId1" Type="http://schemas.openxmlformats.org/officeDocument/2006/relationships/slideLayout" Target="../slideLayouts/slideLayout23.xml"/></Relationships>
</file>

<file path=ppt/slides/_rels/slide2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2.xml"/><Relationship Id="rId1" Type="http://schemas.openxmlformats.org/officeDocument/2006/relationships/slideLayout" Target="../slideLayouts/slideLayout23.xml"/></Relationships>
</file>

<file path=ppt/slides/_rels/slide2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3.xml"/><Relationship Id="rId1" Type="http://schemas.openxmlformats.org/officeDocument/2006/relationships/slideLayout" Target="../slideLayouts/slideLayout23.xml"/></Relationships>
</file>

<file path=ppt/slides/_rels/slide29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94.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2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72.png"/></Relationships>
</file>

<file path=ppt/slides/_rels/slide2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6.xml"/><Relationship Id="rId1" Type="http://schemas.openxmlformats.org/officeDocument/2006/relationships/slideLayout" Target="../slideLayouts/slideLayout23.xml"/></Relationships>
</file>

<file path=ppt/slides/_rels/slide29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9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8.xml"/><Relationship Id="rId1" Type="http://schemas.openxmlformats.org/officeDocument/2006/relationships/slideLayout" Target="../slideLayouts/slideLayout23.xml"/><Relationship Id="rId4" Type="http://schemas.openxmlformats.org/officeDocument/2006/relationships/image" Target="../media/image274.png"/></Relationships>
</file>

<file path=ppt/slides/_rels/slide29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29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png"/></Relationships>
</file>

<file path=ppt/slides/_rels/slide300.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30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0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30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2.xml"/><Relationship Id="rId1" Type="http://schemas.openxmlformats.org/officeDocument/2006/relationships/slideLayout" Target="../slideLayouts/slideLayout23.xml"/><Relationship Id="rId4" Type="http://schemas.openxmlformats.org/officeDocument/2006/relationships/image" Target="../media/image278.png"/></Relationships>
</file>

<file path=ppt/slides/_rels/slide3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3.xml"/><Relationship Id="rId1" Type="http://schemas.openxmlformats.org/officeDocument/2006/relationships/slideLayout" Target="../slideLayouts/slideLayout23.xml"/><Relationship Id="rId5" Type="http://schemas.openxmlformats.org/officeDocument/2006/relationships/image" Target="../media/image280.png"/><Relationship Id="rId4" Type="http://schemas.openxmlformats.org/officeDocument/2006/relationships/image" Target="../media/image279.png"/></Relationships>
</file>

<file path=ppt/slides/_rels/slide3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4.xml"/><Relationship Id="rId1" Type="http://schemas.openxmlformats.org/officeDocument/2006/relationships/slideLayout" Target="../slideLayouts/slideLayout23.xml"/><Relationship Id="rId5" Type="http://schemas.openxmlformats.org/officeDocument/2006/relationships/image" Target="../media/image281.png"/><Relationship Id="rId4" Type="http://schemas.openxmlformats.org/officeDocument/2006/relationships/image" Target="../media/image279.png"/></Relationships>
</file>

<file path=ppt/slides/_rels/slide3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5.xml"/><Relationship Id="rId1" Type="http://schemas.openxmlformats.org/officeDocument/2006/relationships/slideLayout" Target="../slideLayouts/slideLayout23.xml"/><Relationship Id="rId5" Type="http://schemas.openxmlformats.org/officeDocument/2006/relationships/image" Target="../media/image282.png"/><Relationship Id="rId4" Type="http://schemas.openxmlformats.org/officeDocument/2006/relationships/image" Target="../media/image279.png"/></Relationships>
</file>

<file path=ppt/slides/_rels/slide3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6.xml"/><Relationship Id="rId1" Type="http://schemas.openxmlformats.org/officeDocument/2006/relationships/slideLayout" Target="../slideLayouts/slideLayout23.xml"/><Relationship Id="rId5" Type="http://schemas.openxmlformats.org/officeDocument/2006/relationships/image" Target="../media/image283.png"/><Relationship Id="rId4" Type="http://schemas.openxmlformats.org/officeDocument/2006/relationships/image" Target="../media/image279.png"/></Relationships>
</file>

<file path=ppt/slides/_rels/slide30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30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8.xml"/><Relationship Id="rId1" Type="http://schemas.openxmlformats.org/officeDocument/2006/relationships/slideLayout" Target="../slideLayouts/slideLayout23.xml"/><Relationship Id="rId5" Type="http://schemas.openxmlformats.org/officeDocument/2006/relationships/image" Target="../media/image279.png"/><Relationship Id="rId4" Type="http://schemas.openxmlformats.org/officeDocument/2006/relationships/image" Target="../media/image285.png"/></Relationships>
</file>

<file path=ppt/slides/_rels/slide3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9.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0.xml"/><Relationship Id="rId1" Type="http://schemas.openxmlformats.org/officeDocument/2006/relationships/slideLayout" Target="../slideLayouts/slideLayout23.xml"/><Relationship Id="rId5" Type="http://schemas.openxmlformats.org/officeDocument/2006/relationships/image" Target="../media/image286.png"/><Relationship Id="rId4" Type="http://schemas.openxmlformats.org/officeDocument/2006/relationships/image" Target="../media/image279.png"/></Relationships>
</file>

<file path=ppt/slides/_rels/slide3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1.xml"/><Relationship Id="rId1" Type="http://schemas.openxmlformats.org/officeDocument/2006/relationships/slideLayout" Target="../slideLayouts/slideLayout23.xml"/><Relationship Id="rId5" Type="http://schemas.openxmlformats.org/officeDocument/2006/relationships/image" Target="../media/image279.png"/><Relationship Id="rId4" Type="http://schemas.openxmlformats.org/officeDocument/2006/relationships/image" Target="../media/image287.png"/></Relationships>
</file>

<file path=ppt/slides/_rels/slide3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2.xml"/><Relationship Id="rId1" Type="http://schemas.openxmlformats.org/officeDocument/2006/relationships/slideLayout" Target="../slideLayouts/slideLayout23.xml"/><Relationship Id="rId5" Type="http://schemas.openxmlformats.org/officeDocument/2006/relationships/image" Target="../media/image279.png"/><Relationship Id="rId4" Type="http://schemas.openxmlformats.org/officeDocument/2006/relationships/image" Target="../media/image288.png"/></Relationships>
</file>

<file path=ppt/slides/_rels/slide3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3.xml"/><Relationship Id="rId1" Type="http://schemas.openxmlformats.org/officeDocument/2006/relationships/slideLayout" Target="../slideLayouts/slideLayout23.xml"/><Relationship Id="rId5" Type="http://schemas.openxmlformats.org/officeDocument/2006/relationships/image" Target="../media/image279.png"/><Relationship Id="rId4" Type="http://schemas.openxmlformats.org/officeDocument/2006/relationships/image" Target="../media/image289.png"/></Relationships>
</file>

<file path=ppt/slides/_rels/slide31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14.xml"/><Relationship Id="rId1" Type="http://schemas.openxmlformats.org/officeDocument/2006/relationships/slideLayout" Target="../slideLayouts/slideLayout23.xml"/></Relationships>
</file>

<file path=ppt/slides/_rels/slide31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15.xml"/><Relationship Id="rId1" Type="http://schemas.openxmlformats.org/officeDocument/2006/relationships/slideLayout" Target="../slideLayouts/slideLayout23.xml"/></Relationships>
</file>

<file path=ppt/slides/_rels/slide3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6.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31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17.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18.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318.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1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319.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0.png"/></Relationships>
</file>

<file path=ppt/slides/_rels/slide320.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32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1.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32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32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23.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32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2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32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2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32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6.xml"/><Relationship Id="rId1" Type="http://schemas.openxmlformats.org/officeDocument/2006/relationships/slideLayout" Target="../slideLayouts/slideLayout23.xml"/><Relationship Id="rId5" Type="http://schemas.openxmlformats.org/officeDocument/2006/relationships/image" Target="../media/image295.png"/><Relationship Id="rId4" Type="http://schemas.openxmlformats.org/officeDocument/2006/relationships/image" Target="../media/image297.png"/></Relationships>
</file>

<file path=ppt/slides/_rels/slide327.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327.xml"/><Relationship Id="rId1" Type="http://schemas.openxmlformats.org/officeDocument/2006/relationships/slideLayout" Target="../slideLayouts/slideLayout23.xml"/><Relationship Id="rId5" Type="http://schemas.openxmlformats.org/officeDocument/2006/relationships/image" Target="../media/image297.png"/><Relationship Id="rId4" Type="http://schemas.openxmlformats.org/officeDocument/2006/relationships/image" Target="../media/image12.png"/></Relationships>
</file>

<file path=ppt/slides/_rels/slide328.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32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00.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33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33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31.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33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32.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33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33.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33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34.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334.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35.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335.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36.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336.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37.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337.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3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38.xml"/><Relationship Id="rId1" Type="http://schemas.openxmlformats.org/officeDocument/2006/relationships/slideLayout" Target="../slideLayouts/slideLayout23.xml"/></Relationships>
</file>

<file path=ppt/slides/_rels/slide33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39.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png"/></Relationships>
</file>

<file path=ppt/slides/_rels/slide3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0.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3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4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3.xml"/><Relationship Id="rId1" Type="http://schemas.openxmlformats.org/officeDocument/2006/relationships/slideLayout" Target="../slideLayouts/slideLayout23.xml"/></Relationships>
</file>

<file path=ppt/slides/_rels/slide3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4.xml"/><Relationship Id="rId1" Type="http://schemas.openxmlformats.org/officeDocument/2006/relationships/slideLayout" Target="../slideLayouts/slideLayout23.xml"/></Relationships>
</file>

<file path=ppt/slides/_rels/slide3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5.xml"/><Relationship Id="rId1" Type="http://schemas.openxmlformats.org/officeDocument/2006/relationships/slideLayout" Target="../slideLayouts/slideLayout23.xml"/></Relationships>
</file>

<file path=ppt/slides/_rels/slide3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6.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3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7.xml"/><Relationship Id="rId1" Type="http://schemas.openxmlformats.org/officeDocument/2006/relationships/slideLayout" Target="../slideLayouts/slideLayout23.xml"/></Relationships>
</file>

<file path=ppt/slides/_rels/slide3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8.xml"/><Relationship Id="rId1" Type="http://schemas.openxmlformats.org/officeDocument/2006/relationships/slideLayout" Target="../slideLayouts/slideLayout23.xml"/></Relationships>
</file>

<file path=ppt/slides/_rels/slide3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9.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3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0.xml"/><Relationship Id="rId1" Type="http://schemas.openxmlformats.org/officeDocument/2006/relationships/slideLayout" Target="../slideLayouts/slideLayout23.xml"/></Relationships>
</file>

<file path=ppt/slides/_rels/slide3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1.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07.png"/></Relationships>
</file>

<file path=ppt/slides/_rels/slide3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2.xml"/><Relationship Id="rId1" Type="http://schemas.openxmlformats.org/officeDocument/2006/relationships/slideLayout" Target="../slideLayouts/slideLayout23.xml"/><Relationship Id="rId5" Type="http://schemas.openxmlformats.org/officeDocument/2006/relationships/image" Target="../media/image307.png"/><Relationship Id="rId4" Type="http://schemas.openxmlformats.org/officeDocument/2006/relationships/image" Target="../media/image12.png"/></Relationships>
</file>

<file path=ppt/slides/_rels/slide3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08.png"/></Relationships>
</file>

<file path=ppt/slides/_rels/slide3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09.png"/></Relationships>
</file>

<file path=ppt/slides/_rels/slide3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10.png"/></Relationships>
</file>

<file path=ppt/slides/_rels/slide3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11.png"/></Relationships>
</file>

<file path=ppt/slides/_rels/slide3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12.png"/></Relationships>
</file>

<file path=ppt/slides/_rels/slide3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13.png"/></Relationships>
</file>

<file path=ppt/slides/_rels/slide359.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359.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25.png"/></Relationships>
</file>

<file path=ppt/slides/_rels/slide360.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360.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15.png"/></Relationships>
</file>

<file path=ppt/slides/_rels/slide3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16.png"/></Relationships>
</file>

<file path=ppt/slides/_rels/slide3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3.xml"/><Relationship Id="rId1" Type="http://schemas.openxmlformats.org/officeDocument/2006/relationships/slideLayout" Target="../slideLayouts/slideLayout23.xml"/><Relationship Id="rId6" Type="http://schemas.openxmlformats.org/officeDocument/2006/relationships/image" Target="../media/image317.png"/><Relationship Id="rId5" Type="http://schemas.openxmlformats.org/officeDocument/2006/relationships/image" Target="../media/image279.png"/><Relationship Id="rId4" Type="http://schemas.openxmlformats.org/officeDocument/2006/relationships/image" Target="../media/image12.png"/></Relationships>
</file>

<file path=ppt/slides/_rels/slide3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4.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3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18.png"/></Relationships>
</file>

<file path=ppt/slides/_rels/slide3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6.xml"/><Relationship Id="rId1" Type="http://schemas.openxmlformats.org/officeDocument/2006/relationships/slideLayout" Target="../slideLayouts/slideLayout23.xml"/><Relationship Id="rId5" Type="http://schemas.openxmlformats.org/officeDocument/2006/relationships/image" Target="../media/image319.png"/><Relationship Id="rId4" Type="http://schemas.openxmlformats.org/officeDocument/2006/relationships/image" Target="../media/image12.png"/></Relationships>
</file>

<file path=ppt/slides/_rels/slide3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7.xml"/><Relationship Id="rId1" Type="http://schemas.openxmlformats.org/officeDocument/2006/relationships/slideLayout" Target="../slideLayouts/slideLayout23.xml"/><Relationship Id="rId5" Type="http://schemas.openxmlformats.org/officeDocument/2006/relationships/image" Target="../media/image320.png"/><Relationship Id="rId4" Type="http://schemas.openxmlformats.org/officeDocument/2006/relationships/image" Target="../media/image12.png"/></Relationships>
</file>

<file path=ppt/slides/_rels/slide3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21.png"/></Relationships>
</file>

<file path=ppt/slides/_rels/slide3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22.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7.png"/></Relationships>
</file>

<file path=ppt/slides/_rels/slide3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0.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3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1.xml"/><Relationship Id="rId1" Type="http://schemas.openxmlformats.org/officeDocument/2006/relationships/slideLayout" Target="../slideLayouts/slideLayout23.xml"/></Relationships>
</file>

<file path=ppt/slides/_rels/slide372.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37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3.xml"/><Relationship Id="rId1" Type="http://schemas.openxmlformats.org/officeDocument/2006/relationships/slideLayout" Target="../slideLayouts/slideLayout23.xml"/></Relationships>
</file>

<file path=ppt/slides/_rels/slide374.xml.rels><?xml version="1.0" encoding="UTF-8" standalone="yes"?>
<Relationships xmlns="http://schemas.openxmlformats.org/package/2006/relationships"><Relationship Id="rId3" Type="http://schemas.openxmlformats.org/officeDocument/2006/relationships/image" Target="../media/image3220.png"/><Relationship Id="rId2" Type="http://schemas.openxmlformats.org/officeDocument/2006/relationships/notesSlide" Target="../notesSlides/notesSlide374.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325.png"/><Relationship Id="rId4" Type="http://schemas.openxmlformats.org/officeDocument/2006/relationships/image" Target="../media/image324.png"/></Relationships>
</file>

<file path=ppt/slides/_rels/slide3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5.xml"/><Relationship Id="rId1" Type="http://schemas.openxmlformats.org/officeDocument/2006/relationships/slideLayout" Target="../slideLayouts/slideLayout23.xml"/></Relationships>
</file>

<file path=ppt/slides/_rels/slide3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6.xml"/><Relationship Id="rId1" Type="http://schemas.openxmlformats.org/officeDocument/2006/relationships/slideLayout" Target="../slideLayouts/slideLayout23.xml"/></Relationships>
</file>

<file path=ppt/slides/_rels/slide3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7.xml"/><Relationship Id="rId1" Type="http://schemas.openxmlformats.org/officeDocument/2006/relationships/slideLayout" Target="../slideLayouts/slideLayout23.xml"/></Relationships>
</file>

<file path=ppt/slides/_rels/slide3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8.xml"/><Relationship Id="rId1" Type="http://schemas.openxmlformats.org/officeDocument/2006/relationships/slideLayout" Target="../slideLayouts/slideLayout23.xml"/></Relationships>
</file>

<file path=ppt/slides/_rels/slide3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9.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80.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38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png"/></Relationships>
</file>

<file path=ppt/slides/_rels/slide3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1.xml"/><Relationship Id="rId1" Type="http://schemas.openxmlformats.org/officeDocument/2006/relationships/slideLayout" Target="../slideLayouts/slideLayout23.xml"/><Relationship Id="rId5" Type="http://schemas.openxmlformats.org/officeDocument/2006/relationships/image" Target="../media/image326.png"/><Relationship Id="rId4" Type="http://schemas.openxmlformats.org/officeDocument/2006/relationships/image" Target="../media/image12.png"/></Relationships>
</file>

<file path=ppt/slides/_rels/slide382.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382.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83.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38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29.png"/></Relationships>
</file>

<file path=ppt/slides/_rels/slide3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5.xml"/><Relationship Id="rId1" Type="http://schemas.openxmlformats.org/officeDocument/2006/relationships/slideLayout" Target="../slideLayouts/slideLayout23.xml"/><Relationship Id="rId5" Type="http://schemas.openxmlformats.org/officeDocument/2006/relationships/image" Target="../media/image329.png"/><Relationship Id="rId4" Type="http://schemas.openxmlformats.org/officeDocument/2006/relationships/image" Target="../media/image12.png"/></Relationships>
</file>

<file path=ppt/slides/_rels/slide3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6.xml"/><Relationship Id="rId1" Type="http://schemas.openxmlformats.org/officeDocument/2006/relationships/slideLayout" Target="../slideLayouts/slideLayout23.xml"/><Relationship Id="rId4" Type="http://schemas.openxmlformats.org/officeDocument/2006/relationships/image" Target="../media/image330.png"/></Relationships>
</file>

<file path=ppt/slides/_rels/slide3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31.png"/></Relationships>
</file>

<file path=ppt/slides/_rels/slide3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8.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1.png"/></Relationships>
</file>

<file path=ppt/slides/_rels/slide389.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389.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0.png"/></Relationships>
</file>

<file path=ppt/slides/_rels/slide3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0.xml"/><Relationship Id="rId1" Type="http://schemas.openxmlformats.org/officeDocument/2006/relationships/slideLayout" Target="../slideLayouts/slideLayout23.xml"/><Relationship Id="rId5" Type="http://schemas.openxmlformats.org/officeDocument/2006/relationships/image" Target="../media/image333.png"/><Relationship Id="rId4" Type="http://schemas.openxmlformats.org/officeDocument/2006/relationships/image" Target="../media/image17.png"/></Relationships>
</file>

<file path=ppt/slides/_rels/slide3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1.xml"/><Relationship Id="rId1" Type="http://schemas.openxmlformats.org/officeDocument/2006/relationships/slideLayout" Target="../slideLayouts/slideLayout23.xml"/><Relationship Id="rId5" Type="http://schemas.openxmlformats.org/officeDocument/2006/relationships/image" Target="../media/image334.png"/><Relationship Id="rId4" Type="http://schemas.openxmlformats.org/officeDocument/2006/relationships/image" Target="../media/image12.png"/></Relationships>
</file>

<file path=ppt/slides/_rels/slide3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2.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4.png"/></Relationships>
</file>

<file path=ppt/slides/_rels/slide3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3.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4.png"/></Relationships>
</file>

<file path=ppt/slides/_rels/slide3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4.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4.png"/></Relationships>
</file>

<file path=ppt/slides/_rels/slide3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5.xml"/><Relationship Id="rId1" Type="http://schemas.openxmlformats.org/officeDocument/2006/relationships/slideLayout" Target="../slideLayouts/slideLayout23.xml"/><Relationship Id="rId6" Type="http://schemas.openxmlformats.org/officeDocument/2006/relationships/image" Target="../media/image279.png"/><Relationship Id="rId5" Type="http://schemas.openxmlformats.org/officeDocument/2006/relationships/image" Target="../media/image335.png"/><Relationship Id="rId4" Type="http://schemas.openxmlformats.org/officeDocument/2006/relationships/image" Target="../media/image17.png"/></Relationships>
</file>

<file path=ppt/slides/_rels/slide3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6.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279.png"/><Relationship Id="rId4" Type="http://schemas.openxmlformats.org/officeDocument/2006/relationships/image" Target="../media/image335.png"/></Relationships>
</file>

<file path=ppt/slides/_rels/slide3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7.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279.png"/><Relationship Id="rId4" Type="http://schemas.openxmlformats.org/officeDocument/2006/relationships/image" Target="../media/image335.png"/></Relationships>
</file>

<file path=ppt/slides/_rels/slide3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8.xml"/><Relationship Id="rId1" Type="http://schemas.openxmlformats.org/officeDocument/2006/relationships/slideLayout" Target="../slideLayouts/slideLayout23.xml"/><Relationship Id="rId4" Type="http://schemas.openxmlformats.org/officeDocument/2006/relationships/image" Target="../media/image336.png"/></Relationships>
</file>

<file path=ppt/slides/_rels/slide3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9.xml"/><Relationship Id="rId1" Type="http://schemas.openxmlformats.org/officeDocument/2006/relationships/slideLayout" Target="../slideLayouts/slideLayout23.xml"/><Relationship Id="rId6" Type="http://schemas.openxmlformats.org/officeDocument/2006/relationships/image" Target="../media/image279.png"/><Relationship Id="rId5" Type="http://schemas.openxmlformats.org/officeDocument/2006/relationships/image" Target="../media/image337.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4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0.xml"/><Relationship Id="rId1" Type="http://schemas.openxmlformats.org/officeDocument/2006/relationships/slideLayout" Target="../slideLayouts/slideLayout23.xml"/><Relationship Id="rId6" Type="http://schemas.openxmlformats.org/officeDocument/2006/relationships/image" Target="../media/image279.png"/><Relationship Id="rId5" Type="http://schemas.openxmlformats.org/officeDocument/2006/relationships/image" Target="../media/image337.png"/><Relationship Id="rId4" Type="http://schemas.openxmlformats.org/officeDocument/2006/relationships/image" Target="../media/image17.png"/></Relationships>
</file>

<file path=ppt/slides/_rels/slide4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1.xml"/><Relationship Id="rId1" Type="http://schemas.openxmlformats.org/officeDocument/2006/relationships/slideLayout" Target="../slideLayouts/slideLayout23.xml"/><Relationship Id="rId6" Type="http://schemas.openxmlformats.org/officeDocument/2006/relationships/image" Target="../media/image279.png"/><Relationship Id="rId5" Type="http://schemas.openxmlformats.org/officeDocument/2006/relationships/image" Target="../media/image337.png"/><Relationship Id="rId4" Type="http://schemas.openxmlformats.org/officeDocument/2006/relationships/image" Target="../media/image17.png"/></Relationships>
</file>

<file path=ppt/slides/_rels/slide4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2.xml"/><Relationship Id="rId1" Type="http://schemas.openxmlformats.org/officeDocument/2006/relationships/slideLayout" Target="../slideLayouts/slideLayout23.xml"/><Relationship Id="rId6" Type="http://schemas.openxmlformats.org/officeDocument/2006/relationships/image" Target="../media/image279.png"/><Relationship Id="rId5" Type="http://schemas.openxmlformats.org/officeDocument/2006/relationships/image" Target="../media/image337.png"/><Relationship Id="rId4" Type="http://schemas.openxmlformats.org/officeDocument/2006/relationships/image" Target="../media/image17.png"/></Relationships>
</file>

<file path=ppt/slides/_rels/slide4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3.xml"/><Relationship Id="rId1" Type="http://schemas.openxmlformats.org/officeDocument/2006/relationships/slideLayout" Target="../slideLayouts/slideLayout23.xml"/><Relationship Id="rId6" Type="http://schemas.openxmlformats.org/officeDocument/2006/relationships/image" Target="../media/image279.png"/><Relationship Id="rId5" Type="http://schemas.openxmlformats.org/officeDocument/2006/relationships/image" Target="../media/image337.png"/><Relationship Id="rId4" Type="http://schemas.openxmlformats.org/officeDocument/2006/relationships/image" Target="../media/image17.png"/></Relationships>
</file>

<file path=ppt/slides/_rels/slide4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4.xml"/><Relationship Id="rId1" Type="http://schemas.openxmlformats.org/officeDocument/2006/relationships/slideLayout" Target="../slideLayouts/slideLayout23.xml"/><Relationship Id="rId6" Type="http://schemas.openxmlformats.org/officeDocument/2006/relationships/image" Target="../media/image338.png"/><Relationship Id="rId5" Type="http://schemas.openxmlformats.org/officeDocument/2006/relationships/image" Target="../media/image279.png"/><Relationship Id="rId4" Type="http://schemas.openxmlformats.org/officeDocument/2006/relationships/image" Target="../media/image17.png"/></Relationships>
</file>

<file path=ppt/slides/_rels/slide4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5.xml"/><Relationship Id="rId1" Type="http://schemas.openxmlformats.org/officeDocument/2006/relationships/slideLayout" Target="../slideLayouts/slideLayout23.xml"/><Relationship Id="rId6" Type="http://schemas.openxmlformats.org/officeDocument/2006/relationships/image" Target="../media/image338.png"/><Relationship Id="rId5" Type="http://schemas.openxmlformats.org/officeDocument/2006/relationships/image" Target="../media/image279.png"/><Relationship Id="rId4" Type="http://schemas.openxmlformats.org/officeDocument/2006/relationships/image" Target="../media/image17.png"/></Relationships>
</file>

<file path=ppt/slides/_rels/slide4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6.xml"/><Relationship Id="rId1" Type="http://schemas.openxmlformats.org/officeDocument/2006/relationships/slideLayout" Target="../slideLayouts/slideLayout23.xml"/><Relationship Id="rId4" Type="http://schemas.openxmlformats.org/officeDocument/2006/relationships/image" Target="../media/image339.png"/></Relationships>
</file>

<file path=ppt/slides/_rels/slide4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7.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40.png"/></Relationships>
</file>

<file path=ppt/slides/_rels/slide408.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40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42.png"/></Relationships>
</file>

<file path=ppt/slides/_rels/slide40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409.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2.png"/></Relationships>
</file>

<file path=ppt/slides/_rels/slide410.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41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45.png"/></Relationships>
</file>

<file path=ppt/slides/_rels/slide41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11.xml"/><Relationship Id="rId1" Type="http://schemas.openxmlformats.org/officeDocument/2006/relationships/slideLayout" Target="../slideLayouts/slideLayout23.xml"/></Relationships>
</file>

<file path=ppt/slides/_rels/slide412.xml.rels><?xml version="1.0" encoding="UTF-8" standalone="yes"?>
<Relationships xmlns="http://schemas.openxmlformats.org/package/2006/relationships"><Relationship Id="rId3" Type="http://schemas.openxmlformats.org/officeDocument/2006/relationships/notesSlide" Target="../notesSlides/notesSlide412.xml"/><Relationship Id="rId2" Type="http://schemas.openxmlformats.org/officeDocument/2006/relationships/slideLayout" Target="../slideLayouts/slideLayout22.xml"/><Relationship Id="rId1" Type="http://schemas.openxmlformats.org/officeDocument/2006/relationships/tags" Target="../tags/tag1.xml"/></Relationships>
</file>

<file path=ppt/slides/_rels/slide413.xml.rels><?xml version="1.0" encoding="UTF-8" standalone="yes"?>
<Relationships xmlns="http://schemas.openxmlformats.org/package/2006/relationships"><Relationship Id="rId3" Type="http://schemas.openxmlformats.org/officeDocument/2006/relationships/notesSlide" Target="../notesSlides/notesSlide413.xml"/><Relationship Id="rId2" Type="http://schemas.openxmlformats.org/officeDocument/2006/relationships/slideLayout" Target="../slideLayouts/slideLayout32.xml"/><Relationship Id="rId1" Type="http://schemas.openxmlformats.org/officeDocument/2006/relationships/tags" Target="../tags/tag2.xml"/><Relationship Id="rId4" Type="http://schemas.openxmlformats.org/officeDocument/2006/relationships/image" Target="../media/image12.png"/></Relationships>
</file>

<file path=ppt/slides/_rels/slide414.xml.rels><?xml version="1.0" encoding="UTF-8" standalone="yes"?>
<Relationships xmlns="http://schemas.openxmlformats.org/package/2006/relationships"><Relationship Id="rId3" Type="http://schemas.openxmlformats.org/officeDocument/2006/relationships/notesSlide" Target="../notesSlides/notesSlide414.xml"/><Relationship Id="rId2" Type="http://schemas.openxmlformats.org/officeDocument/2006/relationships/slideLayout" Target="../slideLayouts/slideLayout32.xml"/><Relationship Id="rId1" Type="http://schemas.openxmlformats.org/officeDocument/2006/relationships/tags" Target="../tags/tag3.xml"/><Relationship Id="rId4" Type="http://schemas.openxmlformats.org/officeDocument/2006/relationships/image" Target="../media/image12.png"/></Relationships>
</file>

<file path=ppt/slides/_rels/slide415.xml.rels><?xml version="1.0" encoding="UTF-8" standalone="yes"?>
<Relationships xmlns="http://schemas.openxmlformats.org/package/2006/relationships"><Relationship Id="rId3" Type="http://schemas.openxmlformats.org/officeDocument/2006/relationships/notesSlide" Target="../notesSlides/notesSlide415.xml"/><Relationship Id="rId2" Type="http://schemas.openxmlformats.org/officeDocument/2006/relationships/slideLayout" Target="../slideLayouts/slideLayout22.xml"/><Relationship Id="rId1" Type="http://schemas.openxmlformats.org/officeDocument/2006/relationships/tags" Target="../tags/tag4.xml"/></Relationships>
</file>

<file path=ppt/slides/_rels/slide416.xml.rels><?xml version="1.0" encoding="UTF-8" standalone="yes"?>
<Relationships xmlns="http://schemas.openxmlformats.org/package/2006/relationships"><Relationship Id="rId3" Type="http://schemas.openxmlformats.org/officeDocument/2006/relationships/notesSlide" Target="../notesSlides/notesSlide416.xml"/><Relationship Id="rId2" Type="http://schemas.openxmlformats.org/officeDocument/2006/relationships/slideLayout" Target="../slideLayouts/slideLayout32.xml"/><Relationship Id="rId1" Type="http://schemas.openxmlformats.org/officeDocument/2006/relationships/tags" Target="../tags/tag5.xml"/><Relationship Id="rId5" Type="http://schemas.openxmlformats.org/officeDocument/2006/relationships/image" Target="../media/image12.png"/><Relationship Id="rId4" Type="http://schemas.openxmlformats.org/officeDocument/2006/relationships/image" Target="../media/image346.png"/></Relationships>
</file>

<file path=ppt/slides/_rels/slide417.xml.rels><?xml version="1.0" encoding="UTF-8" standalone="yes"?>
<Relationships xmlns="http://schemas.openxmlformats.org/package/2006/relationships"><Relationship Id="rId3" Type="http://schemas.openxmlformats.org/officeDocument/2006/relationships/notesSlide" Target="../notesSlides/notesSlide417.xml"/><Relationship Id="rId2" Type="http://schemas.openxmlformats.org/officeDocument/2006/relationships/slideLayout" Target="../slideLayouts/slideLayout32.xml"/><Relationship Id="rId1" Type="http://schemas.openxmlformats.org/officeDocument/2006/relationships/tags" Target="../tags/tag6.xml"/><Relationship Id="rId4" Type="http://schemas.openxmlformats.org/officeDocument/2006/relationships/image" Target="../media/image12.png"/></Relationships>
</file>

<file path=ppt/slides/_rels/slide418.xml.rels><?xml version="1.0" encoding="UTF-8" standalone="yes"?>
<Relationships xmlns="http://schemas.openxmlformats.org/package/2006/relationships"><Relationship Id="rId3" Type="http://schemas.openxmlformats.org/officeDocument/2006/relationships/notesSlide" Target="../notesSlides/notesSlide418.xml"/><Relationship Id="rId2" Type="http://schemas.openxmlformats.org/officeDocument/2006/relationships/slideLayout" Target="../slideLayouts/slideLayout32.xml"/><Relationship Id="rId1" Type="http://schemas.openxmlformats.org/officeDocument/2006/relationships/tags" Target="../tags/tag7.xml"/><Relationship Id="rId4" Type="http://schemas.openxmlformats.org/officeDocument/2006/relationships/image" Target="../media/image12.png"/></Relationships>
</file>

<file path=ppt/slides/_rels/slide419.xml.rels><?xml version="1.0" encoding="UTF-8" standalone="yes"?>
<Relationships xmlns="http://schemas.openxmlformats.org/package/2006/relationships"><Relationship Id="rId3" Type="http://schemas.openxmlformats.org/officeDocument/2006/relationships/notesSlide" Target="../notesSlides/notesSlide419.xml"/><Relationship Id="rId2" Type="http://schemas.openxmlformats.org/officeDocument/2006/relationships/slideLayout" Target="../slideLayouts/slideLayout32.xml"/><Relationship Id="rId1" Type="http://schemas.openxmlformats.org/officeDocument/2006/relationships/tags" Target="../tags/tag8.xml"/><Relationship Id="rId5" Type="http://schemas.openxmlformats.org/officeDocument/2006/relationships/image" Target="../media/image12.png"/><Relationship Id="rId4" Type="http://schemas.openxmlformats.org/officeDocument/2006/relationships/image" Target="../media/image347.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3.png"/></Relationships>
</file>

<file path=ppt/slides/_rels/slide420.xml.rels><?xml version="1.0" encoding="UTF-8" standalone="yes"?>
<Relationships xmlns="http://schemas.openxmlformats.org/package/2006/relationships"><Relationship Id="rId3" Type="http://schemas.openxmlformats.org/officeDocument/2006/relationships/notesSlide" Target="../notesSlides/notesSlide420.xml"/><Relationship Id="rId2" Type="http://schemas.openxmlformats.org/officeDocument/2006/relationships/slideLayout" Target="../slideLayouts/slideLayout32.xml"/><Relationship Id="rId1" Type="http://schemas.openxmlformats.org/officeDocument/2006/relationships/tags" Target="../tags/tag9.xml"/><Relationship Id="rId5" Type="http://schemas.openxmlformats.org/officeDocument/2006/relationships/image" Target="../media/image12.png"/><Relationship Id="rId4" Type="http://schemas.openxmlformats.org/officeDocument/2006/relationships/image" Target="../media/image348.png"/></Relationships>
</file>

<file path=ppt/slides/_rels/slide421.xml.rels><?xml version="1.0" encoding="UTF-8" standalone="yes"?>
<Relationships xmlns="http://schemas.openxmlformats.org/package/2006/relationships"><Relationship Id="rId3" Type="http://schemas.openxmlformats.org/officeDocument/2006/relationships/notesSlide" Target="../notesSlides/notesSlide421.xml"/><Relationship Id="rId2" Type="http://schemas.openxmlformats.org/officeDocument/2006/relationships/slideLayout" Target="../slideLayouts/slideLayout32.xml"/><Relationship Id="rId1" Type="http://schemas.openxmlformats.org/officeDocument/2006/relationships/tags" Target="../tags/tag10.xml"/><Relationship Id="rId5" Type="http://schemas.openxmlformats.org/officeDocument/2006/relationships/image" Target="../media/image12.png"/><Relationship Id="rId4" Type="http://schemas.openxmlformats.org/officeDocument/2006/relationships/image" Target="../media/image349.png"/></Relationships>
</file>

<file path=ppt/slides/_rels/slide422.xml.rels><?xml version="1.0" encoding="UTF-8" standalone="yes"?>
<Relationships xmlns="http://schemas.openxmlformats.org/package/2006/relationships"><Relationship Id="rId3" Type="http://schemas.openxmlformats.org/officeDocument/2006/relationships/notesSlide" Target="../notesSlides/notesSlide422.xml"/><Relationship Id="rId2" Type="http://schemas.openxmlformats.org/officeDocument/2006/relationships/slideLayout" Target="../slideLayouts/slideLayout22.xml"/><Relationship Id="rId1" Type="http://schemas.openxmlformats.org/officeDocument/2006/relationships/tags" Target="../tags/tag11.xml"/></Relationships>
</file>

<file path=ppt/slides/_rels/slide423.xml.rels><?xml version="1.0" encoding="UTF-8" standalone="yes"?>
<Relationships xmlns="http://schemas.openxmlformats.org/package/2006/relationships"><Relationship Id="rId3" Type="http://schemas.openxmlformats.org/officeDocument/2006/relationships/notesSlide" Target="../notesSlides/notesSlide423.xml"/><Relationship Id="rId2" Type="http://schemas.openxmlformats.org/officeDocument/2006/relationships/slideLayout" Target="../slideLayouts/slideLayout32.xml"/><Relationship Id="rId1" Type="http://schemas.openxmlformats.org/officeDocument/2006/relationships/tags" Target="../tags/tag12.xml"/><Relationship Id="rId4" Type="http://schemas.openxmlformats.org/officeDocument/2006/relationships/image" Target="../media/image12.png"/></Relationships>
</file>

<file path=ppt/slides/_rels/slide424.xml.rels><?xml version="1.0" encoding="UTF-8" standalone="yes"?>
<Relationships xmlns="http://schemas.openxmlformats.org/package/2006/relationships"><Relationship Id="rId3" Type="http://schemas.openxmlformats.org/officeDocument/2006/relationships/notesSlide" Target="../notesSlides/notesSlide424.xml"/><Relationship Id="rId2" Type="http://schemas.openxmlformats.org/officeDocument/2006/relationships/slideLayout" Target="../slideLayouts/slideLayout32.xml"/><Relationship Id="rId1" Type="http://schemas.openxmlformats.org/officeDocument/2006/relationships/tags" Target="../tags/tag13.xml"/><Relationship Id="rId4" Type="http://schemas.openxmlformats.org/officeDocument/2006/relationships/image" Target="../media/image12.png"/></Relationships>
</file>

<file path=ppt/slides/_rels/slide425.xml.rels><?xml version="1.0" encoding="UTF-8" standalone="yes"?>
<Relationships xmlns="http://schemas.openxmlformats.org/package/2006/relationships"><Relationship Id="rId3" Type="http://schemas.openxmlformats.org/officeDocument/2006/relationships/notesSlide" Target="../notesSlides/notesSlide425.xml"/><Relationship Id="rId2" Type="http://schemas.openxmlformats.org/officeDocument/2006/relationships/slideLayout" Target="../slideLayouts/slideLayout32.xml"/><Relationship Id="rId1" Type="http://schemas.openxmlformats.org/officeDocument/2006/relationships/tags" Target="../tags/tag14.xml"/><Relationship Id="rId5" Type="http://schemas.openxmlformats.org/officeDocument/2006/relationships/image" Target="../media/image12.png"/><Relationship Id="rId4" Type="http://schemas.openxmlformats.org/officeDocument/2006/relationships/image" Target="../media/image350.png"/></Relationships>
</file>

<file path=ppt/slides/_rels/slide426.xml.rels><?xml version="1.0" encoding="UTF-8" standalone="yes"?>
<Relationships xmlns="http://schemas.openxmlformats.org/package/2006/relationships"><Relationship Id="rId3" Type="http://schemas.openxmlformats.org/officeDocument/2006/relationships/notesSlide" Target="../notesSlides/notesSlide426.xml"/><Relationship Id="rId2" Type="http://schemas.openxmlformats.org/officeDocument/2006/relationships/slideLayout" Target="../slideLayouts/slideLayout32.xml"/><Relationship Id="rId1" Type="http://schemas.openxmlformats.org/officeDocument/2006/relationships/tags" Target="../tags/tag15.xml"/><Relationship Id="rId4" Type="http://schemas.openxmlformats.org/officeDocument/2006/relationships/image" Target="../media/image12.png"/></Relationships>
</file>

<file path=ppt/slides/_rels/slide427.xml.rels><?xml version="1.0" encoding="UTF-8" standalone="yes"?>
<Relationships xmlns="http://schemas.openxmlformats.org/package/2006/relationships"><Relationship Id="rId3" Type="http://schemas.openxmlformats.org/officeDocument/2006/relationships/notesSlide" Target="../notesSlides/notesSlide427.xml"/><Relationship Id="rId2" Type="http://schemas.openxmlformats.org/officeDocument/2006/relationships/slideLayout" Target="../slideLayouts/slideLayout32.xml"/><Relationship Id="rId1" Type="http://schemas.openxmlformats.org/officeDocument/2006/relationships/tags" Target="../tags/tag16.xml"/><Relationship Id="rId4" Type="http://schemas.openxmlformats.org/officeDocument/2006/relationships/image" Target="../media/image12.png"/></Relationships>
</file>

<file path=ppt/slides/_rels/slide428.xml.rels><?xml version="1.0" encoding="UTF-8" standalone="yes"?>
<Relationships xmlns="http://schemas.openxmlformats.org/package/2006/relationships"><Relationship Id="rId3" Type="http://schemas.openxmlformats.org/officeDocument/2006/relationships/notesSlide" Target="../notesSlides/notesSlide428.xml"/><Relationship Id="rId2" Type="http://schemas.openxmlformats.org/officeDocument/2006/relationships/slideLayout" Target="../slideLayouts/slideLayout32.xml"/><Relationship Id="rId1" Type="http://schemas.openxmlformats.org/officeDocument/2006/relationships/tags" Target="../tags/tag17.xml"/><Relationship Id="rId4" Type="http://schemas.openxmlformats.org/officeDocument/2006/relationships/image" Target="../media/image12.png"/></Relationships>
</file>

<file path=ppt/slides/_rels/slide429.xml.rels><?xml version="1.0" encoding="UTF-8" standalone="yes"?>
<Relationships xmlns="http://schemas.openxmlformats.org/package/2006/relationships"><Relationship Id="rId3" Type="http://schemas.openxmlformats.org/officeDocument/2006/relationships/notesSlide" Target="../notesSlides/notesSlide429.xml"/><Relationship Id="rId2" Type="http://schemas.openxmlformats.org/officeDocument/2006/relationships/slideLayout" Target="../slideLayouts/slideLayout32.xml"/><Relationship Id="rId1" Type="http://schemas.openxmlformats.org/officeDocument/2006/relationships/tags" Target="../tags/tag18.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4.png"/></Relationships>
</file>

<file path=ppt/slides/_rels/slide430.xml.rels><?xml version="1.0" encoding="UTF-8" standalone="yes"?>
<Relationships xmlns="http://schemas.openxmlformats.org/package/2006/relationships"><Relationship Id="rId3" Type="http://schemas.openxmlformats.org/officeDocument/2006/relationships/notesSlide" Target="../notesSlides/notesSlide430.xml"/><Relationship Id="rId2" Type="http://schemas.openxmlformats.org/officeDocument/2006/relationships/slideLayout" Target="../slideLayouts/slideLayout32.xml"/><Relationship Id="rId1" Type="http://schemas.openxmlformats.org/officeDocument/2006/relationships/tags" Target="../tags/tag19.xml"/><Relationship Id="rId4" Type="http://schemas.openxmlformats.org/officeDocument/2006/relationships/image" Target="../media/image12.png"/></Relationships>
</file>

<file path=ppt/slides/_rels/slide431.xml.rels><?xml version="1.0" encoding="UTF-8" standalone="yes"?>
<Relationships xmlns="http://schemas.openxmlformats.org/package/2006/relationships"><Relationship Id="rId3" Type="http://schemas.openxmlformats.org/officeDocument/2006/relationships/notesSlide" Target="../notesSlides/notesSlide431.xml"/><Relationship Id="rId2" Type="http://schemas.openxmlformats.org/officeDocument/2006/relationships/slideLayout" Target="../slideLayouts/slideLayout32.xml"/><Relationship Id="rId1" Type="http://schemas.openxmlformats.org/officeDocument/2006/relationships/tags" Target="../tags/tag20.xml"/><Relationship Id="rId5" Type="http://schemas.openxmlformats.org/officeDocument/2006/relationships/image" Target="../media/image12.png"/><Relationship Id="rId4" Type="http://schemas.openxmlformats.org/officeDocument/2006/relationships/chart" Target="../charts/chart3.xml"/></Relationships>
</file>

<file path=ppt/slides/_rels/slide432.xml.rels><?xml version="1.0" encoding="UTF-8" standalone="yes"?>
<Relationships xmlns="http://schemas.openxmlformats.org/package/2006/relationships"><Relationship Id="rId3" Type="http://schemas.openxmlformats.org/officeDocument/2006/relationships/notesSlide" Target="../notesSlides/notesSlide432.xml"/><Relationship Id="rId2" Type="http://schemas.openxmlformats.org/officeDocument/2006/relationships/slideLayout" Target="../slideLayouts/slideLayout22.xml"/><Relationship Id="rId1" Type="http://schemas.openxmlformats.org/officeDocument/2006/relationships/tags" Target="../tags/tag21.xml"/></Relationships>
</file>

<file path=ppt/slides/_rels/slide433.xml.rels><?xml version="1.0" encoding="UTF-8" standalone="yes"?>
<Relationships xmlns="http://schemas.openxmlformats.org/package/2006/relationships"><Relationship Id="rId3" Type="http://schemas.openxmlformats.org/officeDocument/2006/relationships/notesSlide" Target="../notesSlides/notesSlide433.xml"/><Relationship Id="rId2" Type="http://schemas.openxmlformats.org/officeDocument/2006/relationships/slideLayout" Target="../slideLayouts/slideLayout32.xml"/><Relationship Id="rId1" Type="http://schemas.openxmlformats.org/officeDocument/2006/relationships/tags" Target="../tags/tag22.xml"/><Relationship Id="rId5" Type="http://schemas.openxmlformats.org/officeDocument/2006/relationships/image" Target="../media/image12.png"/><Relationship Id="rId4" Type="http://schemas.openxmlformats.org/officeDocument/2006/relationships/image" Target="../media/image351.png"/></Relationships>
</file>

<file path=ppt/slides/_rels/slide434.xml.rels><?xml version="1.0" encoding="UTF-8" standalone="yes"?>
<Relationships xmlns="http://schemas.openxmlformats.org/package/2006/relationships"><Relationship Id="rId3" Type="http://schemas.openxmlformats.org/officeDocument/2006/relationships/notesSlide" Target="../notesSlides/notesSlide434.xml"/><Relationship Id="rId2" Type="http://schemas.openxmlformats.org/officeDocument/2006/relationships/slideLayout" Target="../slideLayouts/slideLayout32.xml"/><Relationship Id="rId1" Type="http://schemas.openxmlformats.org/officeDocument/2006/relationships/tags" Target="../tags/tag23.xml"/><Relationship Id="rId5" Type="http://schemas.openxmlformats.org/officeDocument/2006/relationships/image" Target="../media/image352.png"/><Relationship Id="rId4" Type="http://schemas.openxmlformats.org/officeDocument/2006/relationships/image" Target="../media/image12.png"/></Relationships>
</file>

<file path=ppt/slides/_rels/slide435.xml.rels><?xml version="1.0" encoding="UTF-8" standalone="yes"?>
<Relationships xmlns="http://schemas.openxmlformats.org/package/2006/relationships"><Relationship Id="rId3" Type="http://schemas.openxmlformats.org/officeDocument/2006/relationships/notesSlide" Target="../notesSlides/notesSlide435.xml"/><Relationship Id="rId2" Type="http://schemas.openxmlformats.org/officeDocument/2006/relationships/slideLayout" Target="../slideLayouts/slideLayout32.xml"/><Relationship Id="rId1" Type="http://schemas.openxmlformats.org/officeDocument/2006/relationships/tags" Target="../tags/tag24.xml"/><Relationship Id="rId5" Type="http://schemas.openxmlformats.org/officeDocument/2006/relationships/image" Target="../media/image12.png"/><Relationship Id="rId4" Type="http://schemas.openxmlformats.org/officeDocument/2006/relationships/image" Target="../media/image353.png"/></Relationships>
</file>

<file path=ppt/slides/_rels/slide436.xml.rels><?xml version="1.0" encoding="UTF-8" standalone="yes"?>
<Relationships xmlns="http://schemas.openxmlformats.org/package/2006/relationships"><Relationship Id="rId3" Type="http://schemas.openxmlformats.org/officeDocument/2006/relationships/notesSlide" Target="../notesSlides/notesSlide436.xml"/><Relationship Id="rId2" Type="http://schemas.openxmlformats.org/officeDocument/2006/relationships/slideLayout" Target="../slideLayouts/slideLayout32.xml"/><Relationship Id="rId1" Type="http://schemas.openxmlformats.org/officeDocument/2006/relationships/tags" Target="../tags/tag25.xml"/><Relationship Id="rId5" Type="http://schemas.openxmlformats.org/officeDocument/2006/relationships/image" Target="../media/image12.png"/><Relationship Id="rId4" Type="http://schemas.openxmlformats.org/officeDocument/2006/relationships/image" Target="../media/image354.png"/></Relationships>
</file>

<file path=ppt/slides/_rels/slide437.xml.rels><?xml version="1.0" encoding="UTF-8" standalone="yes"?>
<Relationships xmlns="http://schemas.openxmlformats.org/package/2006/relationships"><Relationship Id="rId3" Type="http://schemas.openxmlformats.org/officeDocument/2006/relationships/notesSlide" Target="../notesSlides/notesSlide437.xml"/><Relationship Id="rId2" Type="http://schemas.openxmlformats.org/officeDocument/2006/relationships/slideLayout" Target="../slideLayouts/slideLayout32.xml"/><Relationship Id="rId1" Type="http://schemas.openxmlformats.org/officeDocument/2006/relationships/tags" Target="../tags/tag26.xml"/><Relationship Id="rId5" Type="http://schemas.openxmlformats.org/officeDocument/2006/relationships/image" Target="../media/image12.png"/><Relationship Id="rId4" Type="http://schemas.openxmlformats.org/officeDocument/2006/relationships/image" Target="../media/image355.png"/></Relationships>
</file>

<file path=ppt/slides/_rels/slide438.xml.rels><?xml version="1.0" encoding="UTF-8" standalone="yes"?>
<Relationships xmlns="http://schemas.openxmlformats.org/package/2006/relationships"><Relationship Id="rId3" Type="http://schemas.openxmlformats.org/officeDocument/2006/relationships/notesSlide" Target="../notesSlides/notesSlide438.xml"/><Relationship Id="rId2" Type="http://schemas.openxmlformats.org/officeDocument/2006/relationships/slideLayout" Target="../slideLayouts/slideLayout32.xml"/><Relationship Id="rId1" Type="http://schemas.openxmlformats.org/officeDocument/2006/relationships/tags" Target="../tags/tag27.xml"/><Relationship Id="rId5" Type="http://schemas.openxmlformats.org/officeDocument/2006/relationships/image" Target="../media/image12.png"/><Relationship Id="rId4" Type="http://schemas.openxmlformats.org/officeDocument/2006/relationships/image" Target="../media/image356.png"/></Relationships>
</file>

<file path=ppt/slides/_rels/slide439.xml.rels><?xml version="1.0" encoding="UTF-8" standalone="yes"?>
<Relationships xmlns="http://schemas.openxmlformats.org/package/2006/relationships"><Relationship Id="rId3" Type="http://schemas.openxmlformats.org/officeDocument/2006/relationships/notesSlide" Target="../notesSlides/notesSlide439.xml"/><Relationship Id="rId2" Type="http://schemas.openxmlformats.org/officeDocument/2006/relationships/slideLayout" Target="../slideLayouts/slideLayout32.xml"/><Relationship Id="rId1" Type="http://schemas.openxmlformats.org/officeDocument/2006/relationships/tags" Target="../tags/tag28.xml"/><Relationship Id="rId5" Type="http://schemas.openxmlformats.org/officeDocument/2006/relationships/image" Target="../media/image12.png"/><Relationship Id="rId4" Type="http://schemas.openxmlformats.org/officeDocument/2006/relationships/image" Target="../media/image357.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40.xml.rels><?xml version="1.0" encoding="UTF-8" standalone="yes"?>
<Relationships xmlns="http://schemas.openxmlformats.org/package/2006/relationships"><Relationship Id="rId3" Type="http://schemas.openxmlformats.org/officeDocument/2006/relationships/notesSlide" Target="../notesSlides/notesSlide440.xml"/><Relationship Id="rId2" Type="http://schemas.openxmlformats.org/officeDocument/2006/relationships/slideLayout" Target="../slideLayouts/slideLayout32.xml"/><Relationship Id="rId1" Type="http://schemas.openxmlformats.org/officeDocument/2006/relationships/tags" Target="../tags/tag29.xml"/><Relationship Id="rId5" Type="http://schemas.openxmlformats.org/officeDocument/2006/relationships/image" Target="../media/image12.png"/><Relationship Id="rId4" Type="http://schemas.openxmlformats.org/officeDocument/2006/relationships/image" Target="../media/image358.png"/></Relationships>
</file>

<file path=ppt/slides/_rels/slide441.xml.rels><?xml version="1.0" encoding="UTF-8" standalone="yes"?>
<Relationships xmlns="http://schemas.openxmlformats.org/package/2006/relationships"><Relationship Id="rId3" Type="http://schemas.openxmlformats.org/officeDocument/2006/relationships/notesSlide" Target="../notesSlides/notesSlide441.xml"/><Relationship Id="rId2" Type="http://schemas.openxmlformats.org/officeDocument/2006/relationships/slideLayout" Target="../slideLayouts/slideLayout32.xml"/><Relationship Id="rId1" Type="http://schemas.openxmlformats.org/officeDocument/2006/relationships/tags" Target="../tags/tag30.xml"/><Relationship Id="rId5" Type="http://schemas.openxmlformats.org/officeDocument/2006/relationships/image" Target="../media/image12.png"/><Relationship Id="rId4" Type="http://schemas.openxmlformats.org/officeDocument/2006/relationships/image" Target="../media/image359.png"/></Relationships>
</file>

<file path=ppt/slides/_rels/slide442.xml.rels><?xml version="1.0" encoding="UTF-8" standalone="yes"?>
<Relationships xmlns="http://schemas.openxmlformats.org/package/2006/relationships"><Relationship Id="rId3" Type="http://schemas.openxmlformats.org/officeDocument/2006/relationships/notesSlide" Target="../notesSlides/notesSlide442.xml"/><Relationship Id="rId2" Type="http://schemas.openxmlformats.org/officeDocument/2006/relationships/slideLayout" Target="../slideLayouts/slideLayout32.xml"/><Relationship Id="rId1" Type="http://schemas.openxmlformats.org/officeDocument/2006/relationships/tags" Target="../tags/tag31.xml"/><Relationship Id="rId5" Type="http://schemas.openxmlformats.org/officeDocument/2006/relationships/image" Target="../media/image12.png"/><Relationship Id="rId4" Type="http://schemas.openxmlformats.org/officeDocument/2006/relationships/image" Target="../media/image360.png"/></Relationships>
</file>

<file path=ppt/slides/_rels/slide443.xml.rels><?xml version="1.0" encoding="UTF-8" standalone="yes"?>
<Relationships xmlns="http://schemas.openxmlformats.org/package/2006/relationships"><Relationship Id="rId3" Type="http://schemas.openxmlformats.org/officeDocument/2006/relationships/notesSlide" Target="../notesSlides/notesSlide443.xml"/><Relationship Id="rId2" Type="http://schemas.openxmlformats.org/officeDocument/2006/relationships/slideLayout" Target="../slideLayouts/slideLayout32.xml"/><Relationship Id="rId1" Type="http://schemas.openxmlformats.org/officeDocument/2006/relationships/tags" Target="../tags/tag32.xml"/><Relationship Id="rId5" Type="http://schemas.openxmlformats.org/officeDocument/2006/relationships/image" Target="../media/image12.png"/><Relationship Id="rId4" Type="http://schemas.openxmlformats.org/officeDocument/2006/relationships/image" Target="../media/image361.png"/></Relationships>
</file>

<file path=ppt/slides/_rels/slide444.xml.rels><?xml version="1.0" encoding="UTF-8" standalone="yes"?>
<Relationships xmlns="http://schemas.openxmlformats.org/package/2006/relationships"><Relationship Id="rId3" Type="http://schemas.openxmlformats.org/officeDocument/2006/relationships/notesSlide" Target="../notesSlides/notesSlide444.xml"/><Relationship Id="rId2" Type="http://schemas.openxmlformats.org/officeDocument/2006/relationships/slideLayout" Target="../slideLayouts/slideLayout32.xml"/><Relationship Id="rId1" Type="http://schemas.openxmlformats.org/officeDocument/2006/relationships/tags" Target="../tags/tag33.xml"/><Relationship Id="rId5" Type="http://schemas.openxmlformats.org/officeDocument/2006/relationships/image" Target="../media/image12.png"/><Relationship Id="rId4" Type="http://schemas.openxmlformats.org/officeDocument/2006/relationships/image" Target="../media/image362.png"/></Relationships>
</file>

<file path=ppt/slides/_rels/slide445.xml.rels><?xml version="1.0" encoding="UTF-8" standalone="yes"?>
<Relationships xmlns="http://schemas.openxmlformats.org/package/2006/relationships"><Relationship Id="rId3" Type="http://schemas.openxmlformats.org/officeDocument/2006/relationships/notesSlide" Target="../notesSlides/notesSlide445.xml"/><Relationship Id="rId2" Type="http://schemas.openxmlformats.org/officeDocument/2006/relationships/slideLayout" Target="../slideLayouts/slideLayout32.xml"/><Relationship Id="rId1" Type="http://schemas.openxmlformats.org/officeDocument/2006/relationships/tags" Target="../tags/tag34.xml"/><Relationship Id="rId5" Type="http://schemas.openxmlformats.org/officeDocument/2006/relationships/image" Target="../media/image12.png"/><Relationship Id="rId4" Type="http://schemas.openxmlformats.org/officeDocument/2006/relationships/image" Target="../media/image363.png"/></Relationships>
</file>

<file path=ppt/slides/_rels/slide446.xml.rels><?xml version="1.0" encoding="UTF-8" standalone="yes"?>
<Relationships xmlns="http://schemas.openxmlformats.org/package/2006/relationships"><Relationship Id="rId3" Type="http://schemas.openxmlformats.org/officeDocument/2006/relationships/notesSlide" Target="../notesSlides/notesSlide446.xml"/><Relationship Id="rId2" Type="http://schemas.openxmlformats.org/officeDocument/2006/relationships/slideLayout" Target="../slideLayouts/slideLayout32.xml"/><Relationship Id="rId1" Type="http://schemas.openxmlformats.org/officeDocument/2006/relationships/tags" Target="../tags/tag35.xml"/><Relationship Id="rId5" Type="http://schemas.openxmlformats.org/officeDocument/2006/relationships/image" Target="../media/image12.png"/><Relationship Id="rId4" Type="http://schemas.openxmlformats.org/officeDocument/2006/relationships/image" Target="../media/image364.png"/></Relationships>
</file>

<file path=ppt/slides/_rels/slide447.xml.rels><?xml version="1.0" encoding="UTF-8" standalone="yes"?>
<Relationships xmlns="http://schemas.openxmlformats.org/package/2006/relationships"><Relationship Id="rId3" Type="http://schemas.openxmlformats.org/officeDocument/2006/relationships/notesSlide" Target="../notesSlides/notesSlide447.xml"/><Relationship Id="rId2" Type="http://schemas.openxmlformats.org/officeDocument/2006/relationships/slideLayout" Target="../slideLayouts/slideLayout32.xml"/><Relationship Id="rId1" Type="http://schemas.openxmlformats.org/officeDocument/2006/relationships/tags" Target="../tags/tag36.xml"/><Relationship Id="rId5" Type="http://schemas.openxmlformats.org/officeDocument/2006/relationships/image" Target="../media/image12.png"/><Relationship Id="rId4" Type="http://schemas.openxmlformats.org/officeDocument/2006/relationships/image" Target="../media/image365.png"/></Relationships>
</file>

<file path=ppt/slides/_rels/slide448.xml.rels><?xml version="1.0" encoding="UTF-8" standalone="yes"?>
<Relationships xmlns="http://schemas.openxmlformats.org/package/2006/relationships"><Relationship Id="rId3" Type="http://schemas.openxmlformats.org/officeDocument/2006/relationships/notesSlide" Target="../notesSlides/notesSlide448.xml"/><Relationship Id="rId2" Type="http://schemas.openxmlformats.org/officeDocument/2006/relationships/slideLayout" Target="../slideLayouts/slideLayout32.xml"/><Relationship Id="rId1" Type="http://schemas.openxmlformats.org/officeDocument/2006/relationships/tags" Target="../tags/tag37.xml"/><Relationship Id="rId5" Type="http://schemas.openxmlformats.org/officeDocument/2006/relationships/image" Target="../media/image12.png"/><Relationship Id="rId4" Type="http://schemas.openxmlformats.org/officeDocument/2006/relationships/image" Target="../media/image366.png"/></Relationships>
</file>

<file path=ppt/slides/_rels/slide449.xml.rels><?xml version="1.0" encoding="UTF-8" standalone="yes"?>
<Relationships xmlns="http://schemas.openxmlformats.org/package/2006/relationships"><Relationship Id="rId3" Type="http://schemas.openxmlformats.org/officeDocument/2006/relationships/notesSlide" Target="../notesSlides/notesSlide449.xml"/><Relationship Id="rId2" Type="http://schemas.openxmlformats.org/officeDocument/2006/relationships/slideLayout" Target="../slideLayouts/slideLayout32.xml"/><Relationship Id="rId1" Type="http://schemas.openxmlformats.org/officeDocument/2006/relationships/tags" Target="../tags/tag38.xml"/><Relationship Id="rId5" Type="http://schemas.openxmlformats.org/officeDocument/2006/relationships/image" Target="../media/image12.png"/><Relationship Id="rId4" Type="http://schemas.openxmlformats.org/officeDocument/2006/relationships/image" Target="../media/image367.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450.xml.rels><?xml version="1.0" encoding="UTF-8" standalone="yes"?>
<Relationships xmlns="http://schemas.openxmlformats.org/package/2006/relationships"><Relationship Id="rId3" Type="http://schemas.openxmlformats.org/officeDocument/2006/relationships/notesSlide" Target="../notesSlides/notesSlide450.xml"/><Relationship Id="rId2" Type="http://schemas.openxmlformats.org/officeDocument/2006/relationships/slideLayout" Target="../slideLayouts/slideLayout32.xml"/><Relationship Id="rId1" Type="http://schemas.openxmlformats.org/officeDocument/2006/relationships/tags" Target="../tags/tag39.xml"/><Relationship Id="rId4" Type="http://schemas.openxmlformats.org/officeDocument/2006/relationships/image" Target="../media/image12.png"/></Relationships>
</file>

<file path=ppt/slides/_rels/slide451.xml.rels><?xml version="1.0" encoding="UTF-8" standalone="yes"?>
<Relationships xmlns="http://schemas.openxmlformats.org/package/2006/relationships"><Relationship Id="rId3" Type="http://schemas.openxmlformats.org/officeDocument/2006/relationships/notesSlide" Target="../notesSlides/notesSlide451.xml"/><Relationship Id="rId2" Type="http://schemas.openxmlformats.org/officeDocument/2006/relationships/slideLayout" Target="../slideLayouts/slideLayout32.xml"/><Relationship Id="rId1" Type="http://schemas.openxmlformats.org/officeDocument/2006/relationships/tags" Target="../tags/tag40.xml"/><Relationship Id="rId4" Type="http://schemas.openxmlformats.org/officeDocument/2006/relationships/image" Target="../media/image12.png"/></Relationships>
</file>

<file path=ppt/slides/_rels/slide452.xml.rels><?xml version="1.0" encoding="UTF-8" standalone="yes"?>
<Relationships xmlns="http://schemas.openxmlformats.org/package/2006/relationships"><Relationship Id="rId3" Type="http://schemas.openxmlformats.org/officeDocument/2006/relationships/notesSlide" Target="../notesSlides/notesSlide452.xml"/><Relationship Id="rId2" Type="http://schemas.openxmlformats.org/officeDocument/2006/relationships/slideLayout" Target="../slideLayouts/slideLayout32.xml"/><Relationship Id="rId1" Type="http://schemas.openxmlformats.org/officeDocument/2006/relationships/tags" Target="../tags/tag41.xml"/><Relationship Id="rId4" Type="http://schemas.openxmlformats.org/officeDocument/2006/relationships/image" Target="../media/image12.png"/></Relationships>
</file>

<file path=ppt/slides/_rels/slide453.xml.rels><?xml version="1.0" encoding="UTF-8" standalone="yes"?>
<Relationships xmlns="http://schemas.openxmlformats.org/package/2006/relationships"><Relationship Id="rId3" Type="http://schemas.openxmlformats.org/officeDocument/2006/relationships/notesSlide" Target="../notesSlides/notesSlide453.xml"/><Relationship Id="rId2" Type="http://schemas.openxmlformats.org/officeDocument/2006/relationships/slideLayout" Target="../slideLayouts/slideLayout32.xml"/><Relationship Id="rId1" Type="http://schemas.openxmlformats.org/officeDocument/2006/relationships/tags" Target="../tags/tag42.xml"/><Relationship Id="rId5" Type="http://schemas.openxmlformats.org/officeDocument/2006/relationships/image" Target="../media/image12.png"/><Relationship Id="rId4" Type="http://schemas.openxmlformats.org/officeDocument/2006/relationships/image" Target="../media/image368.png"/></Relationships>
</file>

<file path=ppt/slides/_rels/slide454.xml.rels><?xml version="1.0" encoding="UTF-8" standalone="yes"?>
<Relationships xmlns="http://schemas.openxmlformats.org/package/2006/relationships"><Relationship Id="rId3" Type="http://schemas.openxmlformats.org/officeDocument/2006/relationships/notesSlide" Target="../notesSlides/notesSlide454.xml"/><Relationship Id="rId2" Type="http://schemas.openxmlformats.org/officeDocument/2006/relationships/slideLayout" Target="../slideLayouts/slideLayout32.xml"/><Relationship Id="rId1" Type="http://schemas.openxmlformats.org/officeDocument/2006/relationships/tags" Target="../tags/tag43.xml"/><Relationship Id="rId5" Type="http://schemas.openxmlformats.org/officeDocument/2006/relationships/image" Target="../media/image12.png"/><Relationship Id="rId4" Type="http://schemas.openxmlformats.org/officeDocument/2006/relationships/image" Target="../media/image369.png"/></Relationships>
</file>

<file path=ppt/slides/_rels/slide455.xml.rels><?xml version="1.0" encoding="UTF-8" standalone="yes"?>
<Relationships xmlns="http://schemas.openxmlformats.org/package/2006/relationships"><Relationship Id="rId3" Type="http://schemas.openxmlformats.org/officeDocument/2006/relationships/notesSlide" Target="../notesSlides/notesSlide455.xml"/><Relationship Id="rId2" Type="http://schemas.openxmlformats.org/officeDocument/2006/relationships/slideLayout" Target="../slideLayouts/slideLayout32.xml"/><Relationship Id="rId1" Type="http://schemas.openxmlformats.org/officeDocument/2006/relationships/tags" Target="../tags/tag44.xml"/><Relationship Id="rId5" Type="http://schemas.openxmlformats.org/officeDocument/2006/relationships/image" Target="../media/image12.png"/><Relationship Id="rId4" Type="http://schemas.openxmlformats.org/officeDocument/2006/relationships/image" Target="../media/image370.png"/></Relationships>
</file>

<file path=ppt/slides/_rels/slide456.xml.rels><?xml version="1.0" encoding="UTF-8" standalone="yes"?>
<Relationships xmlns="http://schemas.openxmlformats.org/package/2006/relationships"><Relationship Id="rId3" Type="http://schemas.openxmlformats.org/officeDocument/2006/relationships/notesSlide" Target="../notesSlides/notesSlide456.xml"/><Relationship Id="rId2" Type="http://schemas.openxmlformats.org/officeDocument/2006/relationships/slideLayout" Target="../slideLayouts/slideLayout32.xml"/><Relationship Id="rId1" Type="http://schemas.openxmlformats.org/officeDocument/2006/relationships/tags" Target="../tags/tag45.xml"/><Relationship Id="rId5" Type="http://schemas.openxmlformats.org/officeDocument/2006/relationships/image" Target="../media/image12.png"/><Relationship Id="rId4" Type="http://schemas.openxmlformats.org/officeDocument/2006/relationships/image" Target="../media/image371.png"/></Relationships>
</file>

<file path=ppt/slides/_rels/slide457.xml.rels><?xml version="1.0" encoding="UTF-8" standalone="yes"?>
<Relationships xmlns="http://schemas.openxmlformats.org/package/2006/relationships"><Relationship Id="rId3" Type="http://schemas.openxmlformats.org/officeDocument/2006/relationships/notesSlide" Target="../notesSlides/notesSlide457.xml"/><Relationship Id="rId2" Type="http://schemas.openxmlformats.org/officeDocument/2006/relationships/slideLayout" Target="../slideLayouts/slideLayout32.xml"/><Relationship Id="rId1" Type="http://schemas.openxmlformats.org/officeDocument/2006/relationships/tags" Target="../tags/tag46.xml"/><Relationship Id="rId5" Type="http://schemas.openxmlformats.org/officeDocument/2006/relationships/image" Target="../media/image12.png"/><Relationship Id="rId4" Type="http://schemas.openxmlformats.org/officeDocument/2006/relationships/image" Target="../media/image372.png"/></Relationships>
</file>

<file path=ppt/slides/_rels/slide458.xml.rels><?xml version="1.0" encoding="UTF-8" standalone="yes"?>
<Relationships xmlns="http://schemas.openxmlformats.org/package/2006/relationships"><Relationship Id="rId3" Type="http://schemas.openxmlformats.org/officeDocument/2006/relationships/notesSlide" Target="../notesSlides/notesSlide458.xml"/><Relationship Id="rId2" Type="http://schemas.openxmlformats.org/officeDocument/2006/relationships/slideLayout" Target="../slideLayouts/slideLayout32.xml"/><Relationship Id="rId1" Type="http://schemas.openxmlformats.org/officeDocument/2006/relationships/tags" Target="../tags/tag47.xml"/><Relationship Id="rId5" Type="http://schemas.openxmlformats.org/officeDocument/2006/relationships/image" Target="../media/image12.png"/><Relationship Id="rId4" Type="http://schemas.openxmlformats.org/officeDocument/2006/relationships/image" Target="../media/image373.png"/></Relationships>
</file>

<file path=ppt/slides/_rels/slide459.xml.rels><?xml version="1.0" encoding="UTF-8" standalone="yes"?>
<Relationships xmlns="http://schemas.openxmlformats.org/package/2006/relationships"><Relationship Id="rId3" Type="http://schemas.openxmlformats.org/officeDocument/2006/relationships/notesSlide" Target="../notesSlides/notesSlide459.xml"/><Relationship Id="rId2" Type="http://schemas.openxmlformats.org/officeDocument/2006/relationships/slideLayout" Target="../slideLayouts/slideLayout32.xml"/><Relationship Id="rId1" Type="http://schemas.openxmlformats.org/officeDocument/2006/relationships/tags" Target="../tags/tag48.xml"/><Relationship Id="rId5" Type="http://schemas.openxmlformats.org/officeDocument/2006/relationships/image" Target="../media/image12.png"/><Relationship Id="rId4" Type="http://schemas.openxmlformats.org/officeDocument/2006/relationships/image" Target="../media/image374.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png"/></Relationships>
</file>

<file path=ppt/slides/_rels/slide460.xml.rels><?xml version="1.0" encoding="UTF-8" standalone="yes"?>
<Relationships xmlns="http://schemas.openxmlformats.org/package/2006/relationships"><Relationship Id="rId3" Type="http://schemas.openxmlformats.org/officeDocument/2006/relationships/notesSlide" Target="../notesSlides/notesSlide460.xml"/><Relationship Id="rId2" Type="http://schemas.openxmlformats.org/officeDocument/2006/relationships/slideLayout" Target="../slideLayouts/slideLayout32.xml"/><Relationship Id="rId1" Type="http://schemas.openxmlformats.org/officeDocument/2006/relationships/tags" Target="../tags/tag49.xml"/><Relationship Id="rId5" Type="http://schemas.openxmlformats.org/officeDocument/2006/relationships/image" Target="../media/image12.png"/><Relationship Id="rId4" Type="http://schemas.openxmlformats.org/officeDocument/2006/relationships/image" Target="../media/image375.png"/></Relationships>
</file>

<file path=ppt/slides/_rels/slide461.xml.rels><?xml version="1.0" encoding="UTF-8" standalone="yes"?>
<Relationships xmlns="http://schemas.openxmlformats.org/package/2006/relationships"><Relationship Id="rId3" Type="http://schemas.openxmlformats.org/officeDocument/2006/relationships/notesSlide" Target="../notesSlides/notesSlide461.xml"/><Relationship Id="rId2" Type="http://schemas.openxmlformats.org/officeDocument/2006/relationships/slideLayout" Target="../slideLayouts/slideLayout32.xml"/><Relationship Id="rId1" Type="http://schemas.openxmlformats.org/officeDocument/2006/relationships/tags" Target="../tags/tag50.xml"/><Relationship Id="rId5" Type="http://schemas.openxmlformats.org/officeDocument/2006/relationships/image" Target="../media/image12.png"/><Relationship Id="rId4" Type="http://schemas.openxmlformats.org/officeDocument/2006/relationships/image" Target="../media/image376.png"/></Relationships>
</file>

<file path=ppt/slides/_rels/slide462.xml.rels><?xml version="1.0" encoding="UTF-8" standalone="yes"?>
<Relationships xmlns="http://schemas.openxmlformats.org/package/2006/relationships"><Relationship Id="rId3" Type="http://schemas.openxmlformats.org/officeDocument/2006/relationships/notesSlide" Target="../notesSlides/notesSlide462.xml"/><Relationship Id="rId2" Type="http://schemas.openxmlformats.org/officeDocument/2006/relationships/slideLayout" Target="../slideLayouts/slideLayout32.xml"/><Relationship Id="rId1" Type="http://schemas.openxmlformats.org/officeDocument/2006/relationships/tags" Target="../tags/tag51.xml"/><Relationship Id="rId5" Type="http://schemas.openxmlformats.org/officeDocument/2006/relationships/image" Target="../media/image12.png"/><Relationship Id="rId4" Type="http://schemas.openxmlformats.org/officeDocument/2006/relationships/image" Target="../media/image377.png"/></Relationships>
</file>

<file path=ppt/slides/_rels/slide463.xml.rels><?xml version="1.0" encoding="UTF-8" standalone="yes"?>
<Relationships xmlns="http://schemas.openxmlformats.org/package/2006/relationships"><Relationship Id="rId3" Type="http://schemas.openxmlformats.org/officeDocument/2006/relationships/notesSlide" Target="../notesSlides/notesSlide463.xml"/><Relationship Id="rId2" Type="http://schemas.openxmlformats.org/officeDocument/2006/relationships/slideLayout" Target="../slideLayouts/slideLayout32.xml"/><Relationship Id="rId1" Type="http://schemas.openxmlformats.org/officeDocument/2006/relationships/tags" Target="../tags/tag52.xml"/><Relationship Id="rId5" Type="http://schemas.openxmlformats.org/officeDocument/2006/relationships/image" Target="../media/image12.png"/><Relationship Id="rId4" Type="http://schemas.openxmlformats.org/officeDocument/2006/relationships/image" Target="../media/image378.png"/></Relationships>
</file>

<file path=ppt/slides/_rels/slide464.xml.rels><?xml version="1.0" encoding="UTF-8" standalone="yes"?>
<Relationships xmlns="http://schemas.openxmlformats.org/package/2006/relationships"><Relationship Id="rId3" Type="http://schemas.openxmlformats.org/officeDocument/2006/relationships/notesSlide" Target="../notesSlides/notesSlide464.xml"/><Relationship Id="rId2" Type="http://schemas.openxmlformats.org/officeDocument/2006/relationships/slideLayout" Target="../slideLayouts/slideLayout32.xml"/><Relationship Id="rId1" Type="http://schemas.openxmlformats.org/officeDocument/2006/relationships/tags" Target="../tags/tag53.xml"/><Relationship Id="rId5" Type="http://schemas.openxmlformats.org/officeDocument/2006/relationships/image" Target="../media/image12.png"/><Relationship Id="rId4" Type="http://schemas.openxmlformats.org/officeDocument/2006/relationships/image" Target="../media/image379.png"/></Relationships>
</file>

<file path=ppt/slides/_rels/slide465.xml.rels><?xml version="1.0" encoding="UTF-8" standalone="yes"?>
<Relationships xmlns="http://schemas.openxmlformats.org/package/2006/relationships"><Relationship Id="rId3" Type="http://schemas.openxmlformats.org/officeDocument/2006/relationships/notesSlide" Target="../notesSlides/notesSlide465.xml"/><Relationship Id="rId2" Type="http://schemas.openxmlformats.org/officeDocument/2006/relationships/slideLayout" Target="../slideLayouts/slideLayout32.xml"/><Relationship Id="rId1" Type="http://schemas.openxmlformats.org/officeDocument/2006/relationships/tags" Target="../tags/tag54.xml"/><Relationship Id="rId5" Type="http://schemas.openxmlformats.org/officeDocument/2006/relationships/image" Target="../media/image12.png"/><Relationship Id="rId4" Type="http://schemas.openxmlformats.org/officeDocument/2006/relationships/image" Target="../media/image380.png"/></Relationships>
</file>

<file path=ppt/slides/_rels/slide466.xml.rels><?xml version="1.0" encoding="UTF-8" standalone="yes"?>
<Relationships xmlns="http://schemas.openxmlformats.org/package/2006/relationships"><Relationship Id="rId3" Type="http://schemas.openxmlformats.org/officeDocument/2006/relationships/notesSlide" Target="../notesSlides/notesSlide466.xml"/><Relationship Id="rId2" Type="http://schemas.openxmlformats.org/officeDocument/2006/relationships/slideLayout" Target="../slideLayouts/slideLayout32.xml"/><Relationship Id="rId1" Type="http://schemas.openxmlformats.org/officeDocument/2006/relationships/tags" Target="../tags/tag55.xml"/><Relationship Id="rId5" Type="http://schemas.openxmlformats.org/officeDocument/2006/relationships/image" Target="../media/image12.png"/><Relationship Id="rId4" Type="http://schemas.openxmlformats.org/officeDocument/2006/relationships/image" Target="../media/image381.png"/></Relationships>
</file>

<file path=ppt/slides/_rels/slide467.xml.rels><?xml version="1.0" encoding="UTF-8" standalone="yes"?>
<Relationships xmlns="http://schemas.openxmlformats.org/package/2006/relationships"><Relationship Id="rId3" Type="http://schemas.openxmlformats.org/officeDocument/2006/relationships/notesSlide" Target="../notesSlides/notesSlide467.xml"/><Relationship Id="rId2" Type="http://schemas.openxmlformats.org/officeDocument/2006/relationships/slideLayout" Target="../slideLayouts/slideLayout32.xml"/><Relationship Id="rId1" Type="http://schemas.openxmlformats.org/officeDocument/2006/relationships/tags" Target="../tags/tag56.xml"/><Relationship Id="rId5" Type="http://schemas.openxmlformats.org/officeDocument/2006/relationships/image" Target="../media/image12.png"/><Relationship Id="rId4" Type="http://schemas.openxmlformats.org/officeDocument/2006/relationships/image" Target="../media/image382.png"/></Relationships>
</file>

<file path=ppt/slides/_rels/slide468.xml.rels><?xml version="1.0" encoding="UTF-8" standalone="yes"?>
<Relationships xmlns="http://schemas.openxmlformats.org/package/2006/relationships"><Relationship Id="rId3" Type="http://schemas.openxmlformats.org/officeDocument/2006/relationships/notesSlide" Target="../notesSlides/notesSlide468.xml"/><Relationship Id="rId7" Type="http://schemas.openxmlformats.org/officeDocument/2006/relationships/image" Target="../media/image384.png"/><Relationship Id="rId2" Type="http://schemas.openxmlformats.org/officeDocument/2006/relationships/slideLayout" Target="../slideLayouts/slideLayout32.xml"/><Relationship Id="rId1" Type="http://schemas.openxmlformats.org/officeDocument/2006/relationships/tags" Target="../tags/tag57.xml"/><Relationship Id="rId6" Type="http://schemas.openxmlformats.org/officeDocument/2006/relationships/image" Target="../media/image279.png"/><Relationship Id="rId5" Type="http://schemas.openxmlformats.org/officeDocument/2006/relationships/image" Target="../media/image383.png"/><Relationship Id="rId4" Type="http://schemas.openxmlformats.org/officeDocument/2006/relationships/image" Target="../media/image12.png"/></Relationships>
</file>

<file path=ppt/slides/_rels/slide469.xml.rels><?xml version="1.0" encoding="UTF-8" standalone="yes"?>
<Relationships xmlns="http://schemas.openxmlformats.org/package/2006/relationships"><Relationship Id="rId3" Type="http://schemas.openxmlformats.org/officeDocument/2006/relationships/notesSlide" Target="../notesSlides/notesSlide469.xml"/><Relationship Id="rId2" Type="http://schemas.openxmlformats.org/officeDocument/2006/relationships/slideLayout" Target="../slideLayouts/slideLayout32.xml"/><Relationship Id="rId1" Type="http://schemas.openxmlformats.org/officeDocument/2006/relationships/tags" Target="../tags/tag58.xml"/><Relationship Id="rId5" Type="http://schemas.openxmlformats.org/officeDocument/2006/relationships/image" Target="../media/image12.png"/><Relationship Id="rId4" Type="http://schemas.openxmlformats.org/officeDocument/2006/relationships/image" Target="../media/image385.png"/></Relationships>
</file>

<file path=ppt/slides/_rels/slide4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2.png"/></Relationships>
</file>

<file path=ppt/slides/_rels/slide470.xml.rels><?xml version="1.0" encoding="UTF-8" standalone="yes"?>
<Relationships xmlns="http://schemas.openxmlformats.org/package/2006/relationships"><Relationship Id="rId3" Type="http://schemas.openxmlformats.org/officeDocument/2006/relationships/notesSlide" Target="../notesSlides/notesSlide470.xml"/><Relationship Id="rId2" Type="http://schemas.openxmlformats.org/officeDocument/2006/relationships/slideLayout" Target="../slideLayouts/slideLayout32.xml"/><Relationship Id="rId1" Type="http://schemas.openxmlformats.org/officeDocument/2006/relationships/tags" Target="../tags/tag59.xml"/><Relationship Id="rId4" Type="http://schemas.openxmlformats.org/officeDocument/2006/relationships/image" Target="../media/image107.jpeg"/></Relationships>
</file>

<file path=ppt/slides/_rels/slide471.xml.rels><?xml version="1.0" encoding="UTF-8" standalone="yes"?>
<Relationships xmlns="http://schemas.openxmlformats.org/package/2006/relationships"><Relationship Id="rId3" Type="http://schemas.openxmlformats.org/officeDocument/2006/relationships/notesSlide" Target="../notesSlides/notesSlide471.xml"/><Relationship Id="rId2" Type="http://schemas.openxmlformats.org/officeDocument/2006/relationships/slideLayout" Target="../slideLayouts/slideLayout32.xml"/><Relationship Id="rId1" Type="http://schemas.openxmlformats.org/officeDocument/2006/relationships/tags" Target="../tags/tag60.xml"/><Relationship Id="rId4" Type="http://schemas.openxmlformats.org/officeDocument/2006/relationships/image" Target="../media/image107.jpeg"/></Relationships>
</file>

<file path=ppt/slides/_rels/slide472.xml.rels><?xml version="1.0" encoding="UTF-8" standalone="yes"?>
<Relationships xmlns="http://schemas.openxmlformats.org/package/2006/relationships"><Relationship Id="rId3" Type="http://schemas.openxmlformats.org/officeDocument/2006/relationships/notesSlide" Target="../notesSlides/notesSlide472.xml"/><Relationship Id="rId2" Type="http://schemas.openxmlformats.org/officeDocument/2006/relationships/slideLayout" Target="../slideLayouts/slideLayout22.xml"/><Relationship Id="rId1" Type="http://schemas.openxmlformats.org/officeDocument/2006/relationships/tags" Target="../tags/tag61.xml"/></Relationships>
</file>

<file path=ppt/slides/_rels/slide473.xml.rels><?xml version="1.0" encoding="UTF-8" standalone="yes"?>
<Relationships xmlns="http://schemas.openxmlformats.org/package/2006/relationships"><Relationship Id="rId3" Type="http://schemas.openxmlformats.org/officeDocument/2006/relationships/notesSlide" Target="../notesSlides/notesSlide473.xml"/><Relationship Id="rId2" Type="http://schemas.openxmlformats.org/officeDocument/2006/relationships/slideLayout" Target="../slideLayouts/slideLayout32.xml"/><Relationship Id="rId1" Type="http://schemas.openxmlformats.org/officeDocument/2006/relationships/tags" Target="../tags/tag62.xml"/><Relationship Id="rId4" Type="http://schemas.openxmlformats.org/officeDocument/2006/relationships/image" Target="../media/image12.png"/></Relationships>
</file>

<file path=ppt/slides/_rels/slide474.xml.rels><?xml version="1.0" encoding="UTF-8" standalone="yes"?>
<Relationships xmlns="http://schemas.openxmlformats.org/package/2006/relationships"><Relationship Id="rId3" Type="http://schemas.openxmlformats.org/officeDocument/2006/relationships/notesSlide" Target="../notesSlides/notesSlide474.xml"/><Relationship Id="rId2" Type="http://schemas.openxmlformats.org/officeDocument/2006/relationships/slideLayout" Target="../slideLayouts/slideLayout32.xml"/><Relationship Id="rId1" Type="http://schemas.openxmlformats.org/officeDocument/2006/relationships/tags" Target="../tags/tag63.xml"/><Relationship Id="rId5" Type="http://schemas.openxmlformats.org/officeDocument/2006/relationships/image" Target="../media/image12.png"/><Relationship Id="rId4" Type="http://schemas.openxmlformats.org/officeDocument/2006/relationships/image" Target="../media/image386.png"/></Relationships>
</file>

<file path=ppt/slides/_rels/slide475.xml.rels><?xml version="1.0" encoding="UTF-8" standalone="yes"?>
<Relationships xmlns="http://schemas.openxmlformats.org/package/2006/relationships"><Relationship Id="rId3" Type="http://schemas.openxmlformats.org/officeDocument/2006/relationships/notesSlide" Target="../notesSlides/notesSlide475.xml"/><Relationship Id="rId2" Type="http://schemas.openxmlformats.org/officeDocument/2006/relationships/slideLayout" Target="../slideLayouts/slideLayout32.xml"/><Relationship Id="rId1" Type="http://schemas.openxmlformats.org/officeDocument/2006/relationships/tags" Target="../tags/tag64.xml"/><Relationship Id="rId5" Type="http://schemas.openxmlformats.org/officeDocument/2006/relationships/image" Target="../media/image12.png"/><Relationship Id="rId4" Type="http://schemas.openxmlformats.org/officeDocument/2006/relationships/image" Target="../media/image387.png"/></Relationships>
</file>

<file path=ppt/slides/_rels/slide476.xml.rels><?xml version="1.0" encoding="UTF-8" standalone="yes"?>
<Relationships xmlns="http://schemas.openxmlformats.org/package/2006/relationships"><Relationship Id="rId3" Type="http://schemas.openxmlformats.org/officeDocument/2006/relationships/notesSlide" Target="../notesSlides/notesSlide476.xml"/><Relationship Id="rId2" Type="http://schemas.openxmlformats.org/officeDocument/2006/relationships/slideLayout" Target="../slideLayouts/slideLayout32.xml"/><Relationship Id="rId1" Type="http://schemas.openxmlformats.org/officeDocument/2006/relationships/tags" Target="../tags/tag65.xml"/><Relationship Id="rId5" Type="http://schemas.openxmlformats.org/officeDocument/2006/relationships/image" Target="../media/image12.png"/><Relationship Id="rId4" Type="http://schemas.openxmlformats.org/officeDocument/2006/relationships/image" Target="../media/image388.png"/></Relationships>
</file>

<file path=ppt/slides/_rels/slide477.xml.rels><?xml version="1.0" encoding="UTF-8" standalone="yes"?>
<Relationships xmlns="http://schemas.openxmlformats.org/package/2006/relationships"><Relationship Id="rId3" Type="http://schemas.openxmlformats.org/officeDocument/2006/relationships/notesSlide" Target="../notesSlides/notesSlide477.xml"/><Relationship Id="rId2" Type="http://schemas.openxmlformats.org/officeDocument/2006/relationships/slideLayout" Target="../slideLayouts/slideLayout32.xml"/><Relationship Id="rId1" Type="http://schemas.openxmlformats.org/officeDocument/2006/relationships/tags" Target="../tags/tag66.xml"/><Relationship Id="rId5" Type="http://schemas.openxmlformats.org/officeDocument/2006/relationships/image" Target="../media/image12.png"/><Relationship Id="rId4" Type="http://schemas.openxmlformats.org/officeDocument/2006/relationships/image" Target="../media/image389.png"/></Relationships>
</file>

<file path=ppt/slides/_rels/slide478.xml.rels><?xml version="1.0" encoding="UTF-8" standalone="yes"?>
<Relationships xmlns="http://schemas.openxmlformats.org/package/2006/relationships"><Relationship Id="rId3" Type="http://schemas.openxmlformats.org/officeDocument/2006/relationships/notesSlide" Target="../notesSlides/notesSlide478.xml"/><Relationship Id="rId2" Type="http://schemas.openxmlformats.org/officeDocument/2006/relationships/slideLayout" Target="../slideLayouts/slideLayout32.xml"/><Relationship Id="rId1" Type="http://schemas.openxmlformats.org/officeDocument/2006/relationships/tags" Target="../tags/tag67.xml"/><Relationship Id="rId5" Type="http://schemas.openxmlformats.org/officeDocument/2006/relationships/image" Target="../media/image12.png"/><Relationship Id="rId4" Type="http://schemas.openxmlformats.org/officeDocument/2006/relationships/image" Target="../media/image390.png"/></Relationships>
</file>

<file path=ppt/slides/_rels/slide479.xml.rels><?xml version="1.0" encoding="UTF-8" standalone="yes"?>
<Relationships xmlns="http://schemas.openxmlformats.org/package/2006/relationships"><Relationship Id="rId3" Type="http://schemas.openxmlformats.org/officeDocument/2006/relationships/notesSlide" Target="../notesSlides/notesSlide479.xml"/><Relationship Id="rId2" Type="http://schemas.openxmlformats.org/officeDocument/2006/relationships/slideLayout" Target="../slideLayouts/slideLayout32.xml"/><Relationship Id="rId1" Type="http://schemas.openxmlformats.org/officeDocument/2006/relationships/tags" Target="../tags/tag68.xml"/><Relationship Id="rId5" Type="http://schemas.openxmlformats.org/officeDocument/2006/relationships/image" Target="../media/image12.png"/><Relationship Id="rId4" Type="http://schemas.openxmlformats.org/officeDocument/2006/relationships/image" Target="../media/image391.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42.png"/></Relationships>
</file>

<file path=ppt/slides/_rels/slide480.xml.rels><?xml version="1.0" encoding="UTF-8" standalone="yes"?>
<Relationships xmlns="http://schemas.openxmlformats.org/package/2006/relationships"><Relationship Id="rId3" Type="http://schemas.openxmlformats.org/officeDocument/2006/relationships/notesSlide" Target="../notesSlides/notesSlide480.xml"/><Relationship Id="rId2" Type="http://schemas.openxmlformats.org/officeDocument/2006/relationships/slideLayout" Target="../slideLayouts/slideLayout32.xml"/><Relationship Id="rId1" Type="http://schemas.openxmlformats.org/officeDocument/2006/relationships/tags" Target="../tags/tag69.xml"/><Relationship Id="rId5" Type="http://schemas.openxmlformats.org/officeDocument/2006/relationships/image" Target="../media/image12.png"/><Relationship Id="rId4" Type="http://schemas.openxmlformats.org/officeDocument/2006/relationships/image" Target="../media/image392.png"/></Relationships>
</file>

<file path=ppt/slides/_rels/slide481.xml.rels><?xml version="1.0" encoding="UTF-8" standalone="yes"?>
<Relationships xmlns="http://schemas.openxmlformats.org/package/2006/relationships"><Relationship Id="rId3" Type="http://schemas.openxmlformats.org/officeDocument/2006/relationships/notesSlide" Target="../notesSlides/notesSlide481.xml"/><Relationship Id="rId2" Type="http://schemas.openxmlformats.org/officeDocument/2006/relationships/slideLayout" Target="../slideLayouts/slideLayout32.xml"/><Relationship Id="rId1" Type="http://schemas.openxmlformats.org/officeDocument/2006/relationships/tags" Target="../tags/tag70.xml"/><Relationship Id="rId5" Type="http://schemas.openxmlformats.org/officeDocument/2006/relationships/image" Target="../media/image393.png"/><Relationship Id="rId4" Type="http://schemas.openxmlformats.org/officeDocument/2006/relationships/image" Target="../media/image12.png"/></Relationships>
</file>

<file path=ppt/slides/_rels/slide482.xml.rels><?xml version="1.0" encoding="UTF-8" standalone="yes"?>
<Relationships xmlns="http://schemas.openxmlformats.org/package/2006/relationships"><Relationship Id="rId3" Type="http://schemas.openxmlformats.org/officeDocument/2006/relationships/notesSlide" Target="../notesSlides/notesSlide482.xml"/><Relationship Id="rId2" Type="http://schemas.openxmlformats.org/officeDocument/2006/relationships/slideLayout" Target="../slideLayouts/slideLayout32.xml"/><Relationship Id="rId1" Type="http://schemas.openxmlformats.org/officeDocument/2006/relationships/tags" Target="../tags/tag71.xml"/><Relationship Id="rId5" Type="http://schemas.openxmlformats.org/officeDocument/2006/relationships/image" Target="../media/image394.png"/><Relationship Id="rId4" Type="http://schemas.openxmlformats.org/officeDocument/2006/relationships/image" Target="../media/image12.png"/></Relationships>
</file>

<file path=ppt/slides/_rels/slide483.xml.rels><?xml version="1.0" encoding="UTF-8" standalone="yes"?>
<Relationships xmlns="http://schemas.openxmlformats.org/package/2006/relationships"><Relationship Id="rId3" Type="http://schemas.openxmlformats.org/officeDocument/2006/relationships/notesSlide" Target="../notesSlides/notesSlide483.xml"/><Relationship Id="rId2" Type="http://schemas.openxmlformats.org/officeDocument/2006/relationships/slideLayout" Target="../slideLayouts/slideLayout32.xml"/><Relationship Id="rId1" Type="http://schemas.openxmlformats.org/officeDocument/2006/relationships/tags" Target="../tags/tag72.xml"/><Relationship Id="rId5" Type="http://schemas.openxmlformats.org/officeDocument/2006/relationships/image" Target="../media/image395.png"/><Relationship Id="rId4" Type="http://schemas.openxmlformats.org/officeDocument/2006/relationships/image" Target="../media/image12.png"/></Relationships>
</file>

<file path=ppt/slides/_rels/slide484.xml.rels><?xml version="1.0" encoding="UTF-8" standalone="yes"?>
<Relationships xmlns="http://schemas.openxmlformats.org/package/2006/relationships"><Relationship Id="rId3" Type="http://schemas.openxmlformats.org/officeDocument/2006/relationships/notesSlide" Target="../notesSlides/notesSlide484.xml"/><Relationship Id="rId2" Type="http://schemas.openxmlformats.org/officeDocument/2006/relationships/slideLayout" Target="../slideLayouts/slideLayout32.xml"/><Relationship Id="rId1" Type="http://schemas.openxmlformats.org/officeDocument/2006/relationships/tags" Target="../tags/tag73.xml"/><Relationship Id="rId5" Type="http://schemas.openxmlformats.org/officeDocument/2006/relationships/image" Target="../media/image396.png"/><Relationship Id="rId4" Type="http://schemas.openxmlformats.org/officeDocument/2006/relationships/image" Target="../media/image12.png"/></Relationships>
</file>

<file path=ppt/slides/_rels/slide485.xml.rels><?xml version="1.0" encoding="UTF-8" standalone="yes"?>
<Relationships xmlns="http://schemas.openxmlformats.org/package/2006/relationships"><Relationship Id="rId3" Type="http://schemas.openxmlformats.org/officeDocument/2006/relationships/notesSlide" Target="../notesSlides/notesSlide485.xml"/><Relationship Id="rId2" Type="http://schemas.openxmlformats.org/officeDocument/2006/relationships/slideLayout" Target="../slideLayouts/slideLayout32.xml"/><Relationship Id="rId1" Type="http://schemas.openxmlformats.org/officeDocument/2006/relationships/tags" Target="../tags/tag74.xml"/><Relationship Id="rId5" Type="http://schemas.openxmlformats.org/officeDocument/2006/relationships/image" Target="../media/image397.png"/><Relationship Id="rId4" Type="http://schemas.openxmlformats.org/officeDocument/2006/relationships/image" Target="../media/image12.png"/></Relationships>
</file>

<file path=ppt/slides/_rels/slide486.xml.rels><?xml version="1.0" encoding="UTF-8" standalone="yes"?>
<Relationships xmlns="http://schemas.openxmlformats.org/package/2006/relationships"><Relationship Id="rId3" Type="http://schemas.openxmlformats.org/officeDocument/2006/relationships/notesSlide" Target="../notesSlides/notesSlide486.xml"/><Relationship Id="rId2" Type="http://schemas.openxmlformats.org/officeDocument/2006/relationships/slideLayout" Target="../slideLayouts/slideLayout32.xml"/><Relationship Id="rId1" Type="http://schemas.openxmlformats.org/officeDocument/2006/relationships/tags" Target="../tags/tag75.xml"/><Relationship Id="rId6" Type="http://schemas.openxmlformats.org/officeDocument/2006/relationships/image" Target="../media/image399.png"/><Relationship Id="rId5" Type="http://schemas.openxmlformats.org/officeDocument/2006/relationships/image" Target="../media/image398.png"/><Relationship Id="rId4" Type="http://schemas.openxmlformats.org/officeDocument/2006/relationships/image" Target="../media/image12.png"/></Relationships>
</file>

<file path=ppt/slides/_rels/slide487.xml.rels><?xml version="1.0" encoding="UTF-8" standalone="yes"?>
<Relationships xmlns="http://schemas.openxmlformats.org/package/2006/relationships"><Relationship Id="rId3" Type="http://schemas.openxmlformats.org/officeDocument/2006/relationships/notesSlide" Target="../notesSlides/notesSlide487.xml"/><Relationship Id="rId2" Type="http://schemas.openxmlformats.org/officeDocument/2006/relationships/slideLayout" Target="../slideLayouts/slideLayout32.xml"/><Relationship Id="rId1" Type="http://schemas.openxmlformats.org/officeDocument/2006/relationships/tags" Target="../tags/tag76.xml"/><Relationship Id="rId5" Type="http://schemas.openxmlformats.org/officeDocument/2006/relationships/image" Target="../media/image400.png"/><Relationship Id="rId4" Type="http://schemas.openxmlformats.org/officeDocument/2006/relationships/image" Target="../media/image12.png"/></Relationships>
</file>

<file path=ppt/slides/_rels/slide488.xml.rels><?xml version="1.0" encoding="UTF-8" standalone="yes"?>
<Relationships xmlns="http://schemas.openxmlformats.org/package/2006/relationships"><Relationship Id="rId3" Type="http://schemas.openxmlformats.org/officeDocument/2006/relationships/notesSlide" Target="../notesSlides/notesSlide488.xml"/><Relationship Id="rId2" Type="http://schemas.openxmlformats.org/officeDocument/2006/relationships/slideLayout" Target="../slideLayouts/slideLayout32.xml"/><Relationship Id="rId1" Type="http://schemas.openxmlformats.org/officeDocument/2006/relationships/tags" Target="../tags/tag77.xml"/><Relationship Id="rId5" Type="http://schemas.openxmlformats.org/officeDocument/2006/relationships/image" Target="../media/image401.png"/><Relationship Id="rId4" Type="http://schemas.openxmlformats.org/officeDocument/2006/relationships/image" Target="../media/image12.png"/></Relationships>
</file>

<file path=ppt/slides/_rels/slide489.xml.rels><?xml version="1.0" encoding="UTF-8" standalone="yes"?>
<Relationships xmlns="http://schemas.openxmlformats.org/package/2006/relationships"><Relationship Id="rId3" Type="http://schemas.openxmlformats.org/officeDocument/2006/relationships/notesSlide" Target="../notesSlides/notesSlide489.xml"/><Relationship Id="rId2" Type="http://schemas.openxmlformats.org/officeDocument/2006/relationships/slideLayout" Target="../slideLayouts/slideLayout32.xml"/><Relationship Id="rId1" Type="http://schemas.openxmlformats.org/officeDocument/2006/relationships/tags" Target="../tags/tag78.xml"/><Relationship Id="rId5" Type="http://schemas.openxmlformats.org/officeDocument/2006/relationships/image" Target="../media/image12.png"/><Relationship Id="rId4" Type="http://schemas.openxmlformats.org/officeDocument/2006/relationships/image" Target="../media/image402.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43.png"/></Relationships>
</file>

<file path=ppt/slides/_rels/slide490.xml.rels><?xml version="1.0" encoding="UTF-8" standalone="yes"?>
<Relationships xmlns="http://schemas.openxmlformats.org/package/2006/relationships"><Relationship Id="rId3" Type="http://schemas.openxmlformats.org/officeDocument/2006/relationships/notesSlide" Target="../notesSlides/notesSlide490.xml"/><Relationship Id="rId2" Type="http://schemas.openxmlformats.org/officeDocument/2006/relationships/slideLayout" Target="../slideLayouts/slideLayout32.xml"/><Relationship Id="rId1" Type="http://schemas.openxmlformats.org/officeDocument/2006/relationships/tags" Target="../tags/tag79.xml"/><Relationship Id="rId5" Type="http://schemas.openxmlformats.org/officeDocument/2006/relationships/image" Target="../media/image12.png"/><Relationship Id="rId4" Type="http://schemas.openxmlformats.org/officeDocument/2006/relationships/image" Target="../media/image403.png"/></Relationships>
</file>

<file path=ppt/slides/_rels/slide491.xml.rels><?xml version="1.0" encoding="UTF-8" standalone="yes"?>
<Relationships xmlns="http://schemas.openxmlformats.org/package/2006/relationships"><Relationship Id="rId3" Type="http://schemas.openxmlformats.org/officeDocument/2006/relationships/notesSlide" Target="../notesSlides/notesSlide491.xml"/><Relationship Id="rId2" Type="http://schemas.openxmlformats.org/officeDocument/2006/relationships/slideLayout" Target="../slideLayouts/slideLayout32.xml"/><Relationship Id="rId1" Type="http://schemas.openxmlformats.org/officeDocument/2006/relationships/tags" Target="../tags/tag80.xml"/><Relationship Id="rId5" Type="http://schemas.openxmlformats.org/officeDocument/2006/relationships/image" Target="../media/image12.png"/><Relationship Id="rId4" Type="http://schemas.openxmlformats.org/officeDocument/2006/relationships/image" Target="../media/image404.png"/></Relationships>
</file>

<file path=ppt/slides/_rels/slide492.xml.rels><?xml version="1.0" encoding="UTF-8" standalone="yes"?>
<Relationships xmlns="http://schemas.openxmlformats.org/package/2006/relationships"><Relationship Id="rId3" Type="http://schemas.openxmlformats.org/officeDocument/2006/relationships/notesSlide" Target="../notesSlides/notesSlide492.xml"/><Relationship Id="rId2" Type="http://schemas.openxmlformats.org/officeDocument/2006/relationships/slideLayout" Target="../slideLayouts/slideLayout32.xml"/><Relationship Id="rId1" Type="http://schemas.openxmlformats.org/officeDocument/2006/relationships/tags" Target="../tags/tag81.xml"/><Relationship Id="rId5" Type="http://schemas.openxmlformats.org/officeDocument/2006/relationships/image" Target="../media/image12.png"/><Relationship Id="rId4" Type="http://schemas.openxmlformats.org/officeDocument/2006/relationships/image" Target="../media/image405.png"/></Relationships>
</file>

<file path=ppt/slides/_rels/slide493.xml.rels><?xml version="1.0" encoding="UTF-8" standalone="yes"?>
<Relationships xmlns="http://schemas.openxmlformats.org/package/2006/relationships"><Relationship Id="rId3" Type="http://schemas.openxmlformats.org/officeDocument/2006/relationships/notesSlide" Target="../notesSlides/notesSlide493.xml"/><Relationship Id="rId2" Type="http://schemas.openxmlformats.org/officeDocument/2006/relationships/slideLayout" Target="../slideLayouts/slideLayout32.xml"/><Relationship Id="rId1" Type="http://schemas.openxmlformats.org/officeDocument/2006/relationships/tags" Target="../tags/tag82.xml"/><Relationship Id="rId5" Type="http://schemas.openxmlformats.org/officeDocument/2006/relationships/image" Target="../media/image12.png"/><Relationship Id="rId4" Type="http://schemas.openxmlformats.org/officeDocument/2006/relationships/image" Target="../media/image406.png"/></Relationships>
</file>

<file path=ppt/slides/_rels/slide494.xml.rels><?xml version="1.0" encoding="UTF-8" standalone="yes"?>
<Relationships xmlns="http://schemas.openxmlformats.org/package/2006/relationships"><Relationship Id="rId3" Type="http://schemas.openxmlformats.org/officeDocument/2006/relationships/notesSlide" Target="../notesSlides/notesSlide494.xml"/><Relationship Id="rId2" Type="http://schemas.openxmlformats.org/officeDocument/2006/relationships/slideLayout" Target="../slideLayouts/slideLayout32.xml"/><Relationship Id="rId1" Type="http://schemas.openxmlformats.org/officeDocument/2006/relationships/tags" Target="../tags/tag83.xml"/><Relationship Id="rId5" Type="http://schemas.openxmlformats.org/officeDocument/2006/relationships/image" Target="../media/image12.png"/><Relationship Id="rId4" Type="http://schemas.openxmlformats.org/officeDocument/2006/relationships/image" Target="../media/image407.png"/></Relationships>
</file>

<file path=ppt/slides/_rels/slide495.xml.rels><?xml version="1.0" encoding="UTF-8" standalone="yes"?>
<Relationships xmlns="http://schemas.openxmlformats.org/package/2006/relationships"><Relationship Id="rId3" Type="http://schemas.openxmlformats.org/officeDocument/2006/relationships/notesSlide" Target="../notesSlides/notesSlide495.xml"/><Relationship Id="rId2" Type="http://schemas.openxmlformats.org/officeDocument/2006/relationships/slideLayout" Target="../slideLayouts/slideLayout32.xml"/><Relationship Id="rId1" Type="http://schemas.openxmlformats.org/officeDocument/2006/relationships/tags" Target="../tags/tag84.xml"/><Relationship Id="rId5" Type="http://schemas.openxmlformats.org/officeDocument/2006/relationships/image" Target="../media/image12.png"/><Relationship Id="rId4" Type="http://schemas.openxmlformats.org/officeDocument/2006/relationships/image" Target="../media/image408.png"/></Relationships>
</file>

<file path=ppt/slides/_rels/slide496.xml.rels><?xml version="1.0" encoding="UTF-8" standalone="yes"?>
<Relationships xmlns="http://schemas.openxmlformats.org/package/2006/relationships"><Relationship Id="rId3" Type="http://schemas.openxmlformats.org/officeDocument/2006/relationships/notesSlide" Target="../notesSlides/notesSlide496.xml"/><Relationship Id="rId2" Type="http://schemas.openxmlformats.org/officeDocument/2006/relationships/slideLayout" Target="../slideLayouts/slideLayout32.xml"/><Relationship Id="rId1" Type="http://schemas.openxmlformats.org/officeDocument/2006/relationships/tags" Target="../tags/tag85.xml"/><Relationship Id="rId5" Type="http://schemas.openxmlformats.org/officeDocument/2006/relationships/image" Target="../media/image12.png"/><Relationship Id="rId4" Type="http://schemas.openxmlformats.org/officeDocument/2006/relationships/image" Target="../media/image409.png"/></Relationships>
</file>

<file path=ppt/slides/_rels/slide497.xml.rels><?xml version="1.0" encoding="UTF-8" standalone="yes"?>
<Relationships xmlns="http://schemas.openxmlformats.org/package/2006/relationships"><Relationship Id="rId3" Type="http://schemas.openxmlformats.org/officeDocument/2006/relationships/notesSlide" Target="../notesSlides/notesSlide497.xml"/><Relationship Id="rId2" Type="http://schemas.openxmlformats.org/officeDocument/2006/relationships/slideLayout" Target="../slideLayouts/slideLayout32.xml"/><Relationship Id="rId1" Type="http://schemas.openxmlformats.org/officeDocument/2006/relationships/tags" Target="../tags/tag86.xml"/><Relationship Id="rId5" Type="http://schemas.openxmlformats.org/officeDocument/2006/relationships/image" Target="../media/image12.png"/><Relationship Id="rId4" Type="http://schemas.openxmlformats.org/officeDocument/2006/relationships/image" Target="../media/image410.png"/></Relationships>
</file>

<file path=ppt/slides/_rels/slide498.xml.rels><?xml version="1.0" encoding="UTF-8" standalone="yes"?>
<Relationships xmlns="http://schemas.openxmlformats.org/package/2006/relationships"><Relationship Id="rId3" Type="http://schemas.openxmlformats.org/officeDocument/2006/relationships/notesSlide" Target="../notesSlides/notesSlide498.xml"/><Relationship Id="rId2" Type="http://schemas.openxmlformats.org/officeDocument/2006/relationships/slideLayout" Target="../slideLayouts/slideLayout32.xml"/><Relationship Id="rId1" Type="http://schemas.openxmlformats.org/officeDocument/2006/relationships/tags" Target="../tags/tag87.xml"/><Relationship Id="rId5" Type="http://schemas.openxmlformats.org/officeDocument/2006/relationships/image" Target="../media/image12.png"/><Relationship Id="rId4" Type="http://schemas.openxmlformats.org/officeDocument/2006/relationships/image" Target="../media/image411.png"/></Relationships>
</file>

<file path=ppt/slides/_rels/slide499.xml.rels><?xml version="1.0" encoding="UTF-8" standalone="yes"?>
<Relationships xmlns="http://schemas.openxmlformats.org/package/2006/relationships"><Relationship Id="rId3" Type="http://schemas.openxmlformats.org/officeDocument/2006/relationships/notesSlide" Target="../notesSlides/notesSlide499.xml"/><Relationship Id="rId2" Type="http://schemas.openxmlformats.org/officeDocument/2006/relationships/slideLayout" Target="../slideLayouts/slideLayout32.xml"/><Relationship Id="rId1" Type="http://schemas.openxmlformats.org/officeDocument/2006/relationships/tags" Target="../tags/tag88.xml"/><Relationship Id="rId5" Type="http://schemas.openxmlformats.org/officeDocument/2006/relationships/image" Target="../media/image12.png"/><Relationship Id="rId4" Type="http://schemas.openxmlformats.org/officeDocument/2006/relationships/image" Target="../media/image412.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44.png"/></Relationships>
</file>

<file path=ppt/slides/_rels/slide500.xml.rels><?xml version="1.0" encoding="UTF-8" standalone="yes"?>
<Relationships xmlns="http://schemas.openxmlformats.org/package/2006/relationships"><Relationship Id="rId3" Type="http://schemas.openxmlformats.org/officeDocument/2006/relationships/notesSlide" Target="../notesSlides/notesSlide500.xml"/><Relationship Id="rId2" Type="http://schemas.openxmlformats.org/officeDocument/2006/relationships/slideLayout" Target="../slideLayouts/slideLayout32.xml"/><Relationship Id="rId1" Type="http://schemas.openxmlformats.org/officeDocument/2006/relationships/tags" Target="../tags/tag89.xml"/><Relationship Id="rId5" Type="http://schemas.openxmlformats.org/officeDocument/2006/relationships/image" Target="../media/image12.png"/><Relationship Id="rId4" Type="http://schemas.openxmlformats.org/officeDocument/2006/relationships/image" Target="../media/image413.png"/></Relationships>
</file>

<file path=ppt/slides/_rels/slide501.xml.rels><?xml version="1.0" encoding="UTF-8" standalone="yes"?>
<Relationships xmlns="http://schemas.openxmlformats.org/package/2006/relationships"><Relationship Id="rId3" Type="http://schemas.openxmlformats.org/officeDocument/2006/relationships/notesSlide" Target="../notesSlides/notesSlide501.xml"/><Relationship Id="rId2" Type="http://schemas.openxmlformats.org/officeDocument/2006/relationships/slideLayout" Target="../slideLayouts/slideLayout32.xml"/><Relationship Id="rId1" Type="http://schemas.openxmlformats.org/officeDocument/2006/relationships/tags" Target="../tags/tag90.xml"/><Relationship Id="rId5" Type="http://schemas.openxmlformats.org/officeDocument/2006/relationships/image" Target="../media/image12.png"/><Relationship Id="rId4" Type="http://schemas.openxmlformats.org/officeDocument/2006/relationships/image" Target="../media/image414.png"/></Relationships>
</file>

<file path=ppt/slides/_rels/slide502.xml.rels><?xml version="1.0" encoding="UTF-8" standalone="yes"?>
<Relationships xmlns="http://schemas.openxmlformats.org/package/2006/relationships"><Relationship Id="rId3" Type="http://schemas.openxmlformats.org/officeDocument/2006/relationships/notesSlide" Target="../notesSlides/notesSlide502.xml"/><Relationship Id="rId2" Type="http://schemas.openxmlformats.org/officeDocument/2006/relationships/slideLayout" Target="../slideLayouts/slideLayout32.xml"/><Relationship Id="rId1" Type="http://schemas.openxmlformats.org/officeDocument/2006/relationships/tags" Target="../tags/tag91.xml"/><Relationship Id="rId5" Type="http://schemas.openxmlformats.org/officeDocument/2006/relationships/image" Target="../media/image12.png"/><Relationship Id="rId4" Type="http://schemas.openxmlformats.org/officeDocument/2006/relationships/image" Target="../media/image415.png"/></Relationships>
</file>

<file path=ppt/slides/_rels/slide503.xml.rels><?xml version="1.0" encoding="UTF-8" standalone="yes"?>
<Relationships xmlns="http://schemas.openxmlformats.org/package/2006/relationships"><Relationship Id="rId3" Type="http://schemas.openxmlformats.org/officeDocument/2006/relationships/notesSlide" Target="../notesSlides/notesSlide503.xml"/><Relationship Id="rId2" Type="http://schemas.openxmlformats.org/officeDocument/2006/relationships/slideLayout" Target="../slideLayouts/slideLayout32.xml"/><Relationship Id="rId1" Type="http://schemas.openxmlformats.org/officeDocument/2006/relationships/tags" Target="../tags/tag92.xml"/><Relationship Id="rId5" Type="http://schemas.openxmlformats.org/officeDocument/2006/relationships/image" Target="../media/image12.png"/><Relationship Id="rId4" Type="http://schemas.openxmlformats.org/officeDocument/2006/relationships/image" Target="../media/image416.png"/></Relationships>
</file>

<file path=ppt/slides/_rels/slide504.xml.rels><?xml version="1.0" encoding="UTF-8" standalone="yes"?>
<Relationships xmlns="http://schemas.openxmlformats.org/package/2006/relationships"><Relationship Id="rId3" Type="http://schemas.openxmlformats.org/officeDocument/2006/relationships/notesSlide" Target="../notesSlides/notesSlide504.xml"/><Relationship Id="rId2" Type="http://schemas.openxmlformats.org/officeDocument/2006/relationships/slideLayout" Target="../slideLayouts/slideLayout32.xml"/><Relationship Id="rId1" Type="http://schemas.openxmlformats.org/officeDocument/2006/relationships/tags" Target="../tags/tag93.xml"/><Relationship Id="rId5" Type="http://schemas.openxmlformats.org/officeDocument/2006/relationships/image" Target="../media/image12.png"/><Relationship Id="rId4" Type="http://schemas.openxmlformats.org/officeDocument/2006/relationships/image" Target="../media/image417.png"/></Relationships>
</file>

<file path=ppt/slides/_rels/slide505.xml.rels><?xml version="1.0" encoding="UTF-8" standalone="yes"?>
<Relationships xmlns="http://schemas.openxmlformats.org/package/2006/relationships"><Relationship Id="rId3" Type="http://schemas.openxmlformats.org/officeDocument/2006/relationships/notesSlide" Target="../notesSlides/notesSlide505.xml"/><Relationship Id="rId2" Type="http://schemas.openxmlformats.org/officeDocument/2006/relationships/slideLayout" Target="../slideLayouts/slideLayout32.xml"/><Relationship Id="rId1" Type="http://schemas.openxmlformats.org/officeDocument/2006/relationships/tags" Target="../tags/tag94.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418.png"/></Relationships>
</file>

<file path=ppt/slides/_rels/slide506.xml.rels><?xml version="1.0" encoding="UTF-8" standalone="yes"?>
<Relationships xmlns="http://schemas.openxmlformats.org/package/2006/relationships"><Relationship Id="rId3" Type="http://schemas.openxmlformats.org/officeDocument/2006/relationships/notesSlide" Target="../notesSlides/notesSlide506.xml"/><Relationship Id="rId2" Type="http://schemas.openxmlformats.org/officeDocument/2006/relationships/slideLayout" Target="../slideLayouts/slideLayout32.xml"/><Relationship Id="rId1" Type="http://schemas.openxmlformats.org/officeDocument/2006/relationships/tags" Target="../tags/tag95.xml"/><Relationship Id="rId6" Type="http://schemas.openxmlformats.org/officeDocument/2006/relationships/image" Target="../media/image12.png"/><Relationship Id="rId5" Type="http://schemas.openxmlformats.org/officeDocument/2006/relationships/image" Target="../media/image420.png"/><Relationship Id="rId4" Type="http://schemas.openxmlformats.org/officeDocument/2006/relationships/image" Target="../media/image419.png"/></Relationships>
</file>

<file path=ppt/slides/_rels/slide507.xml.rels><?xml version="1.0" encoding="UTF-8" standalone="yes"?>
<Relationships xmlns="http://schemas.openxmlformats.org/package/2006/relationships"><Relationship Id="rId3" Type="http://schemas.openxmlformats.org/officeDocument/2006/relationships/notesSlide" Target="../notesSlides/notesSlide507.xml"/><Relationship Id="rId2" Type="http://schemas.openxmlformats.org/officeDocument/2006/relationships/slideLayout" Target="../slideLayouts/slideLayout32.xml"/><Relationship Id="rId1" Type="http://schemas.openxmlformats.org/officeDocument/2006/relationships/tags" Target="../tags/tag96.xml"/><Relationship Id="rId6" Type="http://schemas.openxmlformats.org/officeDocument/2006/relationships/image" Target="../media/image12.png"/><Relationship Id="rId5" Type="http://schemas.openxmlformats.org/officeDocument/2006/relationships/image" Target="../media/image422.png"/><Relationship Id="rId4" Type="http://schemas.openxmlformats.org/officeDocument/2006/relationships/image" Target="../media/image421.png"/></Relationships>
</file>

<file path=ppt/slides/_rels/slide508.xml.rels><?xml version="1.0" encoding="UTF-8" standalone="yes"?>
<Relationships xmlns="http://schemas.openxmlformats.org/package/2006/relationships"><Relationship Id="rId3" Type="http://schemas.openxmlformats.org/officeDocument/2006/relationships/notesSlide" Target="../notesSlides/notesSlide508.xml"/><Relationship Id="rId2" Type="http://schemas.openxmlformats.org/officeDocument/2006/relationships/slideLayout" Target="../slideLayouts/slideLayout32.xml"/><Relationship Id="rId1" Type="http://schemas.openxmlformats.org/officeDocument/2006/relationships/tags" Target="../tags/tag97.xml"/><Relationship Id="rId6" Type="http://schemas.openxmlformats.org/officeDocument/2006/relationships/image" Target="../media/image12.png"/><Relationship Id="rId5" Type="http://schemas.openxmlformats.org/officeDocument/2006/relationships/image" Target="../media/image424.png"/><Relationship Id="rId4" Type="http://schemas.openxmlformats.org/officeDocument/2006/relationships/image" Target="../media/image423.png"/></Relationships>
</file>

<file path=ppt/slides/_rels/slide509.xml.rels><?xml version="1.0" encoding="UTF-8" standalone="yes"?>
<Relationships xmlns="http://schemas.openxmlformats.org/package/2006/relationships"><Relationship Id="rId3" Type="http://schemas.openxmlformats.org/officeDocument/2006/relationships/notesSlide" Target="../notesSlides/notesSlide509.xml"/><Relationship Id="rId2" Type="http://schemas.openxmlformats.org/officeDocument/2006/relationships/slideLayout" Target="../slideLayouts/slideLayout32.xml"/><Relationship Id="rId1" Type="http://schemas.openxmlformats.org/officeDocument/2006/relationships/tags" Target="../tags/tag98.xml"/><Relationship Id="rId6" Type="http://schemas.openxmlformats.org/officeDocument/2006/relationships/image" Target="../media/image12.png"/><Relationship Id="rId5" Type="http://schemas.openxmlformats.org/officeDocument/2006/relationships/image" Target="../media/image426.png"/><Relationship Id="rId4" Type="http://schemas.openxmlformats.org/officeDocument/2006/relationships/image" Target="../media/image425.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46.png"/></Relationships>
</file>

<file path=ppt/slides/_rels/slide510.xml.rels><?xml version="1.0" encoding="UTF-8" standalone="yes"?>
<Relationships xmlns="http://schemas.openxmlformats.org/package/2006/relationships"><Relationship Id="rId3" Type="http://schemas.openxmlformats.org/officeDocument/2006/relationships/notesSlide" Target="../notesSlides/notesSlide510.xml"/><Relationship Id="rId2" Type="http://schemas.openxmlformats.org/officeDocument/2006/relationships/slideLayout" Target="../slideLayouts/slideLayout32.xml"/><Relationship Id="rId1" Type="http://schemas.openxmlformats.org/officeDocument/2006/relationships/tags" Target="../tags/tag99.xml"/><Relationship Id="rId6" Type="http://schemas.openxmlformats.org/officeDocument/2006/relationships/image" Target="../media/image12.png"/><Relationship Id="rId5" Type="http://schemas.openxmlformats.org/officeDocument/2006/relationships/image" Target="../media/image428.png"/><Relationship Id="rId4" Type="http://schemas.openxmlformats.org/officeDocument/2006/relationships/image" Target="../media/image427.png"/></Relationships>
</file>

<file path=ppt/slides/_rels/slide511.xml.rels><?xml version="1.0" encoding="UTF-8" standalone="yes"?>
<Relationships xmlns="http://schemas.openxmlformats.org/package/2006/relationships"><Relationship Id="rId3" Type="http://schemas.openxmlformats.org/officeDocument/2006/relationships/notesSlide" Target="../notesSlides/notesSlide511.xml"/><Relationship Id="rId2" Type="http://schemas.openxmlformats.org/officeDocument/2006/relationships/slideLayout" Target="../slideLayouts/slideLayout32.xml"/><Relationship Id="rId1" Type="http://schemas.openxmlformats.org/officeDocument/2006/relationships/tags" Target="../tags/tag100.xml"/><Relationship Id="rId5" Type="http://schemas.openxmlformats.org/officeDocument/2006/relationships/image" Target="../media/image12.png"/><Relationship Id="rId4" Type="http://schemas.openxmlformats.org/officeDocument/2006/relationships/image" Target="../media/image429.png"/></Relationships>
</file>

<file path=ppt/slides/_rels/slide512.xml.rels><?xml version="1.0" encoding="UTF-8" standalone="yes"?>
<Relationships xmlns="http://schemas.openxmlformats.org/package/2006/relationships"><Relationship Id="rId3" Type="http://schemas.openxmlformats.org/officeDocument/2006/relationships/notesSlide" Target="../notesSlides/notesSlide512.xml"/><Relationship Id="rId2" Type="http://schemas.openxmlformats.org/officeDocument/2006/relationships/slideLayout" Target="../slideLayouts/slideLayout32.xml"/><Relationship Id="rId1" Type="http://schemas.openxmlformats.org/officeDocument/2006/relationships/tags" Target="../tags/tag101.xml"/><Relationship Id="rId6" Type="http://schemas.openxmlformats.org/officeDocument/2006/relationships/image" Target="../media/image12.png"/><Relationship Id="rId5" Type="http://schemas.openxmlformats.org/officeDocument/2006/relationships/image" Target="../media/image431.png"/><Relationship Id="rId4" Type="http://schemas.openxmlformats.org/officeDocument/2006/relationships/image" Target="../media/image430.png"/></Relationships>
</file>

<file path=ppt/slides/_rels/slide513.xml.rels><?xml version="1.0" encoding="UTF-8" standalone="yes"?>
<Relationships xmlns="http://schemas.openxmlformats.org/package/2006/relationships"><Relationship Id="rId3" Type="http://schemas.openxmlformats.org/officeDocument/2006/relationships/notesSlide" Target="../notesSlides/notesSlide513.xml"/><Relationship Id="rId2" Type="http://schemas.openxmlformats.org/officeDocument/2006/relationships/slideLayout" Target="../slideLayouts/slideLayout32.xml"/><Relationship Id="rId1" Type="http://schemas.openxmlformats.org/officeDocument/2006/relationships/tags" Target="../tags/tag102.xml"/><Relationship Id="rId5" Type="http://schemas.openxmlformats.org/officeDocument/2006/relationships/image" Target="../media/image12.png"/><Relationship Id="rId4" Type="http://schemas.openxmlformats.org/officeDocument/2006/relationships/image" Target="../media/image432.png"/></Relationships>
</file>

<file path=ppt/slides/_rels/slide514.xml.rels><?xml version="1.0" encoding="UTF-8" standalone="yes"?>
<Relationships xmlns="http://schemas.openxmlformats.org/package/2006/relationships"><Relationship Id="rId3" Type="http://schemas.openxmlformats.org/officeDocument/2006/relationships/notesSlide" Target="../notesSlides/notesSlide514.xml"/><Relationship Id="rId7" Type="http://schemas.openxmlformats.org/officeDocument/2006/relationships/image" Target="../media/image279.png"/><Relationship Id="rId2" Type="http://schemas.openxmlformats.org/officeDocument/2006/relationships/slideLayout" Target="../slideLayouts/slideLayout32.xml"/><Relationship Id="rId1" Type="http://schemas.openxmlformats.org/officeDocument/2006/relationships/tags" Target="../tags/tag103.xml"/><Relationship Id="rId6" Type="http://schemas.openxmlformats.org/officeDocument/2006/relationships/image" Target="../media/image433.png"/><Relationship Id="rId5" Type="http://schemas.openxmlformats.org/officeDocument/2006/relationships/image" Target="../media/image12.png"/><Relationship Id="rId4" Type="http://schemas.openxmlformats.org/officeDocument/2006/relationships/image" Target="../media/image17.png"/></Relationships>
</file>

<file path=ppt/slides/_rels/slide515.xml.rels><?xml version="1.0" encoding="UTF-8" standalone="yes"?>
<Relationships xmlns="http://schemas.openxmlformats.org/package/2006/relationships"><Relationship Id="rId3" Type="http://schemas.openxmlformats.org/officeDocument/2006/relationships/notesSlide" Target="../notesSlides/notesSlide515.xml"/><Relationship Id="rId2" Type="http://schemas.openxmlformats.org/officeDocument/2006/relationships/slideLayout" Target="../slideLayouts/slideLayout32.xml"/><Relationship Id="rId1" Type="http://schemas.openxmlformats.org/officeDocument/2006/relationships/tags" Target="../tags/tag104.xml"/><Relationship Id="rId5" Type="http://schemas.openxmlformats.org/officeDocument/2006/relationships/image" Target="../media/image12.png"/><Relationship Id="rId4" Type="http://schemas.openxmlformats.org/officeDocument/2006/relationships/image" Target="../media/image434.png"/></Relationships>
</file>

<file path=ppt/slides/_rels/slide516.xml.rels><?xml version="1.0" encoding="UTF-8" standalone="yes"?>
<Relationships xmlns="http://schemas.openxmlformats.org/package/2006/relationships"><Relationship Id="rId3" Type="http://schemas.openxmlformats.org/officeDocument/2006/relationships/notesSlide" Target="../notesSlides/notesSlide516.xml"/><Relationship Id="rId2" Type="http://schemas.openxmlformats.org/officeDocument/2006/relationships/slideLayout" Target="../slideLayouts/slideLayout32.xml"/><Relationship Id="rId1" Type="http://schemas.openxmlformats.org/officeDocument/2006/relationships/tags" Target="../tags/tag105.xml"/><Relationship Id="rId5" Type="http://schemas.openxmlformats.org/officeDocument/2006/relationships/image" Target="../media/image12.png"/><Relationship Id="rId4" Type="http://schemas.openxmlformats.org/officeDocument/2006/relationships/image" Target="../media/image435.png"/></Relationships>
</file>

<file path=ppt/slides/_rels/slide517.xml.rels><?xml version="1.0" encoding="UTF-8" standalone="yes"?>
<Relationships xmlns="http://schemas.openxmlformats.org/package/2006/relationships"><Relationship Id="rId3" Type="http://schemas.openxmlformats.org/officeDocument/2006/relationships/notesSlide" Target="../notesSlides/notesSlide517.xml"/><Relationship Id="rId2" Type="http://schemas.openxmlformats.org/officeDocument/2006/relationships/slideLayout" Target="../slideLayouts/slideLayout32.xml"/><Relationship Id="rId1" Type="http://schemas.openxmlformats.org/officeDocument/2006/relationships/tags" Target="../tags/tag106.xml"/><Relationship Id="rId5" Type="http://schemas.openxmlformats.org/officeDocument/2006/relationships/image" Target="../media/image12.png"/><Relationship Id="rId4" Type="http://schemas.openxmlformats.org/officeDocument/2006/relationships/image" Target="../media/image436.png"/></Relationships>
</file>

<file path=ppt/slides/_rels/slide518.xml.rels><?xml version="1.0" encoding="UTF-8" standalone="yes"?>
<Relationships xmlns="http://schemas.openxmlformats.org/package/2006/relationships"><Relationship Id="rId3" Type="http://schemas.openxmlformats.org/officeDocument/2006/relationships/notesSlide" Target="../notesSlides/notesSlide518.xml"/><Relationship Id="rId2" Type="http://schemas.openxmlformats.org/officeDocument/2006/relationships/slideLayout" Target="../slideLayouts/slideLayout32.xml"/><Relationship Id="rId1" Type="http://schemas.openxmlformats.org/officeDocument/2006/relationships/tags" Target="../tags/tag107.xml"/><Relationship Id="rId5" Type="http://schemas.openxmlformats.org/officeDocument/2006/relationships/image" Target="../media/image12.png"/><Relationship Id="rId4" Type="http://schemas.openxmlformats.org/officeDocument/2006/relationships/image" Target="../media/image437.png"/></Relationships>
</file>

<file path=ppt/slides/_rels/slide519.xml.rels><?xml version="1.0" encoding="UTF-8" standalone="yes"?>
<Relationships xmlns="http://schemas.openxmlformats.org/package/2006/relationships"><Relationship Id="rId3" Type="http://schemas.openxmlformats.org/officeDocument/2006/relationships/notesSlide" Target="../notesSlides/notesSlide519.xml"/><Relationship Id="rId2" Type="http://schemas.openxmlformats.org/officeDocument/2006/relationships/slideLayout" Target="../slideLayouts/slideLayout32.xml"/><Relationship Id="rId1" Type="http://schemas.openxmlformats.org/officeDocument/2006/relationships/tags" Target="../tags/tag108.xml"/><Relationship Id="rId4" Type="http://schemas.openxmlformats.org/officeDocument/2006/relationships/image" Target="../media/image107.jpe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5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33.xml"/><Relationship Id="rId1" Type="http://schemas.openxmlformats.org/officeDocument/2006/relationships/tags" Target="../tags/tag109.xml"/></Relationships>
</file>

<file path=ppt/slides/_rels/slide521.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110.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50.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23.xml"/><Relationship Id="rId5" Type="http://schemas.openxmlformats.org/officeDocument/2006/relationships/image" Target="../media/image53.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68.png"/></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3.xml"/><Relationship Id="rId1" Type="http://schemas.openxmlformats.org/officeDocument/2006/relationships/slideLayout" Target="../slideLayouts/slideLayout23.xml"/><Relationship Id="rId5" Type="http://schemas.openxmlformats.org/officeDocument/2006/relationships/image" Target="../media/image69.png"/><Relationship Id="rId4" Type="http://schemas.openxmlformats.org/officeDocument/2006/relationships/image" Target="../media/image12.png"/></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4.xml"/><Relationship Id="rId1" Type="http://schemas.openxmlformats.org/officeDocument/2006/relationships/slideLayout" Target="../slideLayouts/slideLayout23.xml"/><Relationship Id="rId5" Type="http://schemas.openxmlformats.org/officeDocument/2006/relationships/image" Target="../media/image70.png"/><Relationship Id="rId4" Type="http://schemas.openxmlformats.org/officeDocument/2006/relationships/image" Target="../media/image12.png"/></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5.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png"/></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png"/></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1.xml"/><Relationship Id="rId1" Type="http://schemas.openxmlformats.org/officeDocument/2006/relationships/slideLayout" Target="../slideLayouts/slideLayout23.xml"/><Relationship Id="rId5" Type="http://schemas.openxmlformats.org/officeDocument/2006/relationships/image" Target="../media/image75.png"/><Relationship Id="rId4" Type="http://schemas.openxmlformats.org/officeDocument/2006/relationships/image" Target="../media/image12.png"/></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78.png"/></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6.xml"/><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7.xml"/><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81.png"/></Relationships>
</file>

<file path=ppt/slides/_rels/slide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8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1.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85.png"/><Relationship Id="rId4" Type="http://schemas.openxmlformats.org/officeDocument/2006/relationships/image" Target="../media/image84.png"/></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2.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84.png"/><Relationship Id="rId4" Type="http://schemas.openxmlformats.org/officeDocument/2006/relationships/image" Target="../media/image17.png"/></Relationships>
</file>

<file path=ppt/slides/_rels/slide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87.png"/></Relationships>
</file>

<file path=ppt/slides/_rels/slide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88.png"/></Relationships>
</file>

<file path=ppt/slides/_rels/slide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89.png"/></Relationships>
</file>

<file path=ppt/slides/_rels/slide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90.png"/></Relationships>
</file>

<file path=ppt/slides/_rels/slide9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91.png"/></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9.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94.pn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 xmlns:a16="http://schemas.microsoft.com/office/drawing/2014/main" id="{215914FE-3C05-4AF1-9102-9F455194E468}"/>
              </a:ext>
            </a:extLst>
          </p:cNvPr>
          <p:cNvSpPr/>
          <p:nvPr/>
        </p:nvSpPr>
        <p:spPr>
          <a:xfrm>
            <a:off x="719769" y="1710551"/>
            <a:ext cx="8364302" cy="2215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Samsung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Innovation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Campus</a:t>
            </a:r>
          </a:p>
        </p:txBody>
      </p:sp>
      <p:grpSp>
        <p:nvGrpSpPr>
          <p:cNvPr id="3" name="그룹 2">
            <a:extLst>
              <a:ext uri="{FF2B5EF4-FFF2-40B4-BE49-F238E27FC236}">
                <a16:creationId xmlns="" xmlns:a16="http://schemas.microsoft.com/office/drawing/2014/main" id="{297A5779-EA1E-416C-8400-F0041FD3BA30}"/>
              </a:ext>
            </a:extLst>
          </p:cNvPr>
          <p:cNvGrpSpPr/>
          <p:nvPr/>
        </p:nvGrpSpPr>
        <p:grpSpPr>
          <a:xfrm>
            <a:off x="724457" y="4319714"/>
            <a:ext cx="6095883" cy="369214"/>
            <a:chOff x="724689" y="4320000"/>
            <a:chExt cx="6097837" cy="369332"/>
          </a:xfrm>
        </p:grpSpPr>
        <p:sp>
          <p:nvSpPr>
            <p:cNvPr id="4" name="직사각형 133">
              <a:extLst>
                <a:ext uri="{FF2B5EF4-FFF2-40B4-BE49-F238E27FC236}">
                  <a16:creationId xmlns=""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914126" fontAlgn="base" latinLnBrk="1">
                <a:lnSpc>
                  <a:spcPct val="100000"/>
                </a:lnSpc>
                <a:spcBef>
                  <a:spcPct val="0"/>
                </a:spcBef>
                <a:spcAft>
                  <a:spcPct val="0"/>
                </a:spcAft>
                <a:buClrTx/>
                <a:buSzTx/>
                <a:buFontTx/>
                <a:buNone/>
                <a:tabLst/>
                <a:defRPr/>
              </a:pPr>
              <a:r>
                <a:rPr kumimoji="1" lang="en-US" altLang="ko-KR" sz="2399" dirty="0">
                  <a:solidFill>
                    <a:srgbClr val="1428A0"/>
                  </a:solidFill>
                  <a:latin typeface="Samsung Sharp Sans" pitchFamily="2" charset="0"/>
                  <a:ea typeface="Samsung Sharp Sans" pitchFamily="2" charset="0"/>
                  <a:cs typeface="Samsung Sharp Sans" pitchFamily="2" charset="0"/>
                </a:rPr>
                <a:t>Artificial Intelligence Course</a:t>
              </a:r>
              <a:endParaRPr kumimoji="1" lang="ko-KR" altLang="en-US" sz="2399" dirty="0">
                <a:solidFill>
                  <a:srgbClr val="1428A0"/>
                </a:solidFill>
                <a:latin typeface="Samsung Sharp Sans" pitchFamily="2" charset="0"/>
                <a:cs typeface="Samsung Sharp Sans" pitchFamily="2" charset="0"/>
              </a:endParaRPr>
            </a:p>
          </p:txBody>
        </p:sp>
        <p:sp>
          <p:nvSpPr>
            <p:cNvPr id="5" name="직사각형 4">
              <a:extLst>
                <a:ext uri="{FF2B5EF4-FFF2-40B4-BE49-F238E27FC236}">
                  <a16:creationId xmlns=""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27187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2756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However, we will only concern ourselves with the data structure of the Python language here. In general, it can be largely divided into a primitive data structure, a structure for basic types, and a non-primitive data structure, a structure for effectively storing multiple data with basic data types.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most commonly and conveniently used non-primitive data structure in Python is the list. This is because the size of the data is not fixed while storing several different data types (integer, character, etc.)</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However, the advantage has become inappropriate in the fields of machine learning and deep learning, where more data must be quickly and exclusively processed in numbers.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is because computers must take decimal numbers understood by humans and convert them into binary forms to perform fast operations and use the same numerical data to directly access and calculate each element without repetition.</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end, computers can only perform operations when letters/characters are converted into numbers.</a:t>
            </a:r>
          </a:p>
        </p:txBody>
      </p:sp>
      <p:sp>
        <p:nvSpPr>
          <p:cNvPr id="11" name="직사각형 10">
            <a:extLst>
              <a:ext uri="{FF2B5EF4-FFF2-40B4-BE49-F238E27FC236}">
                <a16:creationId xmlns="" xmlns:a16="http://schemas.microsoft.com/office/drawing/2014/main" id="{C3AD62BB-4B7B-4717-AF67-03E3060C767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Types of Data Structures (1/2)</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6440917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 xmlns:a16="http://schemas.microsoft.com/office/drawing/2014/main" id="{4A8DE237-CCD3-4A38-9245-BC55D9819275}"/>
              </a:ext>
            </a:extLst>
          </p:cNvPr>
          <p:cNvGrpSpPr/>
          <p:nvPr/>
        </p:nvGrpSpPr>
        <p:grpSpPr>
          <a:xfrm>
            <a:off x="558396" y="2007890"/>
            <a:ext cx="8782050" cy="2243310"/>
            <a:chOff x="558396" y="2204865"/>
            <a:chExt cx="8782050" cy="2243310"/>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8396" y="2204865"/>
              <a:ext cx="8782050" cy="22433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0133"/>
            <a:stretch/>
          </p:blipFill>
          <p:spPr>
            <a:xfrm>
              <a:off x="577851" y="2277981"/>
              <a:ext cx="8762595" cy="2088232"/>
            </a:xfrm>
            <a:prstGeom prst="rect">
              <a:avLst/>
            </a:prstGeom>
          </p:spPr>
        </p:pic>
      </p:grpSp>
      <p:grpSp>
        <p:nvGrpSpPr>
          <p:cNvPr id="4" name="그룹 3">
            <a:extLst>
              <a:ext uri="{FF2B5EF4-FFF2-40B4-BE49-F238E27FC236}">
                <a16:creationId xmlns="" xmlns:a16="http://schemas.microsoft.com/office/drawing/2014/main" id="{0E42F338-7692-4DF8-9DD8-E9FED77B190A}"/>
              </a:ext>
            </a:extLst>
          </p:cNvPr>
          <p:cNvGrpSpPr/>
          <p:nvPr/>
        </p:nvGrpSpPr>
        <p:grpSpPr>
          <a:xfrm>
            <a:off x="580388" y="1413381"/>
            <a:ext cx="8887612" cy="571382"/>
            <a:chOff x="580388" y="1413381"/>
            <a:chExt cx="8887612" cy="571382"/>
          </a:xfrm>
        </p:grpSpPr>
        <p:sp>
          <p:nvSpPr>
            <p:cNvPr id="11" name="직사각형 10">
              <a:extLst>
                <a:ext uri="{FF2B5EF4-FFF2-40B4-BE49-F238E27FC236}">
                  <a16:creationId xmlns="" xmlns:a16="http://schemas.microsoft.com/office/drawing/2014/main" id="{2BBD449B-E390-4E43-B76E-58F52D6FFC7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Final Summary</a:t>
              </a:r>
              <a:endParaRPr lang="ko-KR" altLang="en-US" sz="1400" dirty="0">
                <a:solidFill>
                  <a:schemeClr val="tx1"/>
                </a:solidFill>
                <a:latin typeface="SamsungOne 400" panose="020B0503030303020204" pitchFamily="34" charset="0"/>
              </a:endParaRPr>
            </a:p>
          </p:txBody>
        </p:sp>
        <p:sp>
          <p:nvSpPr>
            <p:cNvPr id="13" name="Rectangle 12">
              <a:extLst>
                <a:ext uri="{FF2B5EF4-FFF2-40B4-BE49-F238E27FC236}">
                  <a16:creationId xmlns="" xmlns:a16="http://schemas.microsoft.com/office/drawing/2014/main" id="{7F2A55B6-215C-4893-AD74-9E355CB1221E}"/>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Universal functions:</a:t>
              </a:r>
            </a:p>
          </p:txBody>
        </p:sp>
      </p:grpSp>
    </p:spTree>
    <p:extLst>
      <p:ext uri="{BB962C8B-B14F-4D97-AF65-F5344CB8AC3E}">
        <p14:creationId xmlns:p14="http://schemas.microsoft.com/office/powerpoint/2010/main" val="20308187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 xmlns:a16="http://schemas.microsoft.com/office/drawing/2014/main" id="{2636721E-0DF7-4786-A3B6-3887DDA3A3C0}"/>
              </a:ext>
            </a:extLst>
          </p:cNvPr>
          <p:cNvGrpSpPr/>
          <p:nvPr/>
        </p:nvGrpSpPr>
        <p:grpSpPr>
          <a:xfrm>
            <a:off x="558396" y="2003252"/>
            <a:ext cx="8782050" cy="4176463"/>
            <a:chOff x="558396" y="2003252"/>
            <a:chExt cx="8782050" cy="4176463"/>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8396" y="2003252"/>
              <a:ext cx="8782050" cy="41764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a:blip r:embed="rId3"/>
            <a:stretch>
              <a:fillRect/>
            </a:stretch>
          </p:blipFill>
          <p:spPr>
            <a:xfrm>
              <a:off x="635001" y="2053895"/>
              <a:ext cx="8628737" cy="4080205"/>
            </a:xfrm>
            <a:prstGeom prst="rect">
              <a:avLst/>
            </a:prstGeom>
          </p:spPr>
        </p:pic>
      </p:grpSp>
      <p:grpSp>
        <p:nvGrpSpPr>
          <p:cNvPr id="13" name="그룹 12">
            <a:extLst>
              <a:ext uri="{FF2B5EF4-FFF2-40B4-BE49-F238E27FC236}">
                <a16:creationId xmlns="" xmlns:a16="http://schemas.microsoft.com/office/drawing/2014/main" id="{0F365A41-CCC0-4F14-878C-9E417C67CB43}"/>
              </a:ext>
            </a:extLst>
          </p:cNvPr>
          <p:cNvGrpSpPr/>
          <p:nvPr/>
        </p:nvGrpSpPr>
        <p:grpSpPr>
          <a:xfrm>
            <a:off x="580388" y="1413381"/>
            <a:ext cx="8887612" cy="571382"/>
            <a:chOff x="580388" y="1413381"/>
            <a:chExt cx="8887612" cy="571382"/>
          </a:xfrm>
        </p:grpSpPr>
        <p:sp>
          <p:nvSpPr>
            <p:cNvPr id="14" name="직사각형 13">
              <a:extLst>
                <a:ext uri="{FF2B5EF4-FFF2-40B4-BE49-F238E27FC236}">
                  <a16:creationId xmlns="" xmlns:a16="http://schemas.microsoft.com/office/drawing/2014/main" id="{EA9B1CE3-03A6-4CD2-9949-120FD403C63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Final Summary</a:t>
              </a:r>
              <a:endParaRPr lang="ko-KR" altLang="en-US" sz="1400" dirty="0">
                <a:solidFill>
                  <a:schemeClr val="tx1"/>
                </a:solidFill>
                <a:latin typeface="SamsungOne 400" panose="020B0503030303020204" pitchFamily="34" charset="0"/>
              </a:endParaRPr>
            </a:p>
          </p:txBody>
        </p:sp>
        <p:sp>
          <p:nvSpPr>
            <p:cNvPr id="15" name="Rectangle 12">
              <a:extLst>
                <a:ext uri="{FF2B5EF4-FFF2-40B4-BE49-F238E27FC236}">
                  <a16:creationId xmlns="" xmlns:a16="http://schemas.microsoft.com/office/drawing/2014/main" id="{DB1C0A0C-01A5-47E5-AB8F-41E820ABAAC9}"/>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NumPy functions:</a:t>
              </a:r>
            </a:p>
          </p:txBody>
        </p:sp>
      </p:grpSp>
    </p:spTree>
    <p:extLst>
      <p:ext uri="{BB962C8B-B14F-4D97-AF65-F5344CB8AC3E}">
        <p14:creationId xmlns:p14="http://schemas.microsoft.com/office/powerpoint/2010/main" val="22841059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3" name="그룹 12"/>
          <p:cNvGrpSpPr/>
          <p:nvPr/>
        </p:nvGrpSpPr>
        <p:grpSpPr>
          <a:xfrm>
            <a:off x="557644" y="5049440"/>
            <a:ext cx="8782050" cy="752258"/>
            <a:chOff x="557644" y="5085182"/>
            <a:chExt cx="8782050" cy="752258"/>
          </a:xfrm>
        </p:grpSpPr>
        <p:sp>
          <p:nvSpPr>
            <p:cNvPr id="14" name="모서리가 둥근 직사각형 4">
              <a:extLst>
                <a:ext uri="{FF2B5EF4-FFF2-40B4-BE49-F238E27FC236}">
                  <a16:creationId xmlns="" xmlns:a16="http://schemas.microsoft.com/office/drawing/2014/main" id="{C3569CBD-5212-483A-A582-6794A42BDB63}"/>
                </a:ext>
              </a:extLst>
            </p:cNvPr>
            <p:cNvSpPr/>
            <p:nvPr/>
          </p:nvSpPr>
          <p:spPr>
            <a:xfrm>
              <a:off x="557644" y="5085182"/>
              <a:ext cx="8782050" cy="75225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7" name="TextBox 16">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Returns only unique values that are not repeated. </a:t>
              </a:r>
            </a:p>
          </p:txBody>
        </p:sp>
      </p:grpSp>
      <p:grpSp>
        <p:nvGrpSpPr>
          <p:cNvPr id="3" name="그룹 2">
            <a:extLst>
              <a:ext uri="{FF2B5EF4-FFF2-40B4-BE49-F238E27FC236}">
                <a16:creationId xmlns="" xmlns:a16="http://schemas.microsoft.com/office/drawing/2014/main" id="{F9B2C731-2FD1-4841-B786-3EDA7972BB5F}"/>
              </a:ext>
            </a:extLst>
          </p:cNvPr>
          <p:cNvGrpSpPr/>
          <p:nvPr/>
        </p:nvGrpSpPr>
        <p:grpSpPr>
          <a:xfrm>
            <a:off x="557644" y="1998365"/>
            <a:ext cx="8782802" cy="2952328"/>
            <a:chOff x="557644" y="2204865"/>
            <a:chExt cx="8782802" cy="2952328"/>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7644" y="2204865"/>
              <a:ext cx="8782802" cy="29523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8286"/>
            <a:stretch/>
          </p:blipFill>
          <p:spPr>
            <a:xfrm>
              <a:off x="577851" y="2279260"/>
              <a:ext cx="8761843" cy="2877933"/>
            </a:xfrm>
            <a:prstGeom prst="rect">
              <a:avLst/>
            </a:prstGeom>
          </p:spPr>
        </p:pic>
        <p:sp>
          <p:nvSpPr>
            <p:cNvPr id="4" name="직사각형 3"/>
            <p:cNvSpPr/>
            <p:nvPr/>
          </p:nvSpPr>
          <p:spPr>
            <a:xfrm>
              <a:off x="2504937" y="3084717"/>
              <a:ext cx="3029087" cy="2014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그룹 17">
            <a:extLst>
              <a:ext uri="{FF2B5EF4-FFF2-40B4-BE49-F238E27FC236}">
                <a16:creationId xmlns="" xmlns:a16="http://schemas.microsoft.com/office/drawing/2014/main" id="{2D607F51-54DF-41A6-A26D-441E649BE02A}"/>
              </a:ext>
            </a:extLst>
          </p:cNvPr>
          <p:cNvGrpSpPr/>
          <p:nvPr/>
        </p:nvGrpSpPr>
        <p:grpSpPr>
          <a:xfrm>
            <a:off x="580388" y="1413381"/>
            <a:ext cx="8887612" cy="571382"/>
            <a:chOff x="580388" y="1413381"/>
            <a:chExt cx="8887612" cy="571382"/>
          </a:xfrm>
        </p:grpSpPr>
        <p:sp>
          <p:nvSpPr>
            <p:cNvPr id="20" name="직사각형 19">
              <a:extLst>
                <a:ext uri="{FF2B5EF4-FFF2-40B4-BE49-F238E27FC236}">
                  <a16:creationId xmlns="" xmlns:a16="http://schemas.microsoft.com/office/drawing/2014/main" id="{34BCFD6C-0959-42F4-B20D-4EB21D00FB7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Final Summary</a:t>
              </a:r>
              <a:endParaRPr lang="ko-KR" altLang="en-US" sz="1400" dirty="0">
                <a:solidFill>
                  <a:schemeClr val="tx1"/>
                </a:solidFill>
                <a:latin typeface="SamsungOne 400" panose="020B0503030303020204" pitchFamily="34" charset="0"/>
              </a:endParaRPr>
            </a:p>
          </p:txBody>
        </p:sp>
        <p:sp>
          <p:nvSpPr>
            <p:cNvPr id="21" name="Rectangle 12">
              <a:extLst>
                <a:ext uri="{FF2B5EF4-FFF2-40B4-BE49-F238E27FC236}">
                  <a16:creationId xmlns="" xmlns:a16="http://schemas.microsoft.com/office/drawing/2014/main" id="{0D4AB88C-51AF-47EC-93F5-7DD1D380814E}"/>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NumPy functions:</a:t>
              </a:r>
            </a:p>
          </p:txBody>
        </p:sp>
      </p:grpSp>
    </p:spTree>
    <p:extLst>
      <p:ext uri="{BB962C8B-B14F-4D97-AF65-F5344CB8AC3E}">
        <p14:creationId xmlns:p14="http://schemas.microsoft.com/office/powerpoint/2010/main" val="37178662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3" name="그룹 12"/>
          <p:cNvGrpSpPr/>
          <p:nvPr/>
        </p:nvGrpSpPr>
        <p:grpSpPr>
          <a:xfrm>
            <a:off x="557644" y="4451311"/>
            <a:ext cx="8782050" cy="777889"/>
            <a:chOff x="557644" y="5085182"/>
            <a:chExt cx="8782050" cy="777889"/>
          </a:xfrm>
        </p:grpSpPr>
        <p:sp>
          <p:nvSpPr>
            <p:cNvPr id="14" name="모서리가 둥근 직사각형 4">
              <a:extLst>
                <a:ext uri="{FF2B5EF4-FFF2-40B4-BE49-F238E27FC236}">
                  <a16:creationId xmlns="" xmlns:a16="http://schemas.microsoft.com/office/drawing/2014/main" id="{C3569CBD-5212-483A-A582-6794A42BDB63}"/>
                </a:ext>
              </a:extLst>
            </p:cNvPr>
            <p:cNvSpPr/>
            <p:nvPr/>
          </p:nvSpPr>
          <p:spPr>
            <a:xfrm>
              <a:off x="557644" y="5085182"/>
              <a:ext cx="8782050" cy="77788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7" name="TextBox 16">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Rounded up to the second decimal place.</a:t>
              </a:r>
            </a:p>
          </p:txBody>
        </p:sp>
      </p:grpSp>
      <p:sp>
        <p:nvSpPr>
          <p:cNvPr id="4" name="직사각형 3"/>
          <p:cNvSpPr/>
          <p:nvPr/>
        </p:nvSpPr>
        <p:spPr>
          <a:xfrm>
            <a:off x="2485888" y="3132342"/>
            <a:ext cx="2880320" cy="14401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그룹 5">
            <a:extLst>
              <a:ext uri="{FF2B5EF4-FFF2-40B4-BE49-F238E27FC236}">
                <a16:creationId xmlns="" xmlns:a16="http://schemas.microsoft.com/office/drawing/2014/main" id="{277DCBE5-B28B-4279-BB5E-41E20B08BD22}"/>
              </a:ext>
            </a:extLst>
          </p:cNvPr>
          <p:cNvGrpSpPr/>
          <p:nvPr/>
        </p:nvGrpSpPr>
        <p:grpSpPr>
          <a:xfrm>
            <a:off x="558396" y="2017019"/>
            <a:ext cx="8782050" cy="2329035"/>
            <a:chOff x="558396" y="2204865"/>
            <a:chExt cx="8782050" cy="2329035"/>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8396" y="2204865"/>
              <a:ext cx="8782050" cy="23290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0806" b="39429"/>
            <a:stretch/>
          </p:blipFill>
          <p:spPr>
            <a:xfrm>
              <a:off x="596901" y="2259437"/>
              <a:ext cx="8742793" cy="2232247"/>
            </a:xfrm>
            <a:prstGeom prst="rect">
              <a:avLst/>
            </a:prstGeom>
          </p:spPr>
        </p:pic>
        <p:sp>
          <p:nvSpPr>
            <p:cNvPr id="5" name="직사각형 4"/>
            <p:cNvSpPr/>
            <p:nvPr/>
          </p:nvSpPr>
          <p:spPr>
            <a:xfrm>
              <a:off x="3341712" y="2383744"/>
              <a:ext cx="3097188" cy="20705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그룹 17">
            <a:extLst>
              <a:ext uri="{FF2B5EF4-FFF2-40B4-BE49-F238E27FC236}">
                <a16:creationId xmlns="" xmlns:a16="http://schemas.microsoft.com/office/drawing/2014/main" id="{C5F27926-76CD-4885-BDB2-97B94320318B}"/>
              </a:ext>
            </a:extLst>
          </p:cNvPr>
          <p:cNvGrpSpPr/>
          <p:nvPr/>
        </p:nvGrpSpPr>
        <p:grpSpPr>
          <a:xfrm>
            <a:off x="580388" y="1413381"/>
            <a:ext cx="8887612" cy="571382"/>
            <a:chOff x="580388" y="1413381"/>
            <a:chExt cx="8887612" cy="571382"/>
          </a:xfrm>
        </p:grpSpPr>
        <p:sp>
          <p:nvSpPr>
            <p:cNvPr id="20" name="직사각형 19">
              <a:extLst>
                <a:ext uri="{FF2B5EF4-FFF2-40B4-BE49-F238E27FC236}">
                  <a16:creationId xmlns="" xmlns:a16="http://schemas.microsoft.com/office/drawing/2014/main" id="{62CA3D08-CD89-4A2B-9459-AD5F1EBEDD7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Final Summary</a:t>
              </a:r>
              <a:endParaRPr lang="ko-KR" altLang="en-US" sz="1400" dirty="0">
                <a:solidFill>
                  <a:schemeClr val="tx1"/>
                </a:solidFill>
                <a:latin typeface="SamsungOne 400" panose="020B0503030303020204" pitchFamily="34" charset="0"/>
              </a:endParaRPr>
            </a:p>
          </p:txBody>
        </p:sp>
        <p:sp>
          <p:nvSpPr>
            <p:cNvPr id="21" name="Rectangle 12">
              <a:extLst>
                <a:ext uri="{FF2B5EF4-FFF2-40B4-BE49-F238E27FC236}">
                  <a16:creationId xmlns="" xmlns:a16="http://schemas.microsoft.com/office/drawing/2014/main" id="{7602F601-1894-4142-BAFA-AF3A8BC82709}"/>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NumPy functions:</a:t>
              </a:r>
            </a:p>
          </p:txBody>
        </p:sp>
      </p:grpSp>
    </p:spTree>
    <p:extLst>
      <p:ext uri="{BB962C8B-B14F-4D97-AF65-F5344CB8AC3E}">
        <p14:creationId xmlns:p14="http://schemas.microsoft.com/office/powerpoint/2010/main" val="7382936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 xmlns:a16="http://schemas.microsoft.com/office/drawing/2014/main" id="{38E0FACF-FE74-404C-8520-589CB38DF73A}"/>
              </a:ext>
            </a:extLst>
          </p:cNvPr>
          <p:cNvGrpSpPr/>
          <p:nvPr/>
        </p:nvGrpSpPr>
        <p:grpSpPr>
          <a:xfrm>
            <a:off x="558396" y="2026172"/>
            <a:ext cx="8782050" cy="1662285"/>
            <a:chOff x="558396" y="2204865"/>
            <a:chExt cx="8782050" cy="1662285"/>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8396" y="2204865"/>
              <a:ext cx="8782050" cy="16622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4331"/>
            <a:stretch/>
          </p:blipFill>
          <p:spPr>
            <a:xfrm>
              <a:off x="577851" y="2250610"/>
              <a:ext cx="8762595" cy="1584174"/>
            </a:xfrm>
            <a:prstGeom prst="rect">
              <a:avLst/>
            </a:prstGeom>
          </p:spPr>
        </p:pic>
      </p:grpSp>
      <p:grpSp>
        <p:nvGrpSpPr>
          <p:cNvPr id="11" name="그룹 10">
            <a:extLst>
              <a:ext uri="{FF2B5EF4-FFF2-40B4-BE49-F238E27FC236}">
                <a16:creationId xmlns="" xmlns:a16="http://schemas.microsoft.com/office/drawing/2014/main" id="{2404AF47-CD23-4DE5-8693-C384809F0315}"/>
              </a:ext>
            </a:extLst>
          </p:cNvPr>
          <p:cNvGrpSpPr/>
          <p:nvPr/>
        </p:nvGrpSpPr>
        <p:grpSpPr>
          <a:xfrm>
            <a:off x="580388" y="1413381"/>
            <a:ext cx="8887612" cy="571382"/>
            <a:chOff x="580388" y="1413381"/>
            <a:chExt cx="8887612" cy="571382"/>
          </a:xfrm>
        </p:grpSpPr>
        <p:sp>
          <p:nvSpPr>
            <p:cNvPr id="13" name="직사각형 12">
              <a:extLst>
                <a:ext uri="{FF2B5EF4-FFF2-40B4-BE49-F238E27FC236}">
                  <a16:creationId xmlns="" xmlns:a16="http://schemas.microsoft.com/office/drawing/2014/main" id="{BF816044-1435-4341-B6B6-E5B3ADC2D38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Final Summary</a:t>
              </a:r>
              <a:endParaRPr lang="ko-KR" altLang="en-US" sz="1400" dirty="0">
                <a:solidFill>
                  <a:schemeClr val="tx1"/>
                </a:solidFill>
                <a:latin typeface="SamsungOne 400" panose="020B0503030303020204" pitchFamily="34" charset="0"/>
              </a:endParaRPr>
            </a:p>
          </p:txBody>
        </p:sp>
        <p:sp>
          <p:nvSpPr>
            <p:cNvPr id="14" name="Rectangle 12">
              <a:extLst>
                <a:ext uri="{FF2B5EF4-FFF2-40B4-BE49-F238E27FC236}">
                  <a16:creationId xmlns="" xmlns:a16="http://schemas.microsoft.com/office/drawing/2014/main" id="{E85CF9CF-7A7D-43AB-98D5-9FAFC73113E0}"/>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NumPy functions:</a:t>
              </a:r>
            </a:p>
          </p:txBody>
        </p:sp>
      </p:grpSp>
    </p:spTree>
    <p:extLst>
      <p:ext uri="{BB962C8B-B14F-4D97-AF65-F5344CB8AC3E}">
        <p14:creationId xmlns:p14="http://schemas.microsoft.com/office/powerpoint/2010/main" val="59270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 xmlns:a16="http://schemas.microsoft.com/office/drawing/2014/main" id="{0D96D3F8-3262-4A7B-95E8-76A518495381}"/>
              </a:ext>
            </a:extLst>
          </p:cNvPr>
          <p:cNvGrpSpPr/>
          <p:nvPr/>
        </p:nvGrpSpPr>
        <p:grpSpPr>
          <a:xfrm>
            <a:off x="558396" y="2032273"/>
            <a:ext cx="8782050" cy="2090910"/>
            <a:chOff x="558396" y="2204865"/>
            <a:chExt cx="8782050" cy="2090910"/>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8396" y="2204865"/>
              <a:ext cx="8782050" cy="20909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1767"/>
            <a:stretch/>
          </p:blipFill>
          <p:spPr>
            <a:xfrm>
              <a:off x="577851" y="2268836"/>
              <a:ext cx="8762595" cy="1923677"/>
            </a:xfrm>
            <a:prstGeom prst="rect">
              <a:avLst/>
            </a:prstGeom>
          </p:spPr>
        </p:pic>
      </p:grpSp>
      <p:grpSp>
        <p:nvGrpSpPr>
          <p:cNvPr id="11" name="그룹 10">
            <a:extLst>
              <a:ext uri="{FF2B5EF4-FFF2-40B4-BE49-F238E27FC236}">
                <a16:creationId xmlns="" xmlns:a16="http://schemas.microsoft.com/office/drawing/2014/main" id="{D9931594-9EEF-4D84-ABE8-7CB5C66CD4A4}"/>
              </a:ext>
            </a:extLst>
          </p:cNvPr>
          <p:cNvGrpSpPr/>
          <p:nvPr/>
        </p:nvGrpSpPr>
        <p:grpSpPr>
          <a:xfrm>
            <a:off x="580388" y="1413381"/>
            <a:ext cx="8887612" cy="571382"/>
            <a:chOff x="580388" y="1413381"/>
            <a:chExt cx="8887612" cy="571382"/>
          </a:xfrm>
        </p:grpSpPr>
        <p:sp>
          <p:nvSpPr>
            <p:cNvPr id="13" name="직사각형 12">
              <a:extLst>
                <a:ext uri="{FF2B5EF4-FFF2-40B4-BE49-F238E27FC236}">
                  <a16:creationId xmlns="" xmlns:a16="http://schemas.microsoft.com/office/drawing/2014/main" id="{4DC2CC80-8AD5-44E8-A890-1D55E14BA10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Final Summary</a:t>
              </a:r>
              <a:endParaRPr lang="ko-KR" altLang="en-US" sz="1400" dirty="0">
                <a:solidFill>
                  <a:schemeClr val="tx1"/>
                </a:solidFill>
                <a:latin typeface="SamsungOne 400" panose="020B0503030303020204" pitchFamily="34" charset="0"/>
              </a:endParaRPr>
            </a:p>
          </p:txBody>
        </p:sp>
        <p:sp>
          <p:nvSpPr>
            <p:cNvPr id="14" name="Rectangle 12">
              <a:extLst>
                <a:ext uri="{FF2B5EF4-FFF2-40B4-BE49-F238E27FC236}">
                  <a16:creationId xmlns="" xmlns:a16="http://schemas.microsoft.com/office/drawing/2014/main" id="{0455536F-8AA6-4D7B-8795-CFDF6D59A801}"/>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NumPy functions:</a:t>
              </a:r>
            </a:p>
          </p:txBody>
        </p:sp>
      </p:grpSp>
    </p:spTree>
    <p:extLst>
      <p:ext uri="{BB962C8B-B14F-4D97-AF65-F5344CB8AC3E}">
        <p14:creationId xmlns:p14="http://schemas.microsoft.com/office/powerpoint/2010/main" val="36423302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5" name="그룹 4">
            <a:extLst>
              <a:ext uri="{FF2B5EF4-FFF2-40B4-BE49-F238E27FC236}">
                <a16:creationId xmlns="" xmlns:a16="http://schemas.microsoft.com/office/drawing/2014/main" id="{F56DAD3F-4813-48E9-A6CA-031E79AA6278}"/>
              </a:ext>
            </a:extLst>
          </p:cNvPr>
          <p:cNvGrpSpPr/>
          <p:nvPr/>
        </p:nvGrpSpPr>
        <p:grpSpPr>
          <a:xfrm>
            <a:off x="557644" y="4151036"/>
            <a:ext cx="8782050" cy="1294188"/>
            <a:chOff x="557644" y="4293096"/>
            <a:chExt cx="8782050" cy="1294188"/>
          </a:xfrm>
        </p:grpSpPr>
        <p:grpSp>
          <p:nvGrpSpPr>
            <p:cNvPr id="13" name="그룹 12"/>
            <p:cNvGrpSpPr/>
            <p:nvPr/>
          </p:nvGrpSpPr>
          <p:grpSpPr>
            <a:xfrm>
              <a:off x="557644" y="4293096"/>
              <a:ext cx="8782050" cy="1294188"/>
              <a:chOff x="557644" y="5085182"/>
              <a:chExt cx="8782050" cy="1294188"/>
            </a:xfrm>
          </p:grpSpPr>
          <p:sp>
            <p:nvSpPr>
              <p:cNvPr id="14" name="모서리가 둥근 직사각형 4">
                <a:extLst>
                  <a:ext uri="{FF2B5EF4-FFF2-40B4-BE49-F238E27FC236}">
                    <a16:creationId xmlns="" xmlns:a16="http://schemas.microsoft.com/office/drawing/2014/main" id="{C3569CBD-5212-483A-A582-6794A42BDB63}"/>
                  </a:ext>
                </a:extLst>
              </p:cNvPr>
              <p:cNvSpPr/>
              <p:nvPr/>
            </p:nvSpPr>
            <p:spPr>
              <a:xfrm>
                <a:off x="557644" y="5085182"/>
                <a:ext cx="8782050" cy="12941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7" name="TextBox 16">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Returns the index location with the highest value into an integer.</a:t>
                </a:r>
              </a:p>
            </p:txBody>
          </p:sp>
        </p:grpSp>
        <p:grpSp>
          <p:nvGrpSpPr>
            <p:cNvPr id="3" name="그룹 2">
              <a:extLst>
                <a:ext uri="{FF2B5EF4-FFF2-40B4-BE49-F238E27FC236}">
                  <a16:creationId xmlns="" xmlns:a16="http://schemas.microsoft.com/office/drawing/2014/main" id="{20131CB2-4EAF-4D3F-83A1-D11DAB1E803F}"/>
                </a:ext>
              </a:extLst>
            </p:cNvPr>
            <p:cNvGrpSpPr/>
            <p:nvPr/>
          </p:nvGrpSpPr>
          <p:grpSpPr>
            <a:xfrm>
              <a:off x="660211" y="4936153"/>
              <a:ext cx="8640559" cy="506374"/>
              <a:chOff x="660211" y="4936153"/>
              <a:chExt cx="8640559" cy="506374"/>
            </a:xfrm>
          </p:grpSpPr>
          <p:pic>
            <p:nvPicPr>
              <p:cNvPr id="18"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4958885"/>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 xmlns:a16="http://schemas.microsoft.com/office/drawing/2014/main" id="{EE836FE5-4E63-409C-97E4-2898B8159708}"/>
                  </a:ext>
                </a:extLst>
              </p:cNvPr>
              <p:cNvSpPr txBox="1"/>
              <p:nvPr/>
            </p:nvSpPr>
            <p:spPr>
              <a:xfrm>
                <a:off x="918992" y="4936153"/>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 xmlns:a16="http://schemas.microsoft.com/office/drawing/2014/main" id="{0800EE66-B78E-4CCD-A49E-31BBE412C7F6}"/>
                  </a:ext>
                </a:extLst>
              </p:cNvPr>
              <p:cNvSpPr txBox="1"/>
              <p:nvPr/>
            </p:nvSpPr>
            <p:spPr>
              <a:xfrm>
                <a:off x="1019632" y="524247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Returns the index location with the lowest value into an integer.</a:t>
                </a:r>
              </a:p>
            </p:txBody>
          </p:sp>
        </p:grpSp>
      </p:grpSp>
      <p:grpSp>
        <p:nvGrpSpPr>
          <p:cNvPr id="6" name="그룹 5">
            <a:extLst>
              <a:ext uri="{FF2B5EF4-FFF2-40B4-BE49-F238E27FC236}">
                <a16:creationId xmlns="" xmlns:a16="http://schemas.microsoft.com/office/drawing/2014/main" id="{22DD9B10-6CA8-43CD-9CF4-D9CE3DA9329B}"/>
              </a:ext>
            </a:extLst>
          </p:cNvPr>
          <p:cNvGrpSpPr/>
          <p:nvPr/>
        </p:nvGrpSpPr>
        <p:grpSpPr>
          <a:xfrm>
            <a:off x="558396" y="2032274"/>
            <a:ext cx="8782050" cy="2016223"/>
            <a:chOff x="558396" y="2204865"/>
            <a:chExt cx="8782050" cy="2016223"/>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8396" y="2204865"/>
              <a:ext cx="8782050" cy="20162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1213"/>
            <a:stretch/>
          </p:blipFill>
          <p:spPr>
            <a:xfrm>
              <a:off x="568327" y="2251090"/>
              <a:ext cx="8771368" cy="1969998"/>
            </a:xfrm>
            <a:prstGeom prst="rect">
              <a:avLst/>
            </a:prstGeom>
          </p:spPr>
        </p:pic>
        <p:sp>
          <p:nvSpPr>
            <p:cNvPr id="4" name="직사각형 3"/>
            <p:cNvSpPr/>
            <p:nvPr/>
          </p:nvSpPr>
          <p:spPr>
            <a:xfrm>
              <a:off x="2287116" y="2828925"/>
              <a:ext cx="3637434" cy="24003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직사각형 21"/>
            <p:cNvSpPr/>
            <p:nvPr/>
          </p:nvSpPr>
          <p:spPr>
            <a:xfrm>
              <a:off x="2365906" y="3590925"/>
              <a:ext cx="3558643" cy="23931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그룹 25">
            <a:extLst>
              <a:ext uri="{FF2B5EF4-FFF2-40B4-BE49-F238E27FC236}">
                <a16:creationId xmlns="" xmlns:a16="http://schemas.microsoft.com/office/drawing/2014/main" id="{B9AEEAA3-40AF-4C87-8DDD-6ACA5CCB4D01}"/>
              </a:ext>
            </a:extLst>
          </p:cNvPr>
          <p:cNvGrpSpPr/>
          <p:nvPr/>
        </p:nvGrpSpPr>
        <p:grpSpPr>
          <a:xfrm>
            <a:off x="580388" y="1413381"/>
            <a:ext cx="8887612" cy="571382"/>
            <a:chOff x="580388" y="1413381"/>
            <a:chExt cx="8887612" cy="571382"/>
          </a:xfrm>
        </p:grpSpPr>
        <p:sp>
          <p:nvSpPr>
            <p:cNvPr id="27" name="직사각형 26">
              <a:extLst>
                <a:ext uri="{FF2B5EF4-FFF2-40B4-BE49-F238E27FC236}">
                  <a16:creationId xmlns="" xmlns:a16="http://schemas.microsoft.com/office/drawing/2014/main" id="{8CE2AE24-98D0-4500-A551-2846B14677D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Final Summary</a:t>
              </a:r>
              <a:endParaRPr lang="ko-KR" altLang="en-US" sz="1400" dirty="0">
                <a:solidFill>
                  <a:schemeClr val="tx1"/>
                </a:solidFill>
                <a:latin typeface="SamsungOne 400" panose="020B0503030303020204" pitchFamily="34" charset="0"/>
              </a:endParaRPr>
            </a:p>
          </p:txBody>
        </p:sp>
        <p:sp>
          <p:nvSpPr>
            <p:cNvPr id="28" name="Rectangle 12">
              <a:extLst>
                <a:ext uri="{FF2B5EF4-FFF2-40B4-BE49-F238E27FC236}">
                  <a16:creationId xmlns="" xmlns:a16="http://schemas.microsoft.com/office/drawing/2014/main" id="{FC1F5477-0FB6-4DEF-A522-8DCAB8C9970A}"/>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Universal functions:</a:t>
              </a:r>
            </a:p>
          </p:txBody>
        </p:sp>
      </p:grpSp>
    </p:spTree>
    <p:extLst>
      <p:ext uri="{BB962C8B-B14F-4D97-AF65-F5344CB8AC3E}">
        <p14:creationId xmlns:p14="http://schemas.microsoft.com/office/powerpoint/2010/main" val="37816076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9" name="그룹 8">
            <a:extLst>
              <a:ext uri="{FF2B5EF4-FFF2-40B4-BE49-F238E27FC236}">
                <a16:creationId xmlns="" xmlns:a16="http://schemas.microsoft.com/office/drawing/2014/main" id="{5A41CFE1-FBB7-436E-BE76-158E59573FAF}"/>
              </a:ext>
            </a:extLst>
          </p:cNvPr>
          <p:cNvGrpSpPr/>
          <p:nvPr/>
        </p:nvGrpSpPr>
        <p:grpSpPr>
          <a:xfrm>
            <a:off x="580388" y="1413381"/>
            <a:ext cx="8887612" cy="1302714"/>
            <a:chOff x="580388" y="1413381"/>
            <a:chExt cx="8887612" cy="1302714"/>
          </a:xfrm>
        </p:grpSpPr>
        <p:sp>
          <p:nvSpPr>
            <p:cNvPr id="10" name="직사각형 9">
              <a:extLst>
                <a:ext uri="{FF2B5EF4-FFF2-40B4-BE49-F238E27FC236}">
                  <a16:creationId xmlns="" xmlns:a16="http://schemas.microsoft.com/office/drawing/2014/main" id="{C4A79235-9B33-482B-AA12-FFC934C682D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Linear Algebra of the NumPy Array</a:t>
              </a:r>
              <a:endParaRPr lang="ko-KR" altLang="en-US" sz="1400" dirty="0">
                <a:solidFill>
                  <a:schemeClr val="tx1"/>
                </a:solidFill>
                <a:latin typeface="SamsungOne 400" panose="020B0503030303020204" pitchFamily="34" charset="0"/>
              </a:endParaRPr>
            </a:p>
          </p:txBody>
        </p:sp>
        <p:sp>
          <p:nvSpPr>
            <p:cNvPr id="11" name="Rectangle 12">
              <a:extLst>
                <a:ext uri="{FF2B5EF4-FFF2-40B4-BE49-F238E27FC236}">
                  <a16:creationId xmlns="" xmlns:a16="http://schemas.microsoft.com/office/drawing/2014/main" id="{999C88B2-CF3D-4C35-96F3-2500B5948F7F}"/>
                </a:ext>
              </a:extLst>
            </p:cNvPr>
            <p:cNvSpPr/>
            <p:nvPr/>
          </p:nvSpPr>
          <p:spPr>
            <a:xfrm>
              <a:off x="711201" y="1667877"/>
              <a:ext cx="8632824"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NumPy supports not only simple operations of arrays but also matrix (two-dimensional array) operations for linear algebra.</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Among the various methods, let’s first look at how to obtain matrix multiplication, transpose matrix, inverse matrix, and determinant.</a:t>
              </a:r>
            </a:p>
          </p:txBody>
        </p:sp>
      </p:grpSp>
    </p:spTree>
    <p:extLst>
      <p:ext uri="{BB962C8B-B14F-4D97-AF65-F5344CB8AC3E}">
        <p14:creationId xmlns:p14="http://schemas.microsoft.com/office/powerpoint/2010/main" val="31585652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9" name="그룹 8">
            <a:extLst>
              <a:ext uri="{FF2B5EF4-FFF2-40B4-BE49-F238E27FC236}">
                <a16:creationId xmlns="" xmlns:a16="http://schemas.microsoft.com/office/drawing/2014/main" id="{070FB755-0F6B-4515-B5D2-DF07E065DB26}"/>
              </a:ext>
            </a:extLst>
          </p:cNvPr>
          <p:cNvGrpSpPr/>
          <p:nvPr/>
        </p:nvGrpSpPr>
        <p:grpSpPr>
          <a:xfrm>
            <a:off x="580388" y="1413381"/>
            <a:ext cx="8887612" cy="2010600"/>
            <a:chOff x="580388" y="1413381"/>
            <a:chExt cx="8887612" cy="2010600"/>
          </a:xfrm>
        </p:grpSpPr>
        <p:sp>
          <p:nvSpPr>
            <p:cNvPr id="10" name="직사각형 9">
              <a:extLst>
                <a:ext uri="{FF2B5EF4-FFF2-40B4-BE49-F238E27FC236}">
                  <a16:creationId xmlns="" xmlns:a16="http://schemas.microsoft.com/office/drawing/2014/main" id="{DC3B57BD-E3E4-4234-A5B7-D43B9976163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Matrix Operations</a:t>
              </a:r>
              <a:endParaRPr lang="ko-KR" altLang="en-US" sz="1400" dirty="0">
                <a:solidFill>
                  <a:schemeClr val="tx1"/>
                </a:solidFill>
                <a:latin typeface="SamsungOne 400" panose="020B0503030303020204" pitchFamily="34" charset="0"/>
              </a:endParaRPr>
            </a:p>
          </p:txBody>
        </p:sp>
        <p:sp>
          <p:nvSpPr>
            <p:cNvPr id="11" name="Rectangle 12">
              <a:extLst>
                <a:ext uri="{FF2B5EF4-FFF2-40B4-BE49-F238E27FC236}">
                  <a16:creationId xmlns="" xmlns:a16="http://schemas.microsoft.com/office/drawing/2014/main" id="{A6D3F89B-3FD9-4EF5-AC2C-DA6CAB97665B}"/>
                </a:ext>
              </a:extLst>
            </p:cNvPr>
            <p:cNvSpPr/>
            <p:nvPr/>
          </p:nvSpPr>
          <p:spPr>
            <a:xfrm>
              <a:off x="711201" y="1667877"/>
              <a:ext cx="8632824" cy="175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following is the method for obtaining matrix product, transpose matrix, inverse matrix, and determinant for matrices A and B.</a:t>
              </a:r>
            </a:p>
            <a:p>
              <a:pPr marL="361950" lvl="1" indent="-180975">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matrix product</a:t>
              </a:r>
            </a:p>
            <a:p>
              <a:pPr marL="361950" lvl="1" indent="-180975">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transpose matrix</a:t>
              </a:r>
            </a:p>
            <a:p>
              <a:pPr marL="361950" lvl="1" indent="-180975">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inverse matrix</a:t>
              </a:r>
            </a:p>
            <a:p>
              <a:pPr marL="361950" lvl="1" indent="-180975">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determinant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6888675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 xmlns:a16="http://schemas.microsoft.com/office/drawing/2014/main" id="{BDEFDA0F-D342-4CD3-A17B-296115F25B70}"/>
              </a:ext>
            </a:extLst>
          </p:cNvPr>
          <p:cNvGrpSpPr/>
          <p:nvPr/>
        </p:nvGrpSpPr>
        <p:grpSpPr>
          <a:xfrm>
            <a:off x="558396" y="2052390"/>
            <a:ext cx="8782050" cy="2088231"/>
            <a:chOff x="558396" y="4240541"/>
            <a:chExt cx="8782050" cy="2088231"/>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4240541"/>
              <a:ext cx="8782050" cy="208823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19787"/>
            <a:stretch/>
          </p:blipFill>
          <p:spPr>
            <a:xfrm>
              <a:off x="577851" y="4295482"/>
              <a:ext cx="8762595" cy="2014240"/>
            </a:xfrm>
            <a:prstGeom prst="rect">
              <a:avLst/>
            </a:prstGeom>
          </p:spPr>
        </p:pic>
      </p:grpSp>
      <p:grpSp>
        <p:nvGrpSpPr>
          <p:cNvPr id="11" name="그룹 10">
            <a:extLst>
              <a:ext uri="{FF2B5EF4-FFF2-40B4-BE49-F238E27FC236}">
                <a16:creationId xmlns="" xmlns:a16="http://schemas.microsoft.com/office/drawing/2014/main" id="{F0D58790-C3C8-41DE-8C5E-625FD92B2DF4}"/>
              </a:ext>
            </a:extLst>
          </p:cNvPr>
          <p:cNvGrpSpPr/>
          <p:nvPr/>
        </p:nvGrpSpPr>
        <p:grpSpPr>
          <a:xfrm>
            <a:off x="580388" y="1413381"/>
            <a:ext cx="8887612" cy="599957"/>
            <a:chOff x="580388" y="1413381"/>
            <a:chExt cx="8887612" cy="599957"/>
          </a:xfrm>
        </p:grpSpPr>
        <p:sp>
          <p:nvSpPr>
            <p:cNvPr id="12" name="직사각형 11">
              <a:extLst>
                <a:ext uri="{FF2B5EF4-FFF2-40B4-BE49-F238E27FC236}">
                  <a16:creationId xmlns="" xmlns:a16="http://schemas.microsoft.com/office/drawing/2014/main" id="{A16AE515-4439-48BD-BB89-FCD90AE5FB2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Matrix Operations</a:t>
              </a:r>
              <a:endParaRPr lang="ko-KR" altLang="en-US" sz="1400" dirty="0">
                <a:solidFill>
                  <a:schemeClr val="tx1"/>
                </a:solidFill>
                <a:latin typeface="SamsungOne 400" panose="020B0503030303020204" pitchFamily="34" charset="0"/>
              </a:endParaRPr>
            </a:p>
          </p:txBody>
        </p:sp>
        <p:sp>
          <p:nvSpPr>
            <p:cNvPr id="13" name="Rectangle 12">
              <a:extLst>
                <a:ext uri="{FF2B5EF4-FFF2-40B4-BE49-F238E27FC236}">
                  <a16:creationId xmlns="" xmlns:a16="http://schemas.microsoft.com/office/drawing/2014/main" id="{1B4A11EF-31B3-4BCF-9721-9095915D5B82}"/>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matrix operations, make 2x2 matrices A and B as follows:</a:t>
              </a:r>
            </a:p>
          </p:txBody>
        </p:sp>
      </p:grpSp>
    </p:spTree>
    <p:extLst>
      <p:ext uri="{BB962C8B-B14F-4D97-AF65-F5344CB8AC3E}">
        <p14:creationId xmlns:p14="http://schemas.microsoft.com/office/powerpoint/2010/main" val="720740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Compensating for such shortcomings is the array data structure. Python, however, does not directly support the array; rather, the array data structure can be used through the NumPy library.</a:t>
            </a:r>
          </a:p>
        </p:txBody>
      </p:sp>
      <p:grpSp>
        <p:nvGrpSpPr>
          <p:cNvPr id="83" name="그룹 82">
            <a:extLst>
              <a:ext uri="{FF2B5EF4-FFF2-40B4-BE49-F238E27FC236}">
                <a16:creationId xmlns="" xmlns:a16="http://schemas.microsoft.com/office/drawing/2014/main" id="{36468216-0B32-47D7-B427-CF723B47CA9C}"/>
              </a:ext>
            </a:extLst>
          </p:cNvPr>
          <p:cNvGrpSpPr/>
          <p:nvPr/>
        </p:nvGrpSpPr>
        <p:grpSpPr>
          <a:xfrm>
            <a:off x="519087" y="2420888"/>
            <a:ext cx="8716139" cy="3672408"/>
            <a:chOff x="531818" y="2523216"/>
            <a:chExt cx="8716139" cy="3315314"/>
          </a:xfrm>
        </p:grpSpPr>
        <p:sp>
          <p:nvSpPr>
            <p:cNvPr id="10" name="모서리가 둥근 직사각형 9"/>
            <p:cNvSpPr/>
            <p:nvPr/>
          </p:nvSpPr>
          <p:spPr>
            <a:xfrm>
              <a:off x="4189048" y="2523216"/>
              <a:ext cx="1314493" cy="362985"/>
            </a:xfrm>
            <a:prstGeom prst="roundRect">
              <a:avLst>
                <a:gd name="adj" fmla="val 0"/>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chemeClr val="bg1"/>
                  </a:solidFill>
                  <a:latin typeface="SamsungOne 400" panose="020B0503030303020204" pitchFamily="34" charset="0"/>
                </a:rPr>
                <a:t>Data</a:t>
              </a:r>
              <a:r>
                <a:rPr lang="ko-KR" altLang="en-US" sz="1200" b="1">
                  <a:solidFill>
                    <a:schemeClr val="bg1"/>
                  </a:solidFill>
                  <a:latin typeface="SamsungOne 400" panose="020B0503030303020204" pitchFamily="34" charset="0"/>
                </a:rPr>
                <a:t> </a:t>
              </a:r>
              <a:r>
                <a:rPr lang="en-US" altLang="ko-KR" sz="1200" b="1">
                  <a:solidFill>
                    <a:schemeClr val="bg1"/>
                  </a:solidFill>
                  <a:latin typeface="SamsungOne 400" panose="020B0503030303020204" pitchFamily="34" charset="0"/>
                </a:rPr>
                <a:t>Structure</a:t>
              </a:r>
              <a:endParaRPr lang="en-US" sz="1200" b="1" dirty="0">
                <a:solidFill>
                  <a:schemeClr val="bg1"/>
                </a:solidFill>
                <a:latin typeface="SamsungOne 400" panose="020B0503030303020204" pitchFamily="34" charset="0"/>
              </a:endParaRPr>
            </a:p>
          </p:txBody>
        </p:sp>
        <p:sp>
          <p:nvSpPr>
            <p:cNvPr id="11" name="모서리가 둥근 직사각형 10"/>
            <p:cNvSpPr/>
            <p:nvPr/>
          </p:nvSpPr>
          <p:spPr>
            <a:xfrm>
              <a:off x="1578252" y="3174233"/>
              <a:ext cx="864095" cy="362985"/>
            </a:xfrm>
            <a:prstGeom prst="roundRect">
              <a:avLst>
                <a:gd name="adj" fmla="val 0"/>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chemeClr val="bg1"/>
                  </a:solidFill>
                  <a:latin typeface="SamsungOne 400" panose="020B0503030303020204" pitchFamily="34" charset="0"/>
                </a:rPr>
                <a:t>Primitive</a:t>
              </a:r>
              <a:endParaRPr lang="en-US" sz="1200" b="1" dirty="0">
                <a:solidFill>
                  <a:schemeClr val="bg1"/>
                </a:solidFill>
                <a:latin typeface="SamsungOne 400" panose="020B0503030303020204" pitchFamily="34" charset="0"/>
              </a:endParaRPr>
            </a:p>
          </p:txBody>
        </p:sp>
        <p:sp>
          <p:nvSpPr>
            <p:cNvPr id="12" name="모서리가 둥근 직사각형 11"/>
            <p:cNvSpPr/>
            <p:nvPr/>
          </p:nvSpPr>
          <p:spPr>
            <a:xfrm>
              <a:off x="6079605" y="3174233"/>
              <a:ext cx="1224136" cy="362985"/>
            </a:xfrm>
            <a:prstGeom prst="roundRect">
              <a:avLst>
                <a:gd name="adj" fmla="val 0"/>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chemeClr val="bg1"/>
                  </a:solidFill>
                  <a:latin typeface="SamsungOne 400" panose="020B0503030303020204" pitchFamily="34" charset="0"/>
                </a:rPr>
                <a:t>Non-Primitive</a:t>
              </a:r>
              <a:endParaRPr lang="en-US" sz="1200" b="1" dirty="0">
                <a:solidFill>
                  <a:schemeClr val="bg1"/>
                </a:solidFill>
                <a:latin typeface="SamsungOne 400" panose="020B0503030303020204" pitchFamily="34" charset="0"/>
              </a:endParaRPr>
            </a:p>
          </p:txBody>
        </p:sp>
        <p:sp>
          <p:nvSpPr>
            <p:cNvPr id="13" name="모서리가 둥근 직사각형 12"/>
            <p:cNvSpPr/>
            <p:nvPr/>
          </p:nvSpPr>
          <p:spPr>
            <a:xfrm>
              <a:off x="531818" y="3822306"/>
              <a:ext cx="707578"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rPr>
                <a:t>Integer</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14" name="모서리가 둥근 직사각형 13"/>
            <p:cNvSpPr/>
            <p:nvPr/>
          </p:nvSpPr>
          <p:spPr>
            <a:xfrm>
              <a:off x="1271059" y="3822306"/>
              <a:ext cx="707578"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rPr>
                <a:t>Float</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15" name="모서리가 둥근 직사각형 14"/>
            <p:cNvSpPr/>
            <p:nvPr/>
          </p:nvSpPr>
          <p:spPr>
            <a:xfrm>
              <a:off x="2010300" y="3822306"/>
              <a:ext cx="707578"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rPr>
                <a:t>String</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16" name="모서리가 둥근 직사각형 15"/>
            <p:cNvSpPr/>
            <p:nvPr/>
          </p:nvSpPr>
          <p:spPr>
            <a:xfrm>
              <a:off x="2753631" y="3822306"/>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rPr>
                <a:t>Boolean</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17" name="모서리가 둥근 직사각형 16"/>
            <p:cNvSpPr/>
            <p:nvPr/>
          </p:nvSpPr>
          <p:spPr>
            <a:xfrm>
              <a:off x="3954903" y="3822306"/>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SamsungOne 400" panose="020B0503030303020204" pitchFamily="34" charset="0"/>
                </a:rPr>
                <a:t>Dictionary</a:t>
              </a:r>
              <a:endParaRPr lang="en-US" sz="1000" dirty="0">
                <a:solidFill>
                  <a:schemeClr val="tx1"/>
                </a:solidFill>
                <a:latin typeface="SamsungOne 400" panose="020B0503030303020204" pitchFamily="34" charset="0"/>
                <a:ea typeface="SamsungOne 400" panose="020B0503030303020204" pitchFamily="34" charset="0"/>
              </a:endParaRPr>
            </a:p>
          </p:txBody>
        </p:sp>
        <p:sp>
          <p:nvSpPr>
            <p:cNvPr id="18" name="모서리가 둥근 직사각형 17"/>
            <p:cNvSpPr/>
            <p:nvPr/>
          </p:nvSpPr>
          <p:spPr>
            <a:xfrm>
              <a:off x="4852375" y="3822306"/>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rPr>
                <a:t>List</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19" name="모서리가 둥근 직사각형 18"/>
            <p:cNvSpPr/>
            <p:nvPr/>
          </p:nvSpPr>
          <p:spPr>
            <a:xfrm>
              <a:off x="5749847" y="3822306"/>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rPr>
                <a:t>Array</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20" name="모서리가 둥근 직사각형 19"/>
            <p:cNvSpPr/>
            <p:nvPr/>
          </p:nvSpPr>
          <p:spPr>
            <a:xfrm>
              <a:off x="6647319" y="3822306"/>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rPr>
                <a:t>Tuple</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21" name="모서리가 둥근 직사각형 20"/>
            <p:cNvSpPr/>
            <p:nvPr/>
          </p:nvSpPr>
          <p:spPr>
            <a:xfrm>
              <a:off x="7544791" y="3822306"/>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rPr>
                <a:t>Set</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22" name="모서리가 둥근 직사각형 21"/>
            <p:cNvSpPr/>
            <p:nvPr/>
          </p:nvSpPr>
          <p:spPr>
            <a:xfrm>
              <a:off x="8442263" y="3822306"/>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rPr>
                <a:t>File</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26" name="모서리가 둥근 직사각형 25"/>
            <p:cNvSpPr/>
            <p:nvPr/>
          </p:nvSpPr>
          <p:spPr>
            <a:xfrm>
              <a:off x="3653971" y="4902426"/>
              <a:ext cx="805694" cy="288032"/>
            </a:xfrm>
            <a:prstGeom prst="roundRect">
              <a:avLst>
                <a:gd name="adj" fmla="val 0"/>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SamsungOne 400" panose="020B0503030303020204" pitchFamily="34" charset="0"/>
                </a:rPr>
                <a:t>Linear</a:t>
              </a:r>
              <a:endParaRPr lang="en-US" sz="1200" b="1" dirty="0">
                <a:solidFill>
                  <a:schemeClr val="bg1"/>
                </a:solidFill>
                <a:latin typeface="SamsungOne 400" panose="020B0503030303020204" pitchFamily="34" charset="0"/>
                <a:ea typeface="SamsungOne 400" panose="020B0503030303020204" pitchFamily="34" charset="0"/>
              </a:endParaRPr>
            </a:p>
          </p:txBody>
        </p:sp>
        <p:sp>
          <p:nvSpPr>
            <p:cNvPr id="30" name="모서리가 둥근 직사각형 29"/>
            <p:cNvSpPr/>
            <p:nvPr/>
          </p:nvSpPr>
          <p:spPr>
            <a:xfrm>
              <a:off x="5863581" y="4902426"/>
              <a:ext cx="979992" cy="288032"/>
            </a:xfrm>
            <a:prstGeom prst="roundRect">
              <a:avLst>
                <a:gd name="adj" fmla="val 0"/>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SamsungOne 400" panose="020B0503030303020204" pitchFamily="34" charset="0"/>
                </a:rPr>
                <a:t>Non-linear</a:t>
              </a:r>
              <a:endParaRPr lang="en-US" sz="1200" b="1" dirty="0">
                <a:solidFill>
                  <a:schemeClr val="bg1"/>
                </a:solidFill>
                <a:latin typeface="SamsungOne 400" panose="020B0503030303020204" pitchFamily="34" charset="0"/>
              </a:endParaRPr>
            </a:p>
          </p:txBody>
        </p:sp>
        <p:sp>
          <p:nvSpPr>
            <p:cNvPr id="31" name="모서리가 둥근 직사각형 30"/>
            <p:cNvSpPr/>
            <p:nvPr/>
          </p:nvSpPr>
          <p:spPr>
            <a:xfrm>
              <a:off x="3127277" y="5550498"/>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rPr>
                <a:t>Stacks</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32" name="모서리가 둥근 직사각형 31"/>
            <p:cNvSpPr/>
            <p:nvPr/>
          </p:nvSpPr>
          <p:spPr>
            <a:xfrm>
              <a:off x="4155107" y="5550498"/>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rPr>
                <a:t>Queues</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33" name="모서리가 둥근 직사각형 32"/>
            <p:cNvSpPr/>
            <p:nvPr/>
          </p:nvSpPr>
          <p:spPr>
            <a:xfrm>
              <a:off x="5460734" y="5550498"/>
              <a:ext cx="690879"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rPr>
                <a:t>Graphs</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34" name="모서리가 둥근 직사각형 33"/>
            <p:cNvSpPr/>
            <p:nvPr/>
          </p:nvSpPr>
          <p:spPr>
            <a:xfrm>
              <a:off x="6556906" y="5550498"/>
              <a:ext cx="690879"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rPr>
                <a:t>Trees</a:t>
              </a:r>
              <a:endParaRPr lang="en-US" sz="1200" dirty="0">
                <a:solidFill>
                  <a:schemeClr val="tx1"/>
                </a:solidFill>
                <a:latin typeface="SamsungOne 400" panose="020B0503030303020204" pitchFamily="34" charset="0"/>
                <a:ea typeface="SamsungOne 400" panose="020B0503030303020204" pitchFamily="34" charset="0"/>
              </a:endParaRPr>
            </a:p>
          </p:txBody>
        </p:sp>
        <p:cxnSp>
          <p:nvCxnSpPr>
            <p:cNvPr id="3" name="꺾인 연결선 2"/>
            <p:cNvCxnSpPr>
              <a:stCxn id="10" idx="2"/>
              <a:endCxn id="11" idx="0"/>
            </p:cNvCxnSpPr>
            <p:nvPr/>
          </p:nvCxnSpPr>
          <p:spPr>
            <a:xfrm rot="5400000">
              <a:off x="3284282" y="1612220"/>
              <a:ext cx="288032" cy="2835995"/>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꺾인 연결선 4"/>
            <p:cNvCxnSpPr>
              <a:stCxn id="10" idx="2"/>
              <a:endCxn id="12" idx="0"/>
            </p:cNvCxnSpPr>
            <p:nvPr/>
          </p:nvCxnSpPr>
          <p:spPr>
            <a:xfrm rot="16200000" flipH="1">
              <a:off x="5624968" y="2107528"/>
              <a:ext cx="288032" cy="1845378"/>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꺾인 연결선 6"/>
            <p:cNvCxnSpPr>
              <a:stCxn id="11" idx="2"/>
              <a:endCxn id="13" idx="0"/>
            </p:cNvCxnSpPr>
            <p:nvPr/>
          </p:nvCxnSpPr>
          <p:spPr>
            <a:xfrm rot="5400000">
              <a:off x="1305410" y="3117416"/>
              <a:ext cx="285088" cy="1124693"/>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꺾인 연결선 34"/>
            <p:cNvCxnSpPr>
              <a:stCxn id="11" idx="2"/>
              <a:endCxn id="14" idx="0"/>
            </p:cNvCxnSpPr>
            <p:nvPr/>
          </p:nvCxnSpPr>
          <p:spPr>
            <a:xfrm rot="5400000">
              <a:off x="1675030" y="3487036"/>
              <a:ext cx="285088" cy="385452"/>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꺾인 연결선 36"/>
            <p:cNvCxnSpPr>
              <a:stCxn id="11" idx="2"/>
              <a:endCxn id="15" idx="0"/>
            </p:cNvCxnSpPr>
            <p:nvPr/>
          </p:nvCxnSpPr>
          <p:spPr>
            <a:xfrm rot="16200000" flipH="1">
              <a:off x="2044650" y="3502867"/>
              <a:ext cx="285088" cy="353789"/>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꺾인 연결선 38"/>
            <p:cNvCxnSpPr>
              <a:stCxn id="11" idx="2"/>
              <a:endCxn id="16" idx="0"/>
            </p:cNvCxnSpPr>
            <p:nvPr/>
          </p:nvCxnSpPr>
          <p:spPr>
            <a:xfrm rot="16200000" flipH="1">
              <a:off x="2440845" y="3106673"/>
              <a:ext cx="285088" cy="1146178"/>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꺾인 연결선 40"/>
            <p:cNvCxnSpPr>
              <a:stCxn id="12" idx="2"/>
              <a:endCxn id="17" idx="0"/>
            </p:cNvCxnSpPr>
            <p:nvPr/>
          </p:nvCxnSpPr>
          <p:spPr>
            <a:xfrm rot="5400000">
              <a:off x="5382168" y="2512801"/>
              <a:ext cx="285088" cy="2333923"/>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꺾인 연결선 42"/>
            <p:cNvCxnSpPr>
              <a:stCxn id="12" idx="2"/>
              <a:endCxn id="18" idx="0"/>
            </p:cNvCxnSpPr>
            <p:nvPr/>
          </p:nvCxnSpPr>
          <p:spPr>
            <a:xfrm rot="5400000">
              <a:off x="5830904" y="2961537"/>
              <a:ext cx="285088" cy="1436451"/>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꺾인 연결선 44"/>
            <p:cNvCxnSpPr>
              <a:stCxn id="12" idx="2"/>
              <a:endCxn id="19" idx="0"/>
            </p:cNvCxnSpPr>
            <p:nvPr/>
          </p:nvCxnSpPr>
          <p:spPr>
            <a:xfrm rot="5400000">
              <a:off x="6279640" y="3410273"/>
              <a:ext cx="285088" cy="538979"/>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꺾인 연결선 46"/>
            <p:cNvCxnSpPr>
              <a:stCxn id="12" idx="2"/>
              <a:endCxn id="20" idx="0"/>
            </p:cNvCxnSpPr>
            <p:nvPr/>
          </p:nvCxnSpPr>
          <p:spPr>
            <a:xfrm rot="16200000" flipH="1">
              <a:off x="6728375" y="3500515"/>
              <a:ext cx="285088" cy="358493"/>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꺾인 연결선 48"/>
            <p:cNvCxnSpPr>
              <a:stCxn id="12" idx="2"/>
              <a:endCxn id="21" idx="0"/>
            </p:cNvCxnSpPr>
            <p:nvPr/>
          </p:nvCxnSpPr>
          <p:spPr>
            <a:xfrm rot="16200000" flipH="1">
              <a:off x="7177111" y="3051779"/>
              <a:ext cx="285088" cy="1255965"/>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꺾인 연결선 51"/>
            <p:cNvCxnSpPr>
              <a:stCxn id="12" idx="2"/>
              <a:endCxn id="22" idx="0"/>
            </p:cNvCxnSpPr>
            <p:nvPr/>
          </p:nvCxnSpPr>
          <p:spPr>
            <a:xfrm rot="16200000" flipH="1">
              <a:off x="7625847" y="2603043"/>
              <a:ext cx="285088" cy="2153437"/>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꺾인 연결선 53"/>
            <p:cNvCxnSpPr>
              <a:stCxn id="18" idx="2"/>
              <a:endCxn id="26" idx="0"/>
            </p:cNvCxnSpPr>
            <p:nvPr/>
          </p:nvCxnSpPr>
          <p:spPr>
            <a:xfrm rot="5400000">
              <a:off x="4259976" y="3907180"/>
              <a:ext cx="792088" cy="1198404"/>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꺾인 연결선 55"/>
            <p:cNvCxnSpPr>
              <a:stCxn id="18" idx="2"/>
              <a:endCxn id="30" idx="0"/>
            </p:cNvCxnSpPr>
            <p:nvPr/>
          </p:nvCxnSpPr>
          <p:spPr>
            <a:xfrm rot="16200000" flipH="1">
              <a:off x="5408355" y="3957204"/>
              <a:ext cx="792088" cy="1098355"/>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꺾인 연결선 57"/>
            <p:cNvCxnSpPr>
              <a:stCxn id="26" idx="2"/>
              <a:endCxn id="31" idx="0"/>
            </p:cNvCxnSpPr>
            <p:nvPr/>
          </p:nvCxnSpPr>
          <p:spPr>
            <a:xfrm rot="5400000">
              <a:off x="3613451" y="5107131"/>
              <a:ext cx="360040" cy="5266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꺾인 연결선 60"/>
            <p:cNvCxnSpPr>
              <a:stCxn id="26" idx="2"/>
              <a:endCxn id="32" idx="0"/>
            </p:cNvCxnSpPr>
            <p:nvPr/>
          </p:nvCxnSpPr>
          <p:spPr>
            <a:xfrm rot="16200000" flipH="1">
              <a:off x="4127366" y="5119910"/>
              <a:ext cx="360040" cy="501136"/>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꺾인 연결선 62"/>
            <p:cNvCxnSpPr>
              <a:stCxn id="30" idx="2"/>
              <a:endCxn id="33" idx="0"/>
            </p:cNvCxnSpPr>
            <p:nvPr/>
          </p:nvCxnSpPr>
          <p:spPr>
            <a:xfrm rot="5400000">
              <a:off x="5899856" y="5096777"/>
              <a:ext cx="360040" cy="547403"/>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꺾인 연결선 64"/>
            <p:cNvCxnSpPr>
              <a:stCxn id="30" idx="2"/>
              <a:endCxn id="34" idx="0"/>
            </p:cNvCxnSpPr>
            <p:nvPr/>
          </p:nvCxnSpPr>
          <p:spPr>
            <a:xfrm rot="16200000" flipH="1">
              <a:off x="6447941" y="5096093"/>
              <a:ext cx="360040" cy="548769"/>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직사각형 45">
            <a:extLst>
              <a:ext uri="{FF2B5EF4-FFF2-40B4-BE49-F238E27FC236}">
                <a16:creationId xmlns="" xmlns:a16="http://schemas.microsoft.com/office/drawing/2014/main" id="{202C2A1D-0995-4CC4-B920-856CA342A66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Types of Data Structures (2/2)</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6546513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 xmlns:a16="http://schemas.microsoft.com/office/drawing/2014/main" id="{6429E0BF-132F-4E88-BE43-EF3FAD894A8F}"/>
              </a:ext>
            </a:extLst>
          </p:cNvPr>
          <p:cNvGrpSpPr/>
          <p:nvPr/>
        </p:nvGrpSpPr>
        <p:grpSpPr>
          <a:xfrm>
            <a:off x="558396" y="2060848"/>
            <a:ext cx="8782050" cy="1757535"/>
            <a:chOff x="558396" y="2204865"/>
            <a:chExt cx="8782050" cy="1757535"/>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204865"/>
              <a:ext cx="8782050" cy="17575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1062"/>
            <a:stretch/>
          </p:blipFill>
          <p:spPr>
            <a:xfrm>
              <a:off x="577851" y="2241160"/>
              <a:ext cx="8762595" cy="1691896"/>
            </a:xfrm>
            <a:prstGeom prst="rect">
              <a:avLst/>
            </a:prstGeom>
          </p:spPr>
        </p:pic>
      </p:grpSp>
      <p:grpSp>
        <p:nvGrpSpPr>
          <p:cNvPr id="11" name="그룹 10">
            <a:extLst>
              <a:ext uri="{FF2B5EF4-FFF2-40B4-BE49-F238E27FC236}">
                <a16:creationId xmlns="" xmlns:a16="http://schemas.microsoft.com/office/drawing/2014/main" id="{590C66AF-A1B3-4E4C-9870-3C50E0EB9017}"/>
              </a:ext>
            </a:extLst>
          </p:cNvPr>
          <p:cNvGrpSpPr/>
          <p:nvPr/>
        </p:nvGrpSpPr>
        <p:grpSpPr>
          <a:xfrm>
            <a:off x="580388" y="1413381"/>
            <a:ext cx="8887612" cy="599957"/>
            <a:chOff x="580388" y="1413381"/>
            <a:chExt cx="8887612" cy="599957"/>
          </a:xfrm>
        </p:grpSpPr>
        <p:sp>
          <p:nvSpPr>
            <p:cNvPr id="12" name="직사각형 11">
              <a:extLst>
                <a:ext uri="{FF2B5EF4-FFF2-40B4-BE49-F238E27FC236}">
                  <a16:creationId xmlns="" xmlns:a16="http://schemas.microsoft.com/office/drawing/2014/main" id="{8934DB7A-EF03-41B4-8615-3E4FD8CBD13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Matrix Operations</a:t>
              </a:r>
              <a:endParaRPr lang="ko-KR" altLang="en-US" sz="1400" dirty="0">
                <a:solidFill>
                  <a:schemeClr val="tx1"/>
                </a:solidFill>
                <a:latin typeface="SamsungOne 400" panose="020B0503030303020204" pitchFamily="34" charset="0"/>
              </a:endParaRPr>
            </a:p>
          </p:txBody>
        </p:sp>
        <p:sp>
          <p:nvSpPr>
            <p:cNvPr id="13" name="Rectangle 12">
              <a:extLst>
                <a:ext uri="{FF2B5EF4-FFF2-40B4-BE49-F238E27FC236}">
                  <a16:creationId xmlns="" xmlns:a16="http://schemas.microsoft.com/office/drawing/2014/main" id="{AE3BC7DF-C035-45AD-BEAD-CE3028F409CB}"/>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Example of the product of matrices A and B (A*B). Both methods can be used. </a:t>
              </a:r>
            </a:p>
          </p:txBody>
        </p:sp>
      </p:grpSp>
    </p:spTree>
    <p:extLst>
      <p:ext uri="{BB962C8B-B14F-4D97-AF65-F5344CB8AC3E}">
        <p14:creationId xmlns:p14="http://schemas.microsoft.com/office/powerpoint/2010/main" val="3649279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 xmlns:a16="http://schemas.microsoft.com/office/drawing/2014/main" id="{74C9623C-85B3-4BFA-9CD4-D673F624AE42}"/>
              </a:ext>
            </a:extLst>
          </p:cNvPr>
          <p:cNvGrpSpPr/>
          <p:nvPr/>
        </p:nvGrpSpPr>
        <p:grpSpPr>
          <a:xfrm>
            <a:off x="558396" y="2060848"/>
            <a:ext cx="8782050" cy="1748010"/>
            <a:chOff x="558396" y="2204866"/>
            <a:chExt cx="8782050" cy="1748010"/>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204866"/>
              <a:ext cx="8782050" cy="17480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0222"/>
            <a:stretch/>
          </p:blipFill>
          <p:spPr>
            <a:xfrm>
              <a:off x="577851" y="2234468"/>
              <a:ext cx="8762595" cy="1698588"/>
            </a:xfrm>
            <a:prstGeom prst="rect">
              <a:avLst/>
            </a:prstGeom>
          </p:spPr>
        </p:pic>
      </p:grpSp>
      <p:grpSp>
        <p:nvGrpSpPr>
          <p:cNvPr id="11" name="그룹 10">
            <a:extLst>
              <a:ext uri="{FF2B5EF4-FFF2-40B4-BE49-F238E27FC236}">
                <a16:creationId xmlns="" xmlns:a16="http://schemas.microsoft.com/office/drawing/2014/main" id="{577CA625-18AC-4776-978B-0289B75A2B19}"/>
              </a:ext>
            </a:extLst>
          </p:cNvPr>
          <p:cNvGrpSpPr/>
          <p:nvPr/>
        </p:nvGrpSpPr>
        <p:grpSpPr>
          <a:xfrm>
            <a:off x="580388" y="1413381"/>
            <a:ext cx="8887612" cy="599957"/>
            <a:chOff x="580388" y="1413381"/>
            <a:chExt cx="8887612" cy="599957"/>
          </a:xfrm>
        </p:grpSpPr>
        <p:sp>
          <p:nvSpPr>
            <p:cNvPr id="12" name="직사각형 11">
              <a:extLst>
                <a:ext uri="{FF2B5EF4-FFF2-40B4-BE49-F238E27FC236}">
                  <a16:creationId xmlns="" xmlns:a16="http://schemas.microsoft.com/office/drawing/2014/main" id="{E63A1EFD-81C8-4652-9159-D1F81810904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Matrix Operations</a:t>
              </a:r>
              <a:endParaRPr lang="ko-KR" altLang="en-US" sz="1400" dirty="0">
                <a:solidFill>
                  <a:schemeClr val="tx1"/>
                </a:solidFill>
                <a:latin typeface="SamsungOne 400" panose="020B0503030303020204" pitchFamily="34" charset="0"/>
              </a:endParaRPr>
            </a:p>
          </p:txBody>
        </p:sp>
        <p:sp>
          <p:nvSpPr>
            <p:cNvPr id="13" name="Rectangle 12">
              <a:extLst>
                <a:ext uri="{FF2B5EF4-FFF2-40B4-BE49-F238E27FC236}">
                  <a16:creationId xmlns="" xmlns:a16="http://schemas.microsoft.com/office/drawing/2014/main" id="{93AD675F-6B92-4703-B34D-2679AD8E483E}"/>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following is an example of finding the transpose matrix of matrix A. Both methods can be used.</a:t>
              </a:r>
            </a:p>
          </p:txBody>
        </p:sp>
      </p:grpSp>
    </p:spTree>
    <p:extLst>
      <p:ext uri="{BB962C8B-B14F-4D97-AF65-F5344CB8AC3E}">
        <p14:creationId xmlns:p14="http://schemas.microsoft.com/office/powerpoint/2010/main" val="22259846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 xmlns:a16="http://schemas.microsoft.com/office/drawing/2014/main" id="{CEBDC3E3-3822-4589-8FAF-FF7FF6B306F1}"/>
              </a:ext>
            </a:extLst>
          </p:cNvPr>
          <p:cNvGrpSpPr/>
          <p:nvPr/>
        </p:nvGrpSpPr>
        <p:grpSpPr>
          <a:xfrm>
            <a:off x="558396" y="2060848"/>
            <a:ext cx="8782050" cy="938385"/>
            <a:chOff x="558396" y="2204865"/>
            <a:chExt cx="8782050" cy="938385"/>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204865"/>
              <a:ext cx="8782050" cy="9383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3"/>
            <a:srcRect r="19380"/>
            <a:stretch/>
          </p:blipFill>
          <p:spPr>
            <a:xfrm>
              <a:off x="587376" y="2257573"/>
              <a:ext cx="8753070" cy="847577"/>
            </a:xfrm>
            <a:prstGeom prst="rect">
              <a:avLst/>
            </a:prstGeom>
          </p:spPr>
        </p:pic>
      </p:grpSp>
      <p:grpSp>
        <p:nvGrpSpPr>
          <p:cNvPr id="6" name="그룹 5">
            <a:extLst>
              <a:ext uri="{FF2B5EF4-FFF2-40B4-BE49-F238E27FC236}">
                <a16:creationId xmlns="" xmlns:a16="http://schemas.microsoft.com/office/drawing/2014/main" id="{8F53349D-5BDB-41C5-A827-D41C6D798966}"/>
              </a:ext>
            </a:extLst>
          </p:cNvPr>
          <p:cNvGrpSpPr/>
          <p:nvPr/>
        </p:nvGrpSpPr>
        <p:grpSpPr>
          <a:xfrm>
            <a:off x="567550" y="3501008"/>
            <a:ext cx="8782050" cy="788292"/>
            <a:chOff x="567550" y="3717034"/>
            <a:chExt cx="8782050" cy="788292"/>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67550" y="3717034"/>
              <a:ext cx="8782050" cy="7882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p:cNvPicPr>
              <a:picLocks noChangeAspect="1"/>
            </p:cNvPicPr>
            <p:nvPr/>
          </p:nvPicPr>
          <p:blipFill rotWithShape="1">
            <a:blip r:embed="rId4"/>
            <a:srcRect r="18722"/>
            <a:stretch/>
          </p:blipFill>
          <p:spPr>
            <a:xfrm>
              <a:off x="587376" y="3783331"/>
              <a:ext cx="8756650" cy="664843"/>
            </a:xfrm>
            <a:prstGeom prst="rect">
              <a:avLst/>
            </a:prstGeom>
          </p:spPr>
        </p:pic>
      </p:grpSp>
      <p:grpSp>
        <p:nvGrpSpPr>
          <p:cNvPr id="14" name="그룹 13">
            <a:extLst>
              <a:ext uri="{FF2B5EF4-FFF2-40B4-BE49-F238E27FC236}">
                <a16:creationId xmlns="" xmlns:a16="http://schemas.microsoft.com/office/drawing/2014/main" id="{11EC93D7-4A8B-49C2-9E5F-45643E11D1A7}"/>
              </a:ext>
            </a:extLst>
          </p:cNvPr>
          <p:cNvGrpSpPr/>
          <p:nvPr/>
        </p:nvGrpSpPr>
        <p:grpSpPr>
          <a:xfrm>
            <a:off x="580388" y="1413381"/>
            <a:ext cx="8887612" cy="2051061"/>
            <a:chOff x="580388" y="1413381"/>
            <a:chExt cx="8887612" cy="2051061"/>
          </a:xfrm>
        </p:grpSpPr>
        <p:sp>
          <p:nvSpPr>
            <p:cNvPr id="15" name="직사각형 14">
              <a:extLst>
                <a:ext uri="{FF2B5EF4-FFF2-40B4-BE49-F238E27FC236}">
                  <a16:creationId xmlns="" xmlns:a16="http://schemas.microsoft.com/office/drawing/2014/main" id="{06861E34-BDAB-40D2-9567-650B5D2DDC9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Matrix Operations</a:t>
              </a:r>
              <a:endParaRPr lang="ko-KR" altLang="en-US" sz="1400" dirty="0">
                <a:solidFill>
                  <a:schemeClr val="tx1"/>
                </a:solidFill>
                <a:latin typeface="SamsungOne 400" panose="020B0503030303020204" pitchFamily="34" charset="0"/>
              </a:endParaRPr>
            </a:p>
          </p:txBody>
        </p:sp>
        <p:sp>
          <p:nvSpPr>
            <p:cNvPr id="16" name="Rectangle 12">
              <a:extLst>
                <a:ext uri="{FF2B5EF4-FFF2-40B4-BE49-F238E27FC236}">
                  <a16:creationId xmlns="" xmlns:a16="http://schemas.microsoft.com/office/drawing/2014/main" id="{BF71126C-EEB6-4C43-BB15-1D17D3C1EFC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How to find the inverse matrix of matrix A</a:t>
              </a:r>
            </a:p>
          </p:txBody>
        </p:sp>
        <p:sp>
          <p:nvSpPr>
            <p:cNvPr id="18" name="Rectangle 12">
              <a:extLst>
                <a:ext uri="{FF2B5EF4-FFF2-40B4-BE49-F238E27FC236}">
                  <a16:creationId xmlns="" xmlns:a16="http://schemas.microsoft.com/office/drawing/2014/main" id="{086D1AD1-67E0-4AA2-BED6-6B657DC386B1}"/>
                </a:ext>
              </a:extLst>
            </p:cNvPr>
            <p:cNvSpPr/>
            <p:nvPr/>
          </p:nvSpPr>
          <p:spPr>
            <a:xfrm>
              <a:off x="711201" y="3118981"/>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An example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of obtaining a determinant of matrix A</a:t>
              </a:r>
            </a:p>
          </p:txBody>
        </p:sp>
      </p:grpSp>
    </p:spTree>
    <p:extLst>
      <p:ext uri="{BB962C8B-B14F-4D97-AF65-F5344CB8AC3E}">
        <p14:creationId xmlns:p14="http://schemas.microsoft.com/office/powerpoint/2010/main" val="18503382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sp>
        <p:nvSpPr>
          <p:cNvPr id="18" name="직사각형 17">
            <a:extLst>
              <a:ext uri="{FF2B5EF4-FFF2-40B4-BE49-F238E27FC236}">
                <a16:creationId xmlns="" xmlns:a16="http://schemas.microsoft.com/office/drawing/2014/main" id="{17185DFA-CA2B-4CC5-95DE-F04FF32B1DDC}"/>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#0101</a:t>
            </a:r>
          </a:p>
        </p:txBody>
      </p:sp>
      <p:grpSp>
        <p:nvGrpSpPr>
          <p:cNvPr id="33" name="그룹 32">
            <a:extLst>
              <a:ext uri="{FF2B5EF4-FFF2-40B4-BE49-F238E27FC236}">
                <a16:creationId xmlns="" xmlns:a16="http://schemas.microsoft.com/office/drawing/2014/main" id="{AA858FDF-5864-495A-B21F-4712BFD6AA5E}"/>
              </a:ext>
            </a:extLst>
          </p:cNvPr>
          <p:cNvGrpSpPr/>
          <p:nvPr/>
        </p:nvGrpSpPr>
        <p:grpSpPr>
          <a:xfrm>
            <a:off x="558798" y="2060849"/>
            <a:ext cx="8797129" cy="3960439"/>
            <a:chOff x="558798" y="2060849"/>
            <a:chExt cx="8797129" cy="3960439"/>
          </a:xfrm>
        </p:grpSpPr>
        <p:sp>
          <p:nvSpPr>
            <p:cNvPr id="34" name="직사각형 33">
              <a:extLst>
                <a:ext uri="{FF2B5EF4-FFF2-40B4-BE49-F238E27FC236}">
                  <a16:creationId xmlns="" xmlns:a16="http://schemas.microsoft.com/office/drawing/2014/main" id="{C6BD7070-4920-443A-8B54-627E9FFDBA09}"/>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5" name="그룹 34">
              <a:extLst>
                <a:ext uri="{FF2B5EF4-FFF2-40B4-BE49-F238E27FC236}">
                  <a16:creationId xmlns="" xmlns:a16="http://schemas.microsoft.com/office/drawing/2014/main" id="{CA67FC84-8A45-4AC8-8469-4F811FA8F3C7}"/>
                </a:ext>
              </a:extLst>
            </p:cNvPr>
            <p:cNvGrpSpPr/>
            <p:nvPr/>
          </p:nvGrpSpPr>
          <p:grpSpPr>
            <a:xfrm>
              <a:off x="558798" y="3945816"/>
              <a:ext cx="8797129" cy="576572"/>
              <a:chOff x="4778069" y="4391025"/>
              <a:chExt cx="2349160" cy="431802"/>
            </a:xfrm>
          </p:grpSpPr>
          <p:sp>
            <p:nvSpPr>
              <p:cNvPr id="38" name="직사각형 37">
                <a:extLst>
                  <a:ext uri="{FF2B5EF4-FFF2-40B4-BE49-F238E27FC236}">
                    <a16:creationId xmlns="" xmlns:a16="http://schemas.microsoft.com/office/drawing/2014/main" id="{A13A77AD-3FA4-4CE3-B913-4ECA43FE8F4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39" name="직사각형 133">
                <a:extLst>
                  <a:ext uri="{FF2B5EF4-FFF2-40B4-BE49-F238E27FC236}">
                    <a16:creationId xmlns="" xmlns:a16="http://schemas.microsoft.com/office/drawing/2014/main" id="{1D83717E-D555-47E5-AE69-B44B70E6AD1A}"/>
                  </a:ext>
                </a:extLst>
              </p:cNvPr>
              <p:cNvSpPr/>
              <p:nvPr/>
            </p:nvSpPr>
            <p:spPr>
              <a:xfrm>
                <a:off x="4852511" y="4491677"/>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a:t>
                </a:r>
                <a:r>
                  <a:rPr lang="en-US" altLang="ko-KR" sz="2000" dirty="0">
                    <a:solidFill>
                      <a:schemeClr val="bg1"/>
                    </a:solidFill>
                    <a:latin typeface="SamsungOne 700" panose="020B0803030303020204" pitchFamily="34" charset="0"/>
                    <a:cs typeface="Samsung Sharp Sans" pitchFamily="2" charset="0"/>
                  </a:rPr>
                  <a:t>0101</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37" name="그림 36" descr="텍스트, 클립아트이(가) 표시된 사진&#10;&#10;자동 생성된 설명">
              <a:extLst>
                <a:ext uri="{FF2B5EF4-FFF2-40B4-BE49-F238E27FC236}">
                  <a16:creationId xmlns="" xmlns:a16="http://schemas.microsoft.com/office/drawing/2014/main" id="{00D513DD-ED62-4B10-B6E3-BE93B9555C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extLst>
      <p:ext uri="{BB962C8B-B14F-4D97-AF65-F5344CB8AC3E}">
        <p14:creationId xmlns:p14="http://schemas.microsoft.com/office/powerpoint/2010/main" val="28834954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sp>
        <p:nvSpPr>
          <p:cNvPr id="18" name="직사각형 17">
            <a:extLst>
              <a:ext uri="{FF2B5EF4-FFF2-40B4-BE49-F238E27FC236}">
                <a16:creationId xmlns="" xmlns:a16="http://schemas.microsoft.com/office/drawing/2014/main" id="{17185DFA-CA2B-4CC5-95DE-F04FF32B1DDC}"/>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#0102</a:t>
            </a:r>
          </a:p>
        </p:txBody>
      </p:sp>
      <p:grpSp>
        <p:nvGrpSpPr>
          <p:cNvPr id="33" name="그룹 32">
            <a:extLst>
              <a:ext uri="{FF2B5EF4-FFF2-40B4-BE49-F238E27FC236}">
                <a16:creationId xmlns="" xmlns:a16="http://schemas.microsoft.com/office/drawing/2014/main" id="{AA858FDF-5864-495A-B21F-4712BFD6AA5E}"/>
              </a:ext>
            </a:extLst>
          </p:cNvPr>
          <p:cNvGrpSpPr/>
          <p:nvPr/>
        </p:nvGrpSpPr>
        <p:grpSpPr>
          <a:xfrm>
            <a:off x="558798" y="2060849"/>
            <a:ext cx="8797129" cy="3960439"/>
            <a:chOff x="558798" y="2060849"/>
            <a:chExt cx="8797129" cy="3960439"/>
          </a:xfrm>
        </p:grpSpPr>
        <p:sp>
          <p:nvSpPr>
            <p:cNvPr id="34" name="직사각형 33">
              <a:extLst>
                <a:ext uri="{FF2B5EF4-FFF2-40B4-BE49-F238E27FC236}">
                  <a16:creationId xmlns="" xmlns:a16="http://schemas.microsoft.com/office/drawing/2014/main" id="{C6BD7070-4920-443A-8B54-627E9FFDBA09}"/>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5" name="그룹 34">
              <a:extLst>
                <a:ext uri="{FF2B5EF4-FFF2-40B4-BE49-F238E27FC236}">
                  <a16:creationId xmlns="" xmlns:a16="http://schemas.microsoft.com/office/drawing/2014/main" id="{CA67FC84-8A45-4AC8-8469-4F811FA8F3C7}"/>
                </a:ext>
              </a:extLst>
            </p:cNvPr>
            <p:cNvGrpSpPr/>
            <p:nvPr/>
          </p:nvGrpSpPr>
          <p:grpSpPr>
            <a:xfrm>
              <a:off x="558798" y="3945816"/>
              <a:ext cx="8797129" cy="576572"/>
              <a:chOff x="4778069" y="4391025"/>
              <a:chExt cx="2349160" cy="431802"/>
            </a:xfrm>
          </p:grpSpPr>
          <p:sp>
            <p:nvSpPr>
              <p:cNvPr id="38" name="직사각형 37">
                <a:extLst>
                  <a:ext uri="{FF2B5EF4-FFF2-40B4-BE49-F238E27FC236}">
                    <a16:creationId xmlns="" xmlns:a16="http://schemas.microsoft.com/office/drawing/2014/main" id="{A13A77AD-3FA4-4CE3-B913-4ECA43FE8F4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39" name="직사각형 133">
                <a:extLst>
                  <a:ext uri="{FF2B5EF4-FFF2-40B4-BE49-F238E27FC236}">
                    <a16:creationId xmlns="" xmlns:a16="http://schemas.microsoft.com/office/drawing/2014/main" id="{1D83717E-D555-47E5-AE69-B44B70E6AD1A}"/>
                  </a:ext>
                </a:extLst>
              </p:cNvPr>
              <p:cNvSpPr/>
              <p:nvPr/>
            </p:nvSpPr>
            <p:spPr>
              <a:xfrm>
                <a:off x="4852511" y="4491677"/>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a:t>
                </a:r>
                <a:r>
                  <a:rPr lang="en-US" altLang="ko-KR" sz="2000" dirty="0">
                    <a:solidFill>
                      <a:schemeClr val="bg1"/>
                    </a:solidFill>
                    <a:latin typeface="SamsungOne 700" panose="020B0803030303020204" pitchFamily="34" charset="0"/>
                    <a:cs typeface="Samsung Sharp Sans" pitchFamily="2" charset="0"/>
                  </a:rPr>
                  <a:t>0102</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37" name="그림 36" descr="텍스트, 클립아트이(가) 표시된 사진&#10;&#10;자동 생성된 설명">
              <a:extLst>
                <a:ext uri="{FF2B5EF4-FFF2-40B4-BE49-F238E27FC236}">
                  <a16:creationId xmlns="" xmlns:a16="http://schemas.microsoft.com/office/drawing/2014/main" id="{00D513DD-ED62-4B10-B6E3-BE93B9555C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extLst>
      <p:ext uri="{BB962C8B-B14F-4D97-AF65-F5344CB8AC3E}">
        <p14:creationId xmlns:p14="http://schemas.microsoft.com/office/powerpoint/2010/main" val="2883259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67103CAE-8F82-4BD5-A81B-889421A19C44}"/>
              </a:ext>
            </a:extLst>
          </p:cNvPr>
          <p:cNvGrpSpPr/>
          <p:nvPr/>
        </p:nvGrpSpPr>
        <p:grpSpPr>
          <a:xfrm>
            <a:off x="989683" y="2748696"/>
            <a:ext cx="8354217" cy="2967406"/>
            <a:chOff x="989683" y="2748696"/>
            <a:chExt cx="8354217" cy="2967406"/>
          </a:xfrm>
        </p:grpSpPr>
        <p:sp>
          <p:nvSpPr>
            <p:cNvPr id="19" name="직사각형 133">
              <a:extLst>
                <a:ext uri="{FF2B5EF4-FFF2-40B4-BE49-F238E27FC236}">
                  <a16:creationId xmlns="" xmlns:a16="http://schemas.microsoft.com/office/drawing/2014/main" id="{86DA347F-AA3A-4C85-BA53-489ED1BBA39A}"/>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3400" b="0"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NumPy Array Data Structure for Optimal Computational Performance</a:t>
              </a:r>
            </a:p>
          </p:txBody>
        </p:sp>
        <p:sp>
          <p:nvSpPr>
            <p:cNvPr id="22" name="직사각형 133">
              <a:extLst>
                <a:ext uri="{FF2B5EF4-FFF2-40B4-BE49-F238E27FC236}">
                  <a16:creationId xmlns="" xmlns:a16="http://schemas.microsoft.com/office/drawing/2014/main" id="{475F72F3-A457-49C1-B859-09245F327721}"/>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1.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25" name="그룹 24">
              <a:extLst>
                <a:ext uri="{FF2B5EF4-FFF2-40B4-BE49-F238E27FC236}">
                  <a16:creationId xmlns="" xmlns:a16="http://schemas.microsoft.com/office/drawing/2014/main" id="{46E08036-8F3E-486A-B6C8-49F6930AC658}"/>
                </a:ext>
              </a:extLst>
            </p:cNvPr>
            <p:cNvGrpSpPr/>
            <p:nvPr/>
          </p:nvGrpSpPr>
          <p:grpSpPr>
            <a:xfrm>
              <a:off x="1025537" y="4628753"/>
              <a:ext cx="7851751" cy="1087349"/>
              <a:chOff x="1025537" y="4609703"/>
              <a:chExt cx="7851751" cy="1087349"/>
            </a:xfrm>
          </p:grpSpPr>
          <p:sp>
            <p:nvSpPr>
              <p:cNvPr id="31" name="직사각형 30">
                <a:extLst>
                  <a:ext uri="{FF2B5EF4-FFF2-40B4-BE49-F238E27FC236}">
                    <a16:creationId xmlns="" xmlns:a16="http://schemas.microsoft.com/office/drawing/2014/main" id="{28AA8F4B-E0A0-449B-AEBE-4AFFD56BE13C}"/>
                  </a:ext>
                </a:extLst>
              </p:cNvPr>
              <p:cNvSpPr/>
              <p:nvPr/>
            </p:nvSpPr>
            <p:spPr>
              <a:xfrm>
                <a:off x="1025537" y="4609703"/>
                <a:ext cx="4185332" cy="1087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NumPy Arrays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1.2. NumPy Array Basics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1.3. NumPy Array Operations</a:t>
                </a:r>
              </a:p>
            </p:txBody>
          </p:sp>
          <p:sp>
            <p:nvSpPr>
              <p:cNvPr id="32" name="직사각형 31">
                <a:extLst>
                  <a:ext uri="{FF2B5EF4-FFF2-40B4-BE49-F238E27FC236}">
                    <a16:creationId xmlns="" xmlns:a16="http://schemas.microsoft.com/office/drawing/2014/main" id="{3A74E5AB-B7FC-4188-BB1E-85BC77A45DAD}"/>
                  </a:ext>
                </a:extLst>
              </p:cNvPr>
              <p:cNvSpPr/>
              <p:nvPr/>
            </p:nvSpPr>
            <p:spPr>
              <a:xfrm>
                <a:off x="4691956" y="4609703"/>
                <a:ext cx="4185332" cy="68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defTabSz="914400" fontAlgn="base" latinLnBrk="1">
                  <a:lnSpc>
                    <a:spcPct val="100000"/>
                  </a:lnSpc>
                  <a:spcBef>
                    <a:spcPct val="0"/>
                  </a:spcBef>
                  <a:spcAft>
                    <a:spcPts val="1000"/>
                  </a:spcAft>
                  <a:buClrTx/>
                  <a:buSzPct val="120000"/>
                  <a:buBlip>
                    <a:blip r:embed="rId4"/>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1.4. NumPy Indexing and Slicing</a:t>
                </a:r>
              </a:p>
              <a:p>
                <a:pPr marL="176213" marR="0" lvl="0" indent="-176213" algn="l" defTabSz="457200" rtl="0" eaLnBrk="1" fontAlgn="auto" latinLnBrk="0" hangingPunct="1">
                  <a:lnSpc>
                    <a:spcPct val="100000"/>
                  </a:lnSpc>
                  <a:spcBef>
                    <a:spcPts val="0"/>
                  </a:spcBef>
                  <a:spcAft>
                    <a:spcPts val="1000"/>
                  </a:spcAft>
                  <a:buClrTx/>
                  <a:buSzPct val="120000"/>
                  <a:buFontTx/>
                  <a:buBlip>
                    <a:blip r:embed="rId3"/>
                  </a:buBlip>
                  <a:tabLst/>
                  <a:defRPr/>
                </a:pP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1.5. Array Transposition and Axis Swap</a:t>
                </a:r>
              </a:p>
            </p:txBody>
          </p:sp>
        </p:grpSp>
      </p:grpSp>
    </p:spTree>
    <p:extLst>
      <p:ext uri="{BB962C8B-B14F-4D97-AF65-F5344CB8AC3E}">
        <p14:creationId xmlns:p14="http://schemas.microsoft.com/office/powerpoint/2010/main" val="14220621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Indexing and Slicing</a:t>
            </a:r>
          </a:p>
        </p:txBody>
      </p:sp>
      <p:sp>
        <p:nvSpPr>
          <p:cNvPr id="23" name="Rectangle 12">
            <a:extLst>
              <a:ext uri="{FF2B5EF4-FFF2-40B4-BE49-F238E27FC236}">
                <a16:creationId xmlns="" xmlns:a16="http://schemas.microsoft.com/office/drawing/2014/main" id="{39C1D0BA-7152-4AAC-B295-DCCB5F8378F4}"/>
              </a:ext>
            </a:extLst>
          </p:cNvPr>
          <p:cNvSpPr/>
          <p:nvPr/>
        </p:nvSpPr>
        <p:spPr>
          <a:xfrm>
            <a:off x="711201" y="2303524"/>
            <a:ext cx="86328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select an element at a specific location in a one-dimensional array, the element’s position must be specified as shown below, and the element in the array starts at 0.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Array Name[Location]</a:t>
            </a: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3" name="그룹 12">
            <a:extLst>
              <a:ext uri="{FF2B5EF4-FFF2-40B4-BE49-F238E27FC236}">
                <a16:creationId xmlns="" xmlns:a16="http://schemas.microsoft.com/office/drawing/2014/main" id="{7EF0EADC-EDC1-4624-8769-20EBFF9AC9F8}"/>
              </a:ext>
            </a:extLst>
          </p:cNvPr>
          <p:cNvGrpSpPr/>
          <p:nvPr/>
        </p:nvGrpSpPr>
        <p:grpSpPr>
          <a:xfrm>
            <a:off x="2822818" y="3212976"/>
            <a:ext cx="4039590" cy="2427593"/>
            <a:chOff x="3054033" y="3813693"/>
            <a:chExt cx="3794759" cy="2280458"/>
          </a:xfrm>
        </p:grpSpPr>
        <p:sp>
          <p:nvSpPr>
            <p:cNvPr id="14" name="TextBox 13">
              <a:extLst>
                <a:ext uri="{FF2B5EF4-FFF2-40B4-BE49-F238E27FC236}">
                  <a16:creationId xmlns="" xmlns:a16="http://schemas.microsoft.com/office/drawing/2014/main" id="{809B80EA-1E85-448F-9AF5-F70D1ACBDB5E}"/>
                </a:ext>
              </a:extLst>
            </p:cNvPr>
            <p:cNvSpPr txBox="1"/>
            <p:nvPr/>
          </p:nvSpPr>
          <p:spPr>
            <a:xfrm>
              <a:off x="3374725" y="3813693"/>
              <a:ext cx="3153374" cy="398990"/>
            </a:xfrm>
            <a:prstGeom prst="rect">
              <a:avLst/>
            </a:prstGeom>
            <a:noFill/>
            <a:ln w="12700">
              <a:noFill/>
            </a:ln>
          </p:spPr>
          <p:txBody>
            <a:bodyPr wrap="square" rtlCol="0" anchor="ctr">
              <a:spAutoFit/>
              <a:scene3d>
                <a:camera prst="orthographicFront"/>
                <a:lightRig rig="threePt" dir="t"/>
              </a:scene3d>
              <a:sp3d>
                <a:bevelT w="0" h="6350"/>
              </a:sp3d>
            </a:bodyPr>
            <a:lstStyle/>
            <a:p>
              <a:pPr algn="ctr" defTabSz="914400">
                <a:lnSpc>
                  <a:spcPct val="150000"/>
                </a:lnSpc>
              </a:pPr>
              <a:r>
                <a:rPr lang="en-US" sz="1600"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Indexing</a:t>
              </a:r>
            </a:p>
          </p:txBody>
        </p:sp>
        <p:grpSp>
          <p:nvGrpSpPr>
            <p:cNvPr id="15" name="Group 11">
              <a:extLst>
                <a:ext uri="{FF2B5EF4-FFF2-40B4-BE49-F238E27FC236}">
                  <a16:creationId xmlns="" xmlns:a16="http://schemas.microsoft.com/office/drawing/2014/main" id="{2E8AEA3F-C970-493A-A9B0-9862F4A0B70C}"/>
                </a:ext>
              </a:extLst>
            </p:cNvPr>
            <p:cNvGrpSpPr/>
            <p:nvPr/>
          </p:nvGrpSpPr>
          <p:grpSpPr>
            <a:xfrm>
              <a:off x="3054033" y="4212692"/>
              <a:ext cx="3794759" cy="1881459"/>
              <a:chOff x="4168140" y="3817523"/>
              <a:chExt cx="3794759" cy="1881459"/>
            </a:xfrm>
          </p:grpSpPr>
          <p:sp>
            <p:nvSpPr>
              <p:cNvPr id="16" name="Down Arrow 2">
                <a:extLst>
                  <a:ext uri="{FF2B5EF4-FFF2-40B4-BE49-F238E27FC236}">
                    <a16:creationId xmlns="" xmlns:a16="http://schemas.microsoft.com/office/drawing/2014/main" id="{CB133DBD-C04E-4B0A-85FF-D5B53D9D4F27}"/>
                  </a:ext>
                </a:extLst>
              </p:cNvPr>
              <p:cNvSpPr/>
              <p:nvPr/>
            </p:nvSpPr>
            <p:spPr>
              <a:xfrm>
                <a:off x="4754880" y="4183441"/>
                <a:ext cx="630936" cy="1452116"/>
              </a:xfrm>
              <a:prstGeom prst="downArrow">
                <a:avLst/>
              </a:prstGeom>
              <a:gradFill>
                <a:gsLst>
                  <a:gs pos="0">
                    <a:schemeClr val="bg1">
                      <a:lumMod val="65000"/>
                      <a:alpha val="0"/>
                    </a:schemeClr>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dirty="0"/>
              </a:p>
            </p:txBody>
          </p:sp>
          <p:sp>
            <p:nvSpPr>
              <p:cNvPr id="17" name="TextBox 16">
                <a:extLst>
                  <a:ext uri="{FF2B5EF4-FFF2-40B4-BE49-F238E27FC236}">
                    <a16:creationId xmlns="" xmlns:a16="http://schemas.microsoft.com/office/drawing/2014/main" id="{2A8239F9-1E73-44B2-8CA4-2EF43C5D752A}"/>
                  </a:ext>
                </a:extLst>
              </p:cNvPr>
              <p:cNvSpPr txBox="1"/>
              <p:nvPr/>
            </p:nvSpPr>
            <p:spPr>
              <a:xfrm>
                <a:off x="4864608" y="4193712"/>
                <a:ext cx="411480" cy="1387790"/>
              </a:xfrm>
              <a:prstGeom prst="rect">
                <a:avLst/>
              </a:prstGeom>
              <a:noFill/>
            </p:spPr>
            <p:txBody>
              <a:bodyPr wrap="square" rtlCol="0">
                <a:spAutoFit/>
                <a:scene3d>
                  <a:camera prst="orthographicFront"/>
                  <a:lightRig rig="threePt" dir="t"/>
                </a:scene3d>
                <a:sp3d>
                  <a:bevelT w="0" h="6350"/>
                </a:sp3d>
              </a:bodyPr>
              <a:lstStyle/>
              <a:p>
                <a:pPr algn="ctr" defTabSz="914400">
                  <a:lnSpc>
                    <a:spcPct val="150000"/>
                  </a:lnSpc>
                </a:pPr>
                <a:r>
                  <a:rPr lang="en-US" sz="1200" dirty="0">
                    <a:latin typeface="SamsungOne 400" panose="020B0503030303020204" pitchFamily="34" charset="0"/>
                    <a:ea typeface="SamsungOne 400" panose="020B0503030303020204" pitchFamily="34" charset="0"/>
                    <a:cs typeface="Times New Roman" panose="02020603050405020304" pitchFamily="18" charset="0"/>
                  </a:rPr>
                  <a:t>0</a:t>
                </a:r>
              </a:p>
              <a:p>
                <a:pPr algn="ctr" defTabSz="914400">
                  <a:lnSpc>
                    <a:spcPct val="150000"/>
                  </a:lnSpc>
                </a:pPr>
                <a:r>
                  <a:rPr lang="en-US" sz="1200" dirty="0">
                    <a:latin typeface="SamsungOne 400" panose="020B0503030303020204" pitchFamily="34" charset="0"/>
                    <a:ea typeface="SamsungOne 400" panose="020B0503030303020204" pitchFamily="34" charset="0"/>
                    <a:cs typeface="Times New Roman" panose="02020603050405020304" pitchFamily="18" charset="0"/>
                  </a:rPr>
                  <a:t>1</a:t>
                </a:r>
              </a:p>
              <a:p>
                <a:pPr algn="ctr" defTabSz="914400">
                  <a:lnSpc>
                    <a:spcPct val="150000"/>
                  </a:lnSpc>
                </a:pPr>
                <a:r>
                  <a:rPr lang="en-US" sz="1200" dirty="0">
                    <a:latin typeface="SamsungOne 400" panose="020B0503030303020204" pitchFamily="34" charset="0"/>
                    <a:ea typeface="SamsungOne 400" panose="020B0503030303020204" pitchFamily="34" charset="0"/>
                    <a:cs typeface="Times New Roman" panose="02020603050405020304" pitchFamily="18" charset="0"/>
                  </a:rPr>
                  <a:t>2</a:t>
                </a:r>
              </a:p>
              <a:p>
                <a:pPr algn="ctr" defTabSz="914400">
                  <a:lnSpc>
                    <a:spcPct val="150000"/>
                  </a:lnSpc>
                </a:pPr>
                <a:r>
                  <a:rPr lang="en-US" sz="1200" dirty="0">
                    <a:latin typeface="SamsungOne 400" panose="020B0503030303020204" pitchFamily="34" charset="0"/>
                    <a:ea typeface="SamsungOne 400" panose="020B0503030303020204" pitchFamily="34" charset="0"/>
                    <a:cs typeface="Times New Roman" panose="02020603050405020304" pitchFamily="18" charset="0"/>
                  </a:rPr>
                  <a:t>3</a:t>
                </a:r>
              </a:p>
              <a:p>
                <a:pPr algn="ctr" defTabSz="914400">
                  <a:lnSpc>
                    <a:spcPct val="150000"/>
                  </a:lnSpc>
                </a:pPr>
                <a:r>
                  <a:rPr lang="en-US" sz="1200" dirty="0">
                    <a:latin typeface="SamsungOne 400" panose="020B0503030303020204" pitchFamily="34" charset="0"/>
                    <a:ea typeface="SamsungOne 400" panose="020B0503030303020204" pitchFamily="34" charset="0"/>
                    <a:cs typeface="Times New Roman" panose="02020603050405020304" pitchFamily="18" charset="0"/>
                  </a:rPr>
                  <a:t>4</a:t>
                </a:r>
              </a:p>
            </p:txBody>
          </p:sp>
          <p:sp>
            <p:nvSpPr>
              <p:cNvPr id="18" name="TextBox 17">
                <a:extLst>
                  <a:ext uri="{FF2B5EF4-FFF2-40B4-BE49-F238E27FC236}">
                    <a16:creationId xmlns="" xmlns:a16="http://schemas.microsoft.com/office/drawing/2014/main" id="{0C0CA075-762F-4319-84D6-908E178655E8}"/>
                  </a:ext>
                </a:extLst>
              </p:cNvPr>
              <p:cNvSpPr txBox="1"/>
              <p:nvPr/>
            </p:nvSpPr>
            <p:spPr>
              <a:xfrm>
                <a:off x="4168140" y="3817523"/>
                <a:ext cx="1804416" cy="289123"/>
              </a:xfrm>
              <a:prstGeom prst="rect">
                <a:avLst/>
              </a:prstGeom>
              <a:noFill/>
            </p:spPr>
            <p:txBody>
              <a:bodyPr wrap="square" rtlCol="0">
                <a:spAutoFit/>
                <a:scene3d>
                  <a:camera prst="orthographicFront"/>
                  <a:lightRig rig="threePt" dir="t"/>
                </a:scene3d>
                <a:sp3d>
                  <a:bevelT w="0" h="6350"/>
                </a:sp3d>
              </a:bodyPr>
              <a:lstStyle/>
              <a:p>
                <a:pPr algn="ctr" defTabSz="914400"/>
                <a:r>
                  <a:rPr lang="en-US" sz="1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The first</a:t>
                </a:r>
              </a:p>
            </p:txBody>
          </p:sp>
          <p:sp>
            <p:nvSpPr>
              <p:cNvPr id="19" name="TextBox 18">
                <a:extLst>
                  <a:ext uri="{FF2B5EF4-FFF2-40B4-BE49-F238E27FC236}">
                    <a16:creationId xmlns="" xmlns:a16="http://schemas.microsoft.com/office/drawing/2014/main" id="{2BCC6794-BF11-455B-ACF5-EBE08C1B4574}"/>
                  </a:ext>
                </a:extLst>
              </p:cNvPr>
              <p:cNvSpPr txBox="1"/>
              <p:nvPr/>
            </p:nvSpPr>
            <p:spPr>
              <a:xfrm>
                <a:off x="6158483" y="5409859"/>
                <a:ext cx="1804416" cy="289123"/>
              </a:xfrm>
              <a:prstGeom prst="rect">
                <a:avLst/>
              </a:prstGeom>
              <a:noFill/>
            </p:spPr>
            <p:txBody>
              <a:bodyPr wrap="square" rtlCol="0">
                <a:spAutoFit/>
                <a:scene3d>
                  <a:camera prst="orthographicFront"/>
                  <a:lightRig rig="threePt" dir="t"/>
                </a:scene3d>
                <a:sp3d>
                  <a:bevelT w="0" h="6350"/>
                </a:sp3d>
              </a:bodyPr>
              <a:lstStyle/>
              <a:p>
                <a:pPr algn="ctr" defTabSz="914400"/>
                <a:r>
                  <a:rPr lang="en-US" sz="1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The last</a:t>
                </a:r>
              </a:p>
            </p:txBody>
          </p:sp>
          <p:sp>
            <p:nvSpPr>
              <p:cNvPr id="20" name="Down Arrow 13">
                <a:extLst>
                  <a:ext uri="{FF2B5EF4-FFF2-40B4-BE49-F238E27FC236}">
                    <a16:creationId xmlns="" xmlns:a16="http://schemas.microsoft.com/office/drawing/2014/main" id="{021710B6-BDBA-45F6-AD3C-CA0E602E87C7}"/>
                  </a:ext>
                </a:extLst>
              </p:cNvPr>
              <p:cNvSpPr/>
              <p:nvPr/>
            </p:nvSpPr>
            <p:spPr>
              <a:xfrm rot="10800000">
                <a:off x="6745223" y="3850251"/>
                <a:ext cx="630936" cy="1576306"/>
              </a:xfrm>
              <a:prstGeom prst="downArrow">
                <a:avLst/>
              </a:prstGeom>
              <a:gradFill>
                <a:gsLst>
                  <a:gs pos="0">
                    <a:schemeClr val="bg1">
                      <a:lumMod val="65000"/>
                      <a:alpha val="0"/>
                    </a:schemeClr>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dirty="0"/>
              </a:p>
            </p:txBody>
          </p:sp>
          <p:sp>
            <p:nvSpPr>
              <p:cNvPr id="21" name="TextBox 20">
                <a:extLst>
                  <a:ext uri="{FF2B5EF4-FFF2-40B4-BE49-F238E27FC236}">
                    <a16:creationId xmlns="" xmlns:a16="http://schemas.microsoft.com/office/drawing/2014/main" id="{D3087386-E9A4-4CD0-BC79-65C188162AD2}"/>
                  </a:ext>
                </a:extLst>
              </p:cNvPr>
              <p:cNvSpPr txBox="1"/>
              <p:nvPr/>
            </p:nvSpPr>
            <p:spPr>
              <a:xfrm>
                <a:off x="6854951" y="3850251"/>
                <a:ext cx="411480" cy="1387790"/>
              </a:xfrm>
              <a:prstGeom prst="rect">
                <a:avLst/>
              </a:prstGeom>
              <a:noFill/>
            </p:spPr>
            <p:txBody>
              <a:bodyPr wrap="square" rtlCol="0">
                <a:spAutoFit/>
                <a:scene3d>
                  <a:camera prst="orthographicFront"/>
                  <a:lightRig rig="threePt" dir="t"/>
                </a:scene3d>
                <a:sp3d>
                  <a:bevelT w="0" h="6350"/>
                </a:sp3d>
              </a:bodyPr>
              <a:lstStyle/>
              <a:p>
                <a:pPr algn="ctr" defTabSz="914400">
                  <a:lnSpc>
                    <a:spcPct val="150000"/>
                  </a:lnSpc>
                </a:pPr>
                <a:r>
                  <a:rPr lang="en-US" sz="1200" dirty="0">
                    <a:latin typeface="SamsungOne 400" panose="020B0503030303020204" pitchFamily="34" charset="0"/>
                    <a:ea typeface="SamsungOne 400" panose="020B0503030303020204" pitchFamily="34" charset="0"/>
                    <a:cs typeface="Times New Roman" panose="02020603050405020304" pitchFamily="18" charset="0"/>
                  </a:rPr>
                  <a:t>-5</a:t>
                </a:r>
              </a:p>
              <a:p>
                <a:pPr algn="ctr" defTabSz="914400">
                  <a:lnSpc>
                    <a:spcPct val="150000"/>
                  </a:lnSpc>
                </a:pPr>
                <a:r>
                  <a:rPr lang="en-US" sz="1200" dirty="0">
                    <a:latin typeface="SamsungOne 400" panose="020B0503030303020204" pitchFamily="34" charset="0"/>
                    <a:ea typeface="SamsungOne 400" panose="020B0503030303020204" pitchFamily="34" charset="0"/>
                    <a:cs typeface="Times New Roman" panose="02020603050405020304" pitchFamily="18" charset="0"/>
                  </a:rPr>
                  <a:t>-4</a:t>
                </a:r>
              </a:p>
              <a:p>
                <a:pPr algn="ctr" defTabSz="914400">
                  <a:lnSpc>
                    <a:spcPct val="150000"/>
                  </a:lnSpc>
                </a:pPr>
                <a:r>
                  <a:rPr lang="en-US" sz="1200" dirty="0">
                    <a:latin typeface="SamsungOne 400" panose="020B0503030303020204" pitchFamily="34" charset="0"/>
                    <a:ea typeface="SamsungOne 400" panose="020B0503030303020204" pitchFamily="34" charset="0"/>
                    <a:cs typeface="Times New Roman" panose="02020603050405020304" pitchFamily="18" charset="0"/>
                  </a:rPr>
                  <a:t>-3</a:t>
                </a:r>
              </a:p>
              <a:p>
                <a:pPr algn="ctr" defTabSz="914400">
                  <a:lnSpc>
                    <a:spcPct val="150000"/>
                  </a:lnSpc>
                </a:pPr>
                <a:r>
                  <a:rPr lang="en-US" sz="1200" dirty="0">
                    <a:latin typeface="SamsungOne 400" panose="020B0503030303020204" pitchFamily="34" charset="0"/>
                    <a:ea typeface="SamsungOne 400" panose="020B0503030303020204" pitchFamily="34" charset="0"/>
                    <a:cs typeface="Times New Roman" panose="02020603050405020304" pitchFamily="18" charset="0"/>
                  </a:rPr>
                  <a:t>-2</a:t>
                </a:r>
              </a:p>
              <a:p>
                <a:pPr algn="ctr" defTabSz="914400">
                  <a:lnSpc>
                    <a:spcPct val="150000"/>
                  </a:lnSpc>
                </a:pPr>
                <a:r>
                  <a:rPr lang="en-US" sz="1200" dirty="0">
                    <a:latin typeface="SamsungOne 400" panose="020B0503030303020204" pitchFamily="34" charset="0"/>
                    <a:ea typeface="SamsungOne 400" panose="020B0503030303020204" pitchFamily="34" charset="0"/>
                    <a:cs typeface="Times New Roman" panose="02020603050405020304" pitchFamily="18" charset="0"/>
                  </a:rPr>
                  <a:t>-1</a:t>
                </a:r>
              </a:p>
            </p:txBody>
          </p:sp>
        </p:grpSp>
      </p:grpSp>
      <p:sp>
        <p:nvSpPr>
          <p:cNvPr id="35" name="직사각형 34">
            <a:extLst>
              <a:ext uri="{FF2B5EF4-FFF2-40B4-BE49-F238E27FC236}">
                <a16:creationId xmlns="" xmlns:a16="http://schemas.microsoft.com/office/drawing/2014/main" id="{C61303DA-D85B-4345-806F-3AA828D61EA0}"/>
              </a:ext>
            </a:extLst>
          </p:cNvPr>
          <p:cNvSpPr/>
          <p:nvPr/>
        </p:nvSpPr>
        <p:spPr>
          <a:xfrm>
            <a:off x="580388" y="1867087"/>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Selecting elements in an array by specifying the location or condition of an array is called indexing. And selecting elements in an array by specifying a range is called slicing.</a:t>
            </a:r>
          </a:p>
        </p:txBody>
      </p:sp>
    </p:spTree>
    <p:extLst>
      <p:ext uri="{BB962C8B-B14F-4D97-AF65-F5344CB8AC3E}">
        <p14:creationId xmlns:p14="http://schemas.microsoft.com/office/powerpoint/2010/main" val="37421322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 xmlns:a16="http://schemas.microsoft.com/office/drawing/2014/main" id="{E527C766-BA1D-45AD-9DE0-1484DED2EB7F}"/>
              </a:ext>
            </a:extLst>
          </p:cNvPr>
          <p:cNvGrpSpPr/>
          <p:nvPr/>
        </p:nvGrpSpPr>
        <p:grpSpPr>
          <a:xfrm>
            <a:off x="558396" y="2060848"/>
            <a:ext cx="8782051" cy="2367135"/>
            <a:chOff x="558396" y="2204865"/>
            <a:chExt cx="8782051" cy="2367135"/>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204865"/>
              <a:ext cx="8782050" cy="23671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420" r="18954"/>
            <a:stretch/>
          </p:blipFill>
          <p:spPr>
            <a:xfrm>
              <a:off x="638175" y="2267582"/>
              <a:ext cx="8702272" cy="2169530"/>
            </a:xfrm>
            <a:prstGeom prst="rect">
              <a:avLst/>
            </a:prstGeom>
          </p:spPr>
        </p:pic>
      </p:grpSp>
      <p:grpSp>
        <p:nvGrpSpPr>
          <p:cNvPr id="11" name="그룹 10">
            <a:extLst>
              <a:ext uri="{FF2B5EF4-FFF2-40B4-BE49-F238E27FC236}">
                <a16:creationId xmlns="" xmlns:a16="http://schemas.microsoft.com/office/drawing/2014/main" id="{B29DEFDF-36DB-4BB5-8BEE-6331CC7CFB20}"/>
              </a:ext>
            </a:extLst>
          </p:cNvPr>
          <p:cNvGrpSpPr/>
          <p:nvPr/>
        </p:nvGrpSpPr>
        <p:grpSpPr>
          <a:xfrm>
            <a:off x="580388" y="1413381"/>
            <a:ext cx="8887612" cy="599957"/>
            <a:chOff x="580388" y="1413381"/>
            <a:chExt cx="8887612" cy="599957"/>
          </a:xfrm>
        </p:grpSpPr>
        <p:sp>
          <p:nvSpPr>
            <p:cNvPr id="12" name="직사각형 11">
              <a:extLst>
                <a:ext uri="{FF2B5EF4-FFF2-40B4-BE49-F238E27FC236}">
                  <a16:creationId xmlns="" xmlns:a16="http://schemas.microsoft.com/office/drawing/2014/main" id="{A77FF1F1-4DC7-4805-913E-60FD16898D5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Indexing</a:t>
              </a:r>
              <a:endParaRPr lang="ko-KR" altLang="en-US" sz="1400" dirty="0">
                <a:solidFill>
                  <a:schemeClr val="tx1"/>
                </a:solidFill>
                <a:latin typeface="SamsungOne 400" panose="020B0503030303020204" pitchFamily="34" charset="0"/>
              </a:endParaRPr>
            </a:p>
          </p:txBody>
        </p:sp>
        <p:sp>
          <p:nvSpPr>
            <p:cNvPr id="13" name="Rectangle 12">
              <a:extLst>
                <a:ext uri="{FF2B5EF4-FFF2-40B4-BE49-F238E27FC236}">
                  <a16:creationId xmlns="" xmlns:a16="http://schemas.microsoft.com/office/drawing/2014/main" id="{20EE7A4E-79CE-4778-8085-0609E35CD188}"/>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Indexing a one-dimensional array is like Python list indexing.</a:t>
              </a:r>
            </a:p>
          </p:txBody>
        </p:sp>
      </p:grpSp>
    </p:spTree>
    <p:extLst>
      <p:ext uri="{BB962C8B-B14F-4D97-AF65-F5344CB8AC3E}">
        <p14:creationId xmlns:p14="http://schemas.microsoft.com/office/powerpoint/2010/main" val="41768603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5" name="그룹 4">
            <a:extLst>
              <a:ext uri="{FF2B5EF4-FFF2-40B4-BE49-F238E27FC236}">
                <a16:creationId xmlns="" xmlns:a16="http://schemas.microsoft.com/office/drawing/2014/main" id="{FD15E310-4654-45AF-92C2-8C9F4792968F}"/>
              </a:ext>
            </a:extLst>
          </p:cNvPr>
          <p:cNvGrpSpPr/>
          <p:nvPr/>
        </p:nvGrpSpPr>
        <p:grpSpPr>
          <a:xfrm>
            <a:off x="557644" y="2060848"/>
            <a:ext cx="8782802" cy="2385788"/>
            <a:chOff x="557644" y="2204865"/>
            <a:chExt cx="8782802" cy="2385788"/>
          </a:xfrm>
        </p:grpSpPr>
        <p:grpSp>
          <p:nvGrpSpPr>
            <p:cNvPr id="12" name="그룹 11"/>
            <p:cNvGrpSpPr/>
            <p:nvPr/>
          </p:nvGrpSpPr>
          <p:grpSpPr>
            <a:xfrm>
              <a:off x="557644" y="3879199"/>
              <a:ext cx="8782050" cy="711454"/>
              <a:chOff x="557644" y="5085182"/>
              <a:chExt cx="8782050" cy="711454"/>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2"/>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0" name="TextBox 19">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Can access one specific multi-dimensional value.</a:t>
                </a:r>
              </a:p>
            </p:txBody>
          </p:sp>
        </p:grpSp>
        <p:grpSp>
          <p:nvGrpSpPr>
            <p:cNvPr id="3" name="그룹 2">
              <a:extLst>
                <a:ext uri="{FF2B5EF4-FFF2-40B4-BE49-F238E27FC236}">
                  <a16:creationId xmlns="" xmlns:a16="http://schemas.microsoft.com/office/drawing/2014/main" id="{D0F891E3-5333-497B-BB8A-39B828171FA1}"/>
                </a:ext>
              </a:extLst>
            </p:cNvPr>
            <p:cNvGrpSpPr/>
            <p:nvPr/>
          </p:nvGrpSpPr>
          <p:grpSpPr>
            <a:xfrm>
              <a:off x="558396" y="2204865"/>
              <a:ext cx="8782050" cy="1567035"/>
              <a:chOff x="558396" y="2204865"/>
              <a:chExt cx="8782050" cy="1567035"/>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204865"/>
                <a:ext cx="8782050" cy="15670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1371" r="18763"/>
              <a:stretch/>
            </p:blipFill>
            <p:spPr>
              <a:xfrm>
                <a:off x="637406" y="2233111"/>
                <a:ext cx="8702288" cy="1474396"/>
              </a:xfrm>
              <a:prstGeom prst="rect">
                <a:avLst/>
              </a:prstGeom>
            </p:spPr>
          </p:pic>
        </p:grpSp>
      </p:grpSp>
      <p:grpSp>
        <p:nvGrpSpPr>
          <p:cNvPr id="21" name="그룹 20">
            <a:extLst>
              <a:ext uri="{FF2B5EF4-FFF2-40B4-BE49-F238E27FC236}">
                <a16:creationId xmlns="" xmlns:a16="http://schemas.microsoft.com/office/drawing/2014/main" id="{37E649AC-74C7-4016-B40B-782DBDD37035}"/>
              </a:ext>
            </a:extLst>
          </p:cNvPr>
          <p:cNvGrpSpPr/>
          <p:nvPr/>
        </p:nvGrpSpPr>
        <p:grpSpPr>
          <a:xfrm>
            <a:off x="580388" y="1413381"/>
            <a:ext cx="8887612" cy="599957"/>
            <a:chOff x="580388" y="1413381"/>
            <a:chExt cx="8887612" cy="599957"/>
          </a:xfrm>
        </p:grpSpPr>
        <p:sp>
          <p:nvSpPr>
            <p:cNvPr id="22" name="직사각형 21">
              <a:extLst>
                <a:ext uri="{FF2B5EF4-FFF2-40B4-BE49-F238E27FC236}">
                  <a16:creationId xmlns="" xmlns:a16="http://schemas.microsoft.com/office/drawing/2014/main" id="{762CDFC4-DCF0-4FF3-9BE4-0211AB93D1D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Indexing</a:t>
              </a:r>
              <a:endParaRPr lang="ko-KR" altLang="en-US" sz="1400" dirty="0">
                <a:solidFill>
                  <a:schemeClr val="tx1"/>
                </a:solidFill>
                <a:latin typeface="SamsungOne 400" panose="020B0503030303020204" pitchFamily="34" charset="0"/>
              </a:endParaRPr>
            </a:p>
          </p:txBody>
        </p:sp>
        <p:sp>
          <p:nvSpPr>
            <p:cNvPr id="23" name="Rectangle 12">
              <a:extLst>
                <a:ext uri="{FF2B5EF4-FFF2-40B4-BE49-F238E27FC236}">
                  <a16:creationId xmlns="" xmlns:a16="http://schemas.microsoft.com/office/drawing/2014/main" id="{54C1566D-1EC5-4BB5-942B-F35EA371B1A7}"/>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Multi-dimensional arrays can also be approached like list indexing.</a:t>
              </a:r>
            </a:p>
          </p:txBody>
        </p:sp>
      </p:grpSp>
    </p:spTree>
    <p:extLst>
      <p:ext uri="{BB962C8B-B14F-4D97-AF65-F5344CB8AC3E}">
        <p14:creationId xmlns:p14="http://schemas.microsoft.com/office/powerpoint/2010/main" val="33996169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 xmlns:a16="http://schemas.microsoft.com/office/drawing/2014/main" id="{BC8A490B-A811-4D39-963A-215C306F3055}"/>
              </a:ext>
            </a:extLst>
          </p:cNvPr>
          <p:cNvGrpSpPr/>
          <p:nvPr/>
        </p:nvGrpSpPr>
        <p:grpSpPr>
          <a:xfrm>
            <a:off x="558396" y="2795786"/>
            <a:ext cx="8782050" cy="777230"/>
            <a:chOff x="558396" y="2737496"/>
            <a:chExt cx="8782050" cy="777230"/>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737496"/>
              <a:ext cx="8782050" cy="77723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669" r="21724"/>
            <a:stretch/>
          </p:blipFill>
          <p:spPr>
            <a:xfrm>
              <a:off x="600075" y="2763010"/>
              <a:ext cx="8740371" cy="737998"/>
            </a:xfrm>
            <a:prstGeom prst="rect">
              <a:avLst/>
            </a:prstGeom>
          </p:spPr>
        </p:pic>
      </p:grpSp>
      <p:grpSp>
        <p:nvGrpSpPr>
          <p:cNvPr id="11" name="그룹 10">
            <a:extLst>
              <a:ext uri="{FF2B5EF4-FFF2-40B4-BE49-F238E27FC236}">
                <a16:creationId xmlns="" xmlns:a16="http://schemas.microsoft.com/office/drawing/2014/main" id="{B681D2EF-1CBB-49FB-8718-79459B824750}"/>
              </a:ext>
            </a:extLst>
          </p:cNvPr>
          <p:cNvGrpSpPr/>
          <p:nvPr/>
        </p:nvGrpSpPr>
        <p:grpSpPr>
          <a:xfrm>
            <a:off x="580388" y="1413381"/>
            <a:ext cx="8887612" cy="1302714"/>
            <a:chOff x="580388" y="1413381"/>
            <a:chExt cx="8887612" cy="1302714"/>
          </a:xfrm>
        </p:grpSpPr>
        <p:sp>
          <p:nvSpPr>
            <p:cNvPr id="12" name="직사각형 11">
              <a:extLst>
                <a:ext uri="{FF2B5EF4-FFF2-40B4-BE49-F238E27FC236}">
                  <a16:creationId xmlns="" xmlns:a16="http://schemas.microsoft.com/office/drawing/2014/main" id="{6E4D48FF-153E-40A1-9D9C-24AAC14BD9C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Indexing</a:t>
              </a:r>
              <a:endParaRPr lang="ko-KR" altLang="en-US" sz="1400" dirty="0">
                <a:solidFill>
                  <a:schemeClr val="tx1"/>
                </a:solidFill>
                <a:latin typeface="SamsungOne 400" panose="020B0503030303020204" pitchFamily="34" charset="0"/>
              </a:endParaRPr>
            </a:p>
          </p:txBody>
        </p:sp>
        <p:sp>
          <p:nvSpPr>
            <p:cNvPr id="13" name="Rectangle 12">
              <a:extLst>
                <a:ext uri="{FF2B5EF4-FFF2-40B4-BE49-F238E27FC236}">
                  <a16:creationId xmlns="" xmlns:a16="http://schemas.microsoft.com/office/drawing/2014/main" id="{942C48C6-B1D9-47DD-8A07-9D53A935C837}"/>
                </a:ext>
              </a:extLst>
            </p:cNvPr>
            <p:cNvSpPr/>
            <p:nvPr/>
          </p:nvSpPr>
          <p:spPr>
            <a:xfrm>
              <a:off x="711201" y="1667877"/>
              <a:ext cx="8632824"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Unlike list indexing, dimensions can be divided into commas (,) and approached in a multidimensional array. The dimension divided by commas is called an axis. Since b is a two-dimensional array, we can treat it as a matrix. Vales in columns 1 and 2 can be accessed as on the previous page.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can also be approached as shown below.</a:t>
              </a:r>
            </a:p>
          </p:txBody>
        </p:sp>
      </p:grpSp>
    </p:spTree>
    <p:extLst>
      <p:ext uri="{BB962C8B-B14F-4D97-AF65-F5344CB8AC3E}">
        <p14:creationId xmlns:p14="http://schemas.microsoft.com/office/powerpoint/2010/main" val="1736604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26537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understand why array data structures enable such rapid operations, we first need to know how they are stored in memory for each data structure.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Normally, for most languages, an array is referred to as a group of data created by listing data of the same data type and storing them contiguously in memory.</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Each value in it is called an element of an array. These elements use the number called an index, which always starts at zero, to simply distinguish an array’s elements. Most data types can be configured in an arrangement and consist of a one-dimensional arrangement, a two-dimensional arrangement, and a three-dimensional arrangement, depending on the configuration type.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Previously, it was explained that the data structure was a concept that focused primarily on effectively storing data. Finding out how the data are stored in the array and the list is the precise way to understand the array’s pros and cons and know the reason for its use. </a:t>
            </a:r>
          </a:p>
        </p:txBody>
      </p:sp>
      <p:sp>
        <p:nvSpPr>
          <p:cNvPr id="10" name="직사각형 9">
            <a:extLst>
              <a:ext uri="{FF2B5EF4-FFF2-40B4-BE49-F238E27FC236}">
                <a16:creationId xmlns="" xmlns:a16="http://schemas.microsoft.com/office/drawing/2014/main" id="{BC74B379-45D0-4AC4-B5F8-C0AD9D7DD3D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Method of Memory Storage Per Data Structure</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4093688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 xmlns:a16="http://schemas.microsoft.com/office/drawing/2014/main" id="{63B54039-0E57-4221-9235-4D4266908031}"/>
              </a:ext>
            </a:extLst>
          </p:cNvPr>
          <p:cNvGrpSpPr/>
          <p:nvPr/>
        </p:nvGrpSpPr>
        <p:grpSpPr>
          <a:xfrm>
            <a:off x="558396" y="2246904"/>
            <a:ext cx="8782050" cy="2210796"/>
            <a:chOff x="558396" y="2246904"/>
            <a:chExt cx="8782050" cy="2210796"/>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246904"/>
              <a:ext cx="8782050" cy="22107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2097" r="18557"/>
            <a:stretch/>
          </p:blipFill>
          <p:spPr>
            <a:xfrm>
              <a:off x="709414" y="2318976"/>
              <a:ext cx="8631032" cy="2046127"/>
            </a:xfrm>
            <a:prstGeom prst="rect">
              <a:avLst/>
            </a:prstGeom>
          </p:spPr>
        </p:pic>
      </p:grpSp>
      <p:grpSp>
        <p:nvGrpSpPr>
          <p:cNvPr id="11" name="그룹 10">
            <a:extLst>
              <a:ext uri="{FF2B5EF4-FFF2-40B4-BE49-F238E27FC236}">
                <a16:creationId xmlns="" xmlns:a16="http://schemas.microsoft.com/office/drawing/2014/main" id="{A0F9B744-9FB5-4CA4-ACD5-BE694D0ED298}"/>
              </a:ext>
            </a:extLst>
          </p:cNvPr>
          <p:cNvGrpSpPr/>
          <p:nvPr/>
        </p:nvGrpSpPr>
        <p:grpSpPr>
          <a:xfrm>
            <a:off x="580388" y="1413381"/>
            <a:ext cx="8887612" cy="800012"/>
            <a:chOff x="580388" y="1413381"/>
            <a:chExt cx="8887612" cy="800012"/>
          </a:xfrm>
        </p:grpSpPr>
        <p:sp>
          <p:nvSpPr>
            <p:cNvPr id="12" name="직사각형 11">
              <a:extLst>
                <a:ext uri="{FF2B5EF4-FFF2-40B4-BE49-F238E27FC236}">
                  <a16:creationId xmlns="" xmlns:a16="http://schemas.microsoft.com/office/drawing/2014/main" id="{C744FFF5-A83E-4CF2-8900-6B14EB48C44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Indexing</a:t>
              </a:r>
              <a:endParaRPr lang="ko-KR" altLang="en-US" sz="1400" dirty="0">
                <a:solidFill>
                  <a:schemeClr val="tx1"/>
                </a:solidFill>
                <a:latin typeface="SamsungOne 400" panose="020B0503030303020204" pitchFamily="34" charset="0"/>
              </a:endParaRPr>
            </a:p>
          </p:txBody>
        </p:sp>
        <p:sp>
          <p:nvSpPr>
            <p:cNvPr id="13" name="Rectangle 12">
              <a:extLst>
                <a:ext uri="{FF2B5EF4-FFF2-40B4-BE49-F238E27FC236}">
                  <a16:creationId xmlns="" xmlns:a16="http://schemas.microsoft.com/office/drawing/2014/main" id="{EFAB3FCE-9513-43CD-B9BF-4001F264802C}"/>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Not only can the array’s elements be imported, but the value of the corresponding index can be changed as follows.</a:t>
              </a:r>
            </a:p>
          </p:txBody>
        </p:sp>
      </p:grpSp>
    </p:spTree>
    <p:extLst>
      <p:ext uri="{BB962C8B-B14F-4D97-AF65-F5344CB8AC3E}">
        <p14:creationId xmlns:p14="http://schemas.microsoft.com/office/powerpoint/2010/main" val="24422049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3" name="그룹 12"/>
          <p:cNvGrpSpPr/>
          <p:nvPr/>
        </p:nvGrpSpPr>
        <p:grpSpPr>
          <a:xfrm>
            <a:off x="557644" y="3961631"/>
            <a:ext cx="8782050" cy="711454"/>
            <a:chOff x="557644" y="5085182"/>
            <a:chExt cx="8782050" cy="711454"/>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57644" y="5085182"/>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Elements 10, 30, and 40 located at positions 1, 3, and 4 were taken from the one-dimensional array a1.</a:t>
              </a:r>
            </a:p>
          </p:txBody>
        </p:sp>
      </p:grpSp>
      <p:grpSp>
        <p:nvGrpSpPr>
          <p:cNvPr id="3" name="그룹 2">
            <a:extLst>
              <a:ext uri="{FF2B5EF4-FFF2-40B4-BE49-F238E27FC236}">
                <a16:creationId xmlns="" xmlns:a16="http://schemas.microsoft.com/office/drawing/2014/main" id="{55000FE9-4FF5-4078-8FC8-E486ECB8BF0A}"/>
              </a:ext>
            </a:extLst>
          </p:cNvPr>
          <p:cNvGrpSpPr/>
          <p:nvPr/>
        </p:nvGrpSpPr>
        <p:grpSpPr>
          <a:xfrm>
            <a:off x="558396" y="2996952"/>
            <a:ext cx="8782050" cy="864096"/>
            <a:chOff x="558396" y="3068960"/>
            <a:chExt cx="8782050" cy="864096"/>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8396" y="3068960"/>
              <a:ext cx="8782050" cy="8640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474" r="21394"/>
            <a:stretch/>
          </p:blipFill>
          <p:spPr>
            <a:xfrm>
              <a:off x="676275" y="3097695"/>
              <a:ext cx="8663419" cy="759930"/>
            </a:xfrm>
            <a:prstGeom prst="rect">
              <a:avLst/>
            </a:prstGeom>
          </p:spPr>
        </p:pic>
        <p:sp>
          <p:nvSpPr>
            <p:cNvPr id="4" name="직사각형 3"/>
            <p:cNvSpPr/>
            <p:nvPr/>
          </p:nvSpPr>
          <p:spPr>
            <a:xfrm>
              <a:off x="2396325" y="3264919"/>
              <a:ext cx="5480850" cy="21170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그룹 21">
            <a:extLst>
              <a:ext uri="{FF2B5EF4-FFF2-40B4-BE49-F238E27FC236}">
                <a16:creationId xmlns="" xmlns:a16="http://schemas.microsoft.com/office/drawing/2014/main" id="{3742BAC0-DA4A-458F-BA82-97EA02FA7C64}"/>
              </a:ext>
            </a:extLst>
          </p:cNvPr>
          <p:cNvGrpSpPr/>
          <p:nvPr/>
        </p:nvGrpSpPr>
        <p:grpSpPr>
          <a:xfrm>
            <a:off x="580388" y="1413381"/>
            <a:ext cx="8887612" cy="1507898"/>
            <a:chOff x="580388" y="1413381"/>
            <a:chExt cx="8887612" cy="1507898"/>
          </a:xfrm>
        </p:grpSpPr>
        <p:sp>
          <p:nvSpPr>
            <p:cNvPr id="23" name="직사각형 22">
              <a:extLst>
                <a:ext uri="{FF2B5EF4-FFF2-40B4-BE49-F238E27FC236}">
                  <a16:creationId xmlns="" xmlns:a16="http://schemas.microsoft.com/office/drawing/2014/main" id="{5AF88C5D-27B2-4F08-A075-AF713B0E019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Indexing</a:t>
              </a:r>
              <a:endParaRPr lang="ko-KR" altLang="en-US" sz="1400" dirty="0">
                <a:solidFill>
                  <a:schemeClr val="tx1"/>
                </a:solidFill>
                <a:latin typeface="SamsungOne 400" panose="020B0503030303020204" pitchFamily="34" charset="0"/>
              </a:endParaRPr>
            </a:p>
          </p:txBody>
        </p:sp>
        <p:sp>
          <p:nvSpPr>
            <p:cNvPr id="24" name="Rectangle 12">
              <a:extLst>
                <a:ext uri="{FF2B5EF4-FFF2-40B4-BE49-F238E27FC236}">
                  <a16:creationId xmlns="" xmlns:a16="http://schemas.microsoft.com/office/drawing/2014/main" id="{A51D1E40-1866-4819-9EFC-DD16902C5383}"/>
                </a:ext>
              </a:extLst>
            </p:cNvPr>
            <p:cNvSpPr/>
            <p:nvPr/>
          </p:nvSpPr>
          <p:spPr>
            <a:xfrm>
              <a:off x="711201" y="1667877"/>
              <a:ext cx="8632824"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select multiple elements from a one-dimensional array, store them as follows.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outer brackets are brackets for indexing, and the inner brackets are brackets for the list.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Array name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Array name [[position 1, position 2, ..., position n]]</a:t>
              </a:r>
            </a:p>
          </p:txBody>
        </p:sp>
      </p:grpSp>
    </p:spTree>
    <p:extLst>
      <p:ext uri="{BB962C8B-B14F-4D97-AF65-F5344CB8AC3E}">
        <p14:creationId xmlns:p14="http://schemas.microsoft.com/office/powerpoint/2010/main" val="40477965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 xmlns:a16="http://schemas.microsoft.com/office/drawing/2014/main" id="{D0850746-79AC-4899-8AD6-F00B35A1BE84}"/>
              </a:ext>
            </a:extLst>
          </p:cNvPr>
          <p:cNvGrpSpPr/>
          <p:nvPr/>
        </p:nvGrpSpPr>
        <p:grpSpPr>
          <a:xfrm>
            <a:off x="558396" y="3429000"/>
            <a:ext cx="8782051" cy="1237686"/>
            <a:chOff x="558396" y="3677214"/>
            <a:chExt cx="8782051" cy="1237686"/>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8396" y="3677214"/>
              <a:ext cx="8782050" cy="12376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370" r="20545"/>
            <a:stretch/>
          </p:blipFill>
          <p:spPr>
            <a:xfrm>
              <a:off x="665981" y="3712840"/>
              <a:ext cx="8674466" cy="1156320"/>
            </a:xfrm>
            <a:prstGeom prst="rect">
              <a:avLst/>
            </a:prstGeom>
          </p:spPr>
        </p:pic>
      </p:grpSp>
      <p:grpSp>
        <p:nvGrpSpPr>
          <p:cNvPr id="13" name="그룹 12">
            <a:extLst>
              <a:ext uri="{FF2B5EF4-FFF2-40B4-BE49-F238E27FC236}">
                <a16:creationId xmlns="" xmlns:a16="http://schemas.microsoft.com/office/drawing/2014/main" id="{E2B9A2F4-681A-4114-9F2B-220DCE43A2C6}"/>
              </a:ext>
            </a:extLst>
          </p:cNvPr>
          <p:cNvGrpSpPr/>
          <p:nvPr/>
        </p:nvGrpSpPr>
        <p:grpSpPr>
          <a:xfrm>
            <a:off x="580388" y="1413381"/>
            <a:ext cx="8887612" cy="1908007"/>
            <a:chOff x="580388" y="1413381"/>
            <a:chExt cx="8887612" cy="1908007"/>
          </a:xfrm>
        </p:grpSpPr>
        <p:sp>
          <p:nvSpPr>
            <p:cNvPr id="17" name="직사각형 16">
              <a:extLst>
                <a:ext uri="{FF2B5EF4-FFF2-40B4-BE49-F238E27FC236}">
                  <a16:creationId xmlns="" xmlns:a16="http://schemas.microsoft.com/office/drawing/2014/main" id="{BA242121-D0A1-4CB5-8984-547E33D4B3C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Indexing</a:t>
              </a:r>
              <a:endParaRPr lang="ko-KR" altLang="en-US" sz="1400" dirty="0">
                <a:solidFill>
                  <a:schemeClr val="tx1"/>
                </a:solidFill>
                <a:latin typeface="SamsungOne 400" panose="020B0503030303020204" pitchFamily="34" charset="0"/>
              </a:endParaRPr>
            </a:p>
          </p:txBody>
        </p:sp>
        <p:sp>
          <p:nvSpPr>
            <p:cNvPr id="18" name="Rectangle 12">
              <a:extLst>
                <a:ext uri="{FF2B5EF4-FFF2-40B4-BE49-F238E27FC236}">
                  <a16:creationId xmlns="" xmlns:a16="http://schemas.microsoft.com/office/drawing/2014/main" id="{4B2BEBB2-1314-4A12-8E44-21AA46E3E655}"/>
                </a:ext>
              </a:extLst>
            </p:cNvPr>
            <p:cNvSpPr/>
            <p:nvPr/>
          </p:nvSpPr>
          <p:spPr>
            <a:xfrm>
              <a:off x="711201" y="1667877"/>
              <a:ext cx="8632824"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select an element at a specific location in a two-dimensional array, specify the positions of rows and columns as follows.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Array name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row_position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column_position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only the array name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row_position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entered without 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column_position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entire designated row is selected.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 method of selecting and importing a specific element by indexing in a two-dimensional array.</a:t>
              </a:r>
              <a:endParaRPr lang="en-US" altLang="ko-KR" sz="1300" dirty="0">
                <a:solidFill>
                  <a:srgbClr val="FF0000"/>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10046888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5" name="그룹 4">
            <a:extLst>
              <a:ext uri="{FF2B5EF4-FFF2-40B4-BE49-F238E27FC236}">
                <a16:creationId xmlns="" xmlns:a16="http://schemas.microsoft.com/office/drawing/2014/main" id="{5822EA53-CE5F-414B-953A-78BD81524903}"/>
              </a:ext>
            </a:extLst>
          </p:cNvPr>
          <p:cNvGrpSpPr/>
          <p:nvPr/>
        </p:nvGrpSpPr>
        <p:grpSpPr>
          <a:xfrm>
            <a:off x="558396" y="2260389"/>
            <a:ext cx="8782050" cy="827621"/>
            <a:chOff x="558396" y="2115604"/>
            <a:chExt cx="8782050" cy="827621"/>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8396" y="2115604"/>
              <a:ext cx="8782050" cy="82762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371" r="25409"/>
            <a:stretch/>
          </p:blipFill>
          <p:spPr>
            <a:xfrm>
              <a:off x="656455" y="2139445"/>
              <a:ext cx="8683991" cy="775974"/>
            </a:xfrm>
            <a:prstGeom prst="rect">
              <a:avLst/>
            </a:prstGeom>
          </p:spPr>
        </p:pic>
      </p:grpSp>
      <p:grpSp>
        <p:nvGrpSpPr>
          <p:cNvPr id="6" name="그룹 5">
            <a:extLst>
              <a:ext uri="{FF2B5EF4-FFF2-40B4-BE49-F238E27FC236}">
                <a16:creationId xmlns="" xmlns:a16="http://schemas.microsoft.com/office/drawing/2014/main" id="{4E6299E8-F038-4EBB-BA7A-4303BAE8B137}"/>
              </a:ext>
            </a:extLst>
          </p:cNvPr>
          <p:cNvGrpSpPr/>
          <p:nvPr/>
        </p:nvGrpSpPr>
        <p:grpSpPr>
          <a:xfrm>
            <a:off x="558924" y="3802361"/>
            <a:ext cx="8782050" cy="1296144"/>
            <a:chOff x="558924" y="4149080"/>
            <a:chExt cx="8782050" cy="1296144"/>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924" y="4149080"/>
              <a:ext cx="8782050" cy="129614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1371" r="21605"/>
            <a:stretch/>
          </p:blipFill>
          <p:spPr>
            <a:xfrm>
              <a:off x="665981" y="4192600"/>
              <a:ext cx="8674466" cy="1180616"/>
            </a:xfrm>
            <a:prstGeom prst="rect">
              <a:avLst/>
            </a:prstGeom>
          </p:spPr>
        </p:pic>
      </p:grpSp>
      <p:sp>
        <p:nvSpPr>
          <p:cNvPr id="17" name="Rectangle 12">
            <a:extLst>
              <a:ext uri="{FF2B5EF4-FFF2-40B4-BE49-F238E27FC236}">
                <a16:creationId xmlns="" xmlns:a16="http://schemas.microsoft.com/office/drawing/2014/main" id="{39C1D0BA-7152-4AAC-B295-DCCB5F8378F4}"/>
              </a:ext>
            </a:extLst>
          </p:cNvPr>
          <p:cNvSpPr/>
          <p:nvPr/>
        </p:nvSpPr>
        <p:spPr>
          <a:xfrm>
            <a:off x="711201" y="3224475"/>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below, you can also change the value after selecting an element by specifying the positions of rows and columns in a two-dimensional array. </a:t>
            </a:r>
          </a:p>
        </p:txBody>
      </p:sp>
      <p:grpSp>
        <p:nvGrpSpPr>
          <p:cNvPr id="18" name="그룹 17">
            <a:extLst>
              <a:ext uri="{FF2B5EF4-FFF2-40B4-BE49-F238E27FC236}">
                <a16:creationId xmlns="" xmlns:a16="http://schemas.microsoft.com/office/drawing/2014/main" id="{399A0F19-ECC8-4BC5-8693-DFC844A409CB}"/>
              </a:ext>
            </a:extLst>
          </p:cNvPr>
          <p:cNvGrpSpPr/>
          <p:nvPr/>
        </p:nvGrpSpPr>
        <p:grpSpPr>
          <a:xfrm>
            <a:off x="580388" y="1413381"/>
            <a:ext cx="8887612" cy="800012"/>
            <a:chOff x="580388" y="1413381"/>
            <a:chExt cx="8887612" cy="800012"/>
          </a:xfrm>
        </p:grpSpPr>
        <p:sp>
          <p:nvSpPr>
            <p:cNvPr id="20" name="직사각형 19">
              <a:extLst>
                <a:ext uri="{FF2B5EF4-FFF2-40B4-BE49-F238E27FC236}">
                  <a16:creationId xmlns="" xmlns:a16="http://schemas.microsoft.com/office/drawing/2014/main" id="{0EF17BF5-189D-4443-AD97-E10E2FDAEA4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Indexing</a:t>
              </a:r>
              <a:endParaRPr lang="ko-KR" altLang="en-US" sz="1400" dirty="0">
                <a:solidFill>
                  <a:schemeClr val="tx1"/>
                </a:solidFill>
                <a:latin typeface="SamsungOne 400" panose="020B0503030303020204" pitchFamily="34" charset="0"/>
              </a:endParaRPr>
            </a:p>
          </p:txBody>
        </p:sp>
        <p:sp>
          <p:nvSpPr>
            <p:cNvPr id="21" name="Rectangle 12">
              <a:extLst>
                <a:ext uri="{FF2B5EF4-FFF2-40B4-BE49-F238E27FC236}">
                  <a16:creationId xmlns="" xmlns:a16="http://schemas.microsoft.com/office/drawing/2014/main" id="{5266F322-CE1D-4AD2-B32B-04105D4E7308}"/>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two-dimensional array a2, an element having 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row_position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of 0 and 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column_position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of 2 is selected and imported as follows. </a:t>
              </a:r>
            </a:p>
          </p:txBody>
        </p:sp>
      </p:grpSp>
    </p:spTree>
    <p:extLst>
      <p:ext uri="{BB962C8B-B14F-4D97-AF65-F5344CB8AC3E}">
        <p14:creationId xmlns:p14="http://schemas.microsoft.com/office/powerpoint/2010/main" val="34601638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 xmlns:a16="http://schemas.microsoft.com/office/drawing/2014/main" id="{B98C709A-1F0B-429C-845A-CAB9C489EB75}"/>
              </a:ext>
            </a:extLst>
          </p:cNvPr>
          <p:cNvGrpSpPr/>
          <p:nvPr/>
        </p:nvGrpSpPr>
        <p:grpSpPr>
          <a:xfrm>
            <a:off x="558396" y="2060848"/>
            <a:ext cx="8782050" cy="864096"/>
            <a:chOff x="558396" y="2115604"/>
            <a:chExt cx="8782050" cy="864096"/>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8396" y="2115604"/>
              <a:ext cx="8782050" cy="8640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091" r="27085"/>
            <a:stretch/>
          </p:blipFill>
          <p:spPr>
            <a:xfrm>
              <a:off x="628649" y="2158091"/>
              <a:ext cx="8711797" cy="784566"/>
            </a:xfrm>
            <a:prstGeom prst="rect">
              <a:avLst/>
            </a:prstGeom>
          </p:spPr>
        </p:pic>
      </p:grpSp>
      <p:grpSp>
        <p:nvGrpSpPr>
          <p:cNvPr id="4" name="그룹 3">
            <a:extLst>
              <a:ext uri="{FF2B5EF4-FFF2-40B4-BE49-F238E27FC236}">
                <a16:creationId xmlns="" xmlns:a16="http://schemas.microsoft.com/office/drawing/2014/main" id="{24ABC86A-C9A1-4B41-BC13-3A5800B24335}"/>
              </a:ext>
            </a:extLst>
          </p:cNvPr>
          <p:cNvGrpSpPr/>
          <p:nvPr/>
        </p:nvGrpSpPr>
        <p:grpSpPr>
          <a:xfrm>
            <a:off x="558924" y="3506882"/>
            <a:ext cx="8782050" cy="1296144"/>
            <a:chOff x="558924" y="3506882"/>
            <a:chExt cx="8782050" cy="1296144"/>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924" y="3506882"/>
              <a:ext cx="8782050" cy="129614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p:cNvPicPr>
              <a:picLocks noChangeAspect="1"/>
            </p:cNvPicPr>
            <p:nvPr/>
          </p:nvPicPr>
          <p:blipFill rotWithShape="1">
            <a:blip r:embed="rId4"/>
            <a:srcRect l="1371" r="26019"/>
            <a:stretch/>
          </p:blipFill>
          <p:spPr>
            <a:xfrm>
              <a:off x="656455" y="3567046"/>
              <a:ext cx="8683991" cy="1235980"/>
            </a:xfrm>
            <a:prstGeom prst="rect">
              <a:avLst/>
            </a:prstGeom>
          </p:spPr>
        </p:pic>
      </p:grpSp>
      <p:sp>
        <p:nvSpPr>
          <p:cNvPr id="17" name="Rectangle 12">
            <a:extLst>
              <a:ext uri="{FF2B5EF4-FFF2-40B4-BE49-F238E27FC236}">
                <a16:creationId xmlns="" xmlns:a16="http://schemas.microsoft.com/office/drawing/2014/main" id="{39C1D0BA-7152-4AAC-B295-DCCB5F8378F4}"/>
              </a:ext>
            </a:extLst>
          </p:cNvPr>
          <p:cNvSpPr/>
          <p:nvPr/>
        </p:nvSpPr>
        <p:spPr>
          <a:xfrm>
            <a:off x="711201" y="310759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entire row can also be changed by specifying a specific row in a two-dimensional array, as shown below. </a:t>
            </a:r>
          </a:p>
        </p:txBody>
      </p:sp>
      <p:grpSp>
        <p:nvGrpSpPr>
          <p:cNvPr id="18" name="그룹 17">
            <a:extLst>
              <a:ext uri="{FF2B5EF4-FFF2-40B4-BE49-F238E27FC236}">
                <a16:creationId xmlns="" xmlns:a16="http://schemas.microsoft.com/office/drawing/2014/main" id="{87F456E7-1FA8-4D9B-ADA0-059EEA5D1C11}"/>
              </a:ext>
            </a:extLst>
          </p:cNvPr>
          <p:cNvGrpSpPr/>
          <p:nvPr/>
        </p:nvGrpSpPr>
        <p:grpSpPr>
          <a:xfrm>
            <a:off x="580388" y="1413381"/>
            <a:ext cx="8887612" cy="599957"/>
            <a:chOff x="580388" y="1413381"/>
            <a:chExt cx="8887612" cy="599957"/>
          </a:xfrm>
        </p:grpSpPr>
        <p:sp>
          <p:nvSpPr>
            <p:cNvPr id="20" name="직사각형 19">
              <a:extLst>
                <a:ext uri="{FF2B5EF4-FFF2-40B4-BE49-F238E27FC236}">
                  <a16:creationId xmlns="" xmlns:a16="http://schemas.microsoft.com/office/drawing/2014/main" id="{14D612DB-3744-42D3-A242-446CC2544FC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Indexing</a:t>
              </a:r>
              <a:endParaRPr lang="ko-KR" altLang="en-US" sz="1400" dirty="0">
                <a:solidFill>
                  <a:schemeClr val="tx1"/>
                </a:solidFill>
                <a:latin typeface="SamsungOne 400" panose="020B0503030303020204" pitchFamily="34" charset="0"/>
              </a:endParaRPr>
            </a:p>
          </p:txBody>
        </p:sp>
        <p:sp>
          <p:nvSpPr>
            <p:cNvPr id="21" name="Rectangle 12">
              <a:extLst>
                <a:ext uri="{FF2B5EF4-FFF2-40B4-BE49-F238E27FC236}">
                  <a16:creationId xmlns="" xmlns:a16="http://schemas.microsoft.com/office/drawing/2014/main" id="{B7E79D45-6757-4FE2-8F1C-84B44BC10674}"/>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method of obtaining the entire row by specifying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row_position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in a two-dimensional array is shown below. </a:t>
              </a:r>
            </a:p>
          </p:txBody>
        </p:sp>
      </p:grpSp>
    </p:spTree>
    <p:extLst>
      <p:ext uri="{BB962C8B-B14F-4D97-AF65-F5344CB8AC3E}">
        <p14:creationId xmlns:p14="http://schemas.microsoft.com/office/powerpoint/2010/main" val="17056182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7" name="그룹 16"/>
          <p:cNvGrpSpPr/>
          <p:nvPr/>
        </p:nvGrpSpPr>
        <p:grpSpPr>
          <a:xfrm>
            <a:off x="557644" y="5041751"/>
            <a:ext cx="8782050" cy="711454"/>
            <a:chOff x="557644" y="5085182"/>
            <a:chExt cx="8782050" cy="711454"/>
          </a:xfrm>
        </p:grpSpPr>
        <p:sp>
          <p:nvSpPr>
            <p:cNvPr id="18" name="모서리가 둥근 직사각형 4">
              <a:extLst>
                <a:ext uri="{FF2B5EF4-FFF2-40B4-BE49-F238E27FC236}">
                  <a16:creationId xmlns="" xmlns:a16="http://schemas.microsoft.com/office/drawing/2014/main" id="{C3569CBD-5212-483A-A582-6794A42BDB63}"/>
                </a:ext>
              </a:extLst>
            </p:cNvPr>
            <p:cNvSpPr/>
            <p:nvPr/>
          </p:nvSpPr>
          <p:spPr>
            <a:xfrm>
              <a:off x="557644" y="5085182"/>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2" name="TextBox 21">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If you select the row first from [10, 20, 30] and the column from [45, 55, 65], then 10 and 55 are returned.</a:t>
              </a:r>
            </a:p>
          </p:txBody>
        </p:sp>
      </p:grpSp>
      <p:grpSp>
        <p:nvGrpSpPr>
          <p:cNvPr id="23" name="그룹 22">
            <a:extLst>
              <a:ext uri="{FF2B5EF4-FFF2-40B4-BE49-F238E27FC236}">
                <a16:creationId xmlns="" xmlns:a16="http://schemas.microsoft.com/office/drawing/2014/main" id="{B7559185-24F1-4E92-80E5-C9BC12FE70D7}"/>
              </a:ext>
            </a:extLst>
          </p:cNvPr>
          <p:cNvGrpSpPr/>
          <p:nvPr/>
        </p:nvGrpSpPr>
        <p:grpSpPr>
          <a:xfrm>
            <a:off x="580388" y="1413381"/>
            <a:ext cx="8887612" cy="1605360"/>
            <a:chOff x="580388" y="1413381"/>
            <a:chExt cx="8887612" cy="1605360"/>
          </a:xfrm>
        </p:grpSpPr>
        <p:sp>
          <p:nvSpPr>
            <p:cNvPr id="24" name="직사각형 23">
              <a:extLst>
                <a:ext uri="{FF2B5EF4-FFF2-40B4-BE49-F238E27FC236}">
                  <a16:creationId xmlns="" xmlns:a16="http://schemas.microsoft.com/office/drawing/2014/main" id="{1B7B79C2-F9B7-4853-AFF9-1F025270CA9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Indexing</a:t>
              </a:r>
              <a:endParaRPr lang="ko-KR" altLang="en-US" sz="1400" dirty="0">
                <a:solidFill>
                  <a:schemeClr val="tx1"/>
                </a:solidFill>
                <a:latin typeface="SamsungOne 400" panose="020B0503030303020204" pitchFamily="34" charset="0"/>
              </a:endParaRPr>
            </a:p>
          </p:txBody>
        </p:sp>
        <p:sp>
          <p:nvSpPr>
            <p:cNvPr id="25" name="Rectangle 12">
              <a:extLst>
                <a:ext uri="{FF2B5EF4-FFF2-40B4-BE49-F238E27FC236}">
                  <a16:creationId xmlns="" xmlns:a16="http://schemas.microsoft.com/office/drawing/2014/main" id="{4230BEA9-C52D-4AD9-9456-353FCAF10760}"/>
                </a:ext>
              </a:extLst>
            </p:cNvPr>
            <p:cNvSpPr/>
            <p:nvPr/>
          </p:nvSpPr>
          <p:spPr>
            <a:xfrm>
              <a:off x="711201" y="1667877"/>
              <a:ext cx="8632824"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select several elements in a two-dimensional array, do as follows.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Array name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row_position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1,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row_position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2, …,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row_position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column_position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column_position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2, …,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column_position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following is an example of selecting multiple elements by specifying the positions of rows and columns in a two-dimensional array. </a:t>
              </a:r>
            </a:p>
          </p:txBody>
        </p:sp>
      </p:grpSp>
      <p:grpSp>
        <p:nvGrpSpPr>
          <p:cNvPr id="6" name="그룹 5">
            <a:extLst>
              <a:ext uri="{FF2B5EF4-FFF2-40B4-BE49-F238E27FC236}">
                <a16:creationId xmlns="" xmlns:a16="http://schemas.microsoft.com/office/drawing/2014/main" id="{156CB7FC-2B37-4AB8-874C-C3434C12A172}"/>
              </a:ext>
            </a:extLst>
          </p:cNvPr>
          <p:cNvGrpSpPr/>
          <p:nvPr/>
        </p:nvGrpSpPr>
        <p:grpSpPr>
          <a:xfrm>
            <a:off x="558924" y="3053790"/>
            <a:ext cx="8785101" cy="1880160"/>
            <a:chOff x="558924" y="3053790"/>
            <a:chExt cx="8785101" cy="1880160"/>
          </a:xfrm>
        </p:grpSpPr>
        <p:grpSp>
          <p:nvGrpSpPr>
            <p:cNvPr id="4" name="그룹 3">
              <a:extLst>
                <a:ext uri="{FF2B5EF4-FFF2-40B4-BE49-F238E27FC236}">
                  <a16:creationId xmlns="" xmlns:a16="http://schemas.microsoft.com/office/drawing/2014/main" id="{6307E5B9-B133-4BE9-ABAD-FB7624A76EEF}"/>
                </a:ext>
              </a:extLst>
            </p:cNvPr>
            <p:cNvGrpSpPr/>
            <p:nvPr/>
          </p:nvGrpSpPr>
          <p:grpSpPr>
            <a:xfrm>
              <a:off x="558924" y="3053790"/>
              <a:ext cx="8782050" cy="1880160"/>
              <a:chOff x="558924" y="3053790"/>
              <a:chExt cx="8782050" cy="1880160"/>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924" y="3053790"/>
                <a:ext cx="8782050" cy="18801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l="1182" r="22406" b="6703"/>
              <a:stretch/>
            </p:blipFill>
            <p:spPr>
              <a:xfrm>
                <a:off x="711201" y="3072940"/>
                <a:ext cx="8628493" cy="1746710"/>
              </a:xfrm>
              <a:prstGeom prst="rect">
                <a:avLst/>
              </a:prstGeom>
            </p:spPr>
          </p:pic>
        </p:grpSp>
        <p:sp>
          <p:nvSpPr>
            <p:cNvPr id="5" name="직사각형 4">
              <a:extLst>
                <a:ext uri="{FF2B5EF4-FFF2-40B4-BE49-F238E27FC236}">
                  <a16:creationId xmlns="" xmlns:a16="http://schemas.microsoft.com/office/drawing/2014/main" id="{A5294411-B344-4F6A-98C3-30F06E2D32B3}"/>
                </a:ext>
              </a:extLst>
            </p:cNvPr>
            <p:cNvSpPr/>
            <p:nvPr/>
          </p:nvSpPr>
          <p:spPr>
            <a:xfrm>
              <a:off x="2791172" y="4260596"/>
              <a:ext cx="6552853" cy="25425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82740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5" name="그룹 4">
            <a:extLst>
              <a:ext uri="{FF2B5EF4-FFF2-40B4-BE49-F238E27FC236}">
                <a16:creationId xmlns="" xmlns:a16="http://schemas.microsoft.com/office/drawing/2014/main" id="{88B8B6AF-5B67-4487-88DD-DF078302361C}"/>
              </a:ext>
            </a:extLst>
          </p:cNvPr>
          <p:cNvGrpSpPr/>
          <p:nvPr/>
        </p:nvGrpSpPr>
        <p:grpSpPr>
          <a:xfrm>
            <a:off x="557644" y="4164528"/>
            <a:ext cx="8782050" cy="1215511"/>
            <a:chOff x="557644" y="4445737"/>
            <a:chExt cx="8782050" cy="1215511"/>
          </a:xfrm>
        </p:grpSpPr>
        <p:grpSp>
          <p:nvGrpSpPr>
            <p:cNvPr id="17" name="그룹 16"/>
            <p:cNvGrpSpPr/>
            <p:nvPr/>
          </p:nvGrpSpPr>
          <p:grpSpPr>
            <a:xfrm>
              <a:off x="557644" y="4445737"/>
              <a:ext cx="8782050" cy="1215511"/>
              <a:chOff x="557644" y="5085181"/>
              <a:chExt cx="8782050" cy="1215511"/>
            </a:xfrm>
          </p:grpSpPr>
          <p:sp>
            <p:nvSpPr>
              <p:cNvPr id="18"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12155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2" name="TextBox 21">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Only elements that meet the conditions of “a&gt;3” are returned.</a:t>
                </a:r>
              </a:p>
            </p:txBody>
          </p:sp>
        </p:grpSp>
        <p:pic>
          <p:nvPicPr>
            <p:cNvPr id="2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59810" y="5079038"/>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 xmlns:a16="http://schemas.microsoft.com/office/drawing/2014/main" id="{EE836FE5-4E63-409C-97E4-2898B8159708}"/>
                </a:ext>
              </a:extLst>
            </p:cNvPr>
            <p:cNvSpPr txBox="1"/>
            <p:nvPr/>
          </p:nvSpPr>
          <p:spPr>
            <a:xfrm>
              <a:off x="918591" y="5056306"/>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5" name="TextBox 24">
              <a:extLst>
                <a:ext uri="{FF2B5EF4-FFF2-40B4-BE49-F238E27FC236}">
                  <a16:creationId xmlns="" xmlns:a16="http://schemas.microsoft.com/office/drawing/2014/main" id="{0800EE66-B78E-4CCD-A49E-31BBE412C7F6}"/>
                </a:ext>
              </a:extLst>
            </p:cNvPr>
            <p:cNvSpPr txBox="1"/>
            <p:nvPr/>
          </p:nvSpPr>
          <p:spPr>
            <a:xfrm>
              <a:off x="1019231" y="539120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Only even numbers are returned.</a:t>
              </a:r>
            </a:p>
          </p:txBody>
        </p:sp>
      </p:grpSp>
      <p:grpSp>
        <p:nvGrpSpPr>
          <p:cNvPr id="4" name="그룹 3">
            <a:extLst>
              <a:ext uri="{FF2B5EF4-FFF2-40B4-BE49-F238E27FC236}">
                <a16:creationId xmlns="" xmlns:a16="http://schemas.microsoft.com/office/drawing/2014/main" id="{9DFAE2BD-B8DF-424C-904F-0BCFB4337497}"/>
              </a:ext>
            </a:extLst>
          </p:cNvPr>
          <p:cNvGrpSpPr/>
          <p:nvPr/>
        </p:nvGrpSpPr>
        <p:grpSpPr>
          <a:xfrm>
            <a:off x="558924" y="2060848"/>
            <a:ext cx="8782050" cy="1995661"/>
            <a:chOff x="558924" y="2204864"/>
            <a:chExt cx="8782050" cy="1995661"/>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924" y="2204864"/>
              <a:ext cx="8782050" cy="19956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371" r="17093"/>
            <a:stretch/>
          </p:blipFill>
          <p:spPr>
            <a:xfrm>
              <a:off x="675505" y="2221573"/>
              <a:ext cx="8664189" cy="1967197"/>
            </a:xfrm>
            <a:prstGeom prst="rect">
              <a:avLst/>
            </a:prstGeom>
          </p:spPr>
        </p:pic>
      </p:grpSp>
      <p:grpSp>
        <p:nvGrpSpPr>
          <p:cNvPr id="26" name="그룹 25">
            <a:extLst>
              <a:ext uri="{FF2B5EF4-FFF2-40B4-BE49-F238E27FC236}">
                <a16:creationId xmlns="" xmlns:a16="http://schemas.microsoft.com/office/drawing/2014/main" id="{49272D56-9539-4555-ADDF-D92A9A0A9F76}"/>
              </a:ext>
            </a:extLst>
          </p:cNvPr>
          <p:cNvGrpSpPr/>
          <p:nvPr/>
        </p:nvGrpSpPr>
        <p:grpSpPr>
          <a:xfrm>
            <a:off x="580388" y="1413381"/>
            <a:ext cx="8887612" cy="599957"/>
            <a:chOff x="580388" y="1413381"/>
            <a:chExt cx="8887612" cy="599957"/>
          </a:xfrm>
        </p:grpSpPr>
        <p:sp>
          <p:nvSpPr>
            <p:cNvPr id="27" name="직사각형 26">
              <a:extLst>
                <a:ext uri="{FF2B5EF4-FFF2-40B4-BE49-F238E27FC236}">
                  <a16:creationId xmlns="" xmlns:a16="http://schemas.microsoft.com/office/drawing/2014/main" id="{21D87A2E-EDAE-4D9F-BEF3-6A8878FD66C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Selecting the Array by Specifying the Conditions</a:t>
              </a:r>
              <a:endParaRPr lang="ko-KR" altLang="en-US" sz="1400" dirty="0">
                <a:solidFill>
                  <a:schemeClr val="tx1"/>
                </a:solidFill>
                <a:latin typeface="SamsungOne 400" panose="020B0503030303020204" pitchFamily="34" charset="0"/>
              </a:endParaRPr>
            </a:p>
          </p:txBody>
        </p:sp>
        <p:sp>
          <p:nvSpPr>
            <p:cNvPr id="28" name="Rectangle 12">
              <a:extLst>
                <a:ext uri="{FF2B5EF4-FFF2-40B4-BE49-F238E27FC236}">
                  <a16:creationId xmlns="" xmlns:a16="http://schemas.microsoft.com/office/drawing/2014/main" id="{0A3E3BE7-E450-48B9-A488-14D783A6BA8D}"/>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Array Name[Condition]</a:t>
              </a:r>
            </a:p>
          </p:txBody>
        </p:sp>
      </p:grpSp>
    </p:spTree>
    <p:extLst>
      <p:ext uri="{BB962C8B-B14F-4D97-AF65-F5344CB8AC3E}">
        <p14:creationId xmlns:p14="http://schemas.microsoft.com/office/powerpoint/2010/main" val="3152743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Array Slicing</a:t>
            </a:r>
          </a:p>
        </p:txBody>
      </p:sp>
      <p:sp>
        <p:nvSpPr>
          <p:cNvPr id="23" name="Rectangle 12">
            <a:extLst>
              <a:ext uri="{FF2B5EF4-FFF2-40B4-BE49-F238E27FC236}">
                <a16:creationId xmlns="" xmlns:a16="http://schemas.microsoft.com/office/drawing/2014/main" id="{39C1D0BA-7152-4AAC-B295-DCCB5F8378F4}"/>
              </a:ext>
            </a:extLst>
          </p:cNvPr>
          <p:cNvSpPr/>
          <p:nvPr/>
        </p:nvSpPr>
        <p:spPr>
          <a:xfrm>
            <a:off x="711201" y="2089402"/>
            <a:ext cx="8632824"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a one-dimensional array, slicing specifies the positions of the beginning and the end, as shown below.</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Array[</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start_position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end_position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start position is not specified, the start position becomes 0, and the range becomes “0 to end position -1.” If the end position is not specified, the “end position” becomes the array’s length, and the range becomes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start_position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to end of the array.”</a:t>
            </a: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 xmlns:a16="http://schemas.microsoft.com/office/drawing/2014/main" id="{149718C4-8371-400F-8362-A3094D6B568B}"/>
              </a:ext>
            </a:extLst>
          </p:cNvPr>
          <p:cNvGrpSpPr/>
          <p:nvPr/>
        </p:nvGrpSpPr>
        <p:grpSpPr>
          <a:xfrm>
            <a:off x="560387" y="3501008"/>
            <a:ext cx="8782050" cy="1093093"/>
            <a:chOff x="558924" y="3717032"/>
            <a:chExt cx="8782050" cy="1093093"/>
          </a:xfrm>
        </p:grpSpPr>
        <p:sp>
          <p:nvSpPr>
            <p:cNvPr id="22" name="모서리가 둥근 직사각형 4">
              <a:extLst>
                <a:ext uri="{FF2B5EF4-FFF2-40B4-BE49-F238E27FC236}">
                  <a16:creationId xmlns="" xmlns:a16="http://schemas.microsoft.com/office/drawing/2014/main" id="{A36E3BA1-83BF-4EF9-8B22-BB45DE7AA1FC}"/>
                </a:ext>
              </a:extLst>
            </p:cNvPr>
            <p:cNvSpPr/>
            <p:nvPr/>
          </p:nvSpPr>
          <p:spPr>
            <a:xfrm>
              <a:off x="558924" y="3717032"/>
              <a:ext cx="8782050" cy="10930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187" r="19654"/>
            <a:stretch/>
          </p:blipFill>
          <p:spPr>
            <a:xfrm>
              <a:off x="657225" y="3739648"/>
              <a:ext cx="8683749" cy="1035822"/>
            </a:xfrm>
            <a:prstGeom prst="rect">
              <a:avLst/>
            </a:prstGeom>
          </p:spPr>
        </p:pic>
      </p:grpSp>
      <p:sp>
        <p:nvSpPr>
          <p:cNvPr id="13" name="직사각형 12">
            <a:extLst>
              <a:ext uri="{FF2B5EF4-FFF2-40B4-BE49-F238E27FC236}">
                <a16:creationId xmlns="" xmlns:a16="http://schemas.microsoft.com/office/drawing/2014/main" id="{E1AA32DA-A295-4F78-9DC5-7921E0065104}"/>
              </a:ext>
            </a:extLst>
          </p:cNvPr>
          <p:cNvSpPr/>
          <p:nvPr/>
        </p:nvSpPr>
        <p:spPr>
          <a:xfrm>
            <a:off x="580388" y="1867087"/>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Instead of selecting one element through indexing, slicing selects a portion of the array by specifying a range.</a:t>
            </a:r>
          </a:p>
        </p:txBody>
      </p:sp>
    </p:spTree>
    <p:extLst>
      <p:ext uri="{BB962C8B-B14F-4D97-AF65-F5344CB8AC3E}">
        <p14:creationId xmlns:p14="http://schemas.microsoft.com/office/powerpoint/2010/main" val="24570187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 xmlns:a16="http://schemas.microsoft.com/office/drawing/2014/main" id="{DCB8CD7B-773F-4EAB-B3D0-A2AF97E4411C}"/>
              </a:ext>
            </a:extLst>
          </p:cNvPr>
          <p:cNvGrpSpPr/>
          <p:nvPr/>
        </p:nvGrpSpPr>
        <p:grpSpPr>
          <a:xfrm>
            <a:off x="558924" y="2250579"/>
            <a:ext cx="8782050" cy="1538461"/>
            <a:chOff x="558924" y="2204864"/>
            <a:chExt cx="8782050" cy="1538461"/>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924" y="2204864"/>
              <a:ext cx="8782050" cy="15384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19444"/>
            <a:stretch/>
          </p:blipFill>
          <p:spPr>
            <a:xfrm>
              <a:off x="594143" y="2226436"/>
              <a:ext cx="8746831" cy="1469264"/>
            </a:xfrm>
            <a:prstGeom prst="rect">
              <a:avLst/>
            </a:prstGeom>
          </p:spPr>
        </p:pic>
      </p:grpSp>
      <p:grpSp>
        <p:nvGrpSpPr>
          <p:cNvPr id="11" name="그룹 10">
            <a:extLst>
              <a:ext uri="{FF2B5EF4-FFF2-40B4-BE49-F238E27FC236}">
                <a16:creationId xmlns="" xmlns:a16="http://schemas.microsoft.com/office/drawing/2014/main" id="{1A0F3510-064C-43BF-BADB-11D5201F07C7}"/>
              </a:ext>
            </a:extLst>
          </p:cNvPr>
          <p:cNvGrpSpPr/>
          <p:nvPr/>
        </p:nvGrpSpPr>
        <p:grpSpPr>
          <a:xfrm>
            <a:off x="580388" y="1413381"/>
            <a:ext cx="8887612" cy="800012"/>
            <a:chOff x="580388" y="1413381"/>
            <a:chExt cx="8887612" cy="800012"/>
          </a:xfrm>
        </p:grpSpPr>
        <p:sp>
          <p:nvSpPr>
            <p:cNvPr id="12" name="직사각형 11">
              <a:extLst>
                <a:ext uri="{FF2B5EF4-FFF2-40B4-BE49-F238E27FC236}">
                  <a16:creationId xmlns="" xmlns:a16="http://schemas.microsoft.com/office/drawing/2014/main" id="{1BCA495D-A3B4-43A7-B23F-FF78BB64B9D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Slicing</a:t>
              </a:r>
              <a:endParaRPr lang="ko-KR" altLang="en-US" sz="1400" dirty="0">
                <a:solidFill>
                  <a:schemeClr val="tx1"/>
                </a:solidFill>
                <a:latin typeface="SamsungOne 400" panose="020B0503030303020204" pitchFamily="34" charset="0"/>
              </a:endParaRPr>
            </a:p>
          </p:txBody>
        </p:sp>
        <p:sp>
          <p:nvSpPr>
            <p:cNvPr id="17" name="Rectangle 12">
              <a:extLst>
                <a:ext uri="{FF2B5EF4-FFF2-40B4-BE49-F238E27FC236}">
                  <a16:creationId xmlns="" xmlns:a16="http://schemas.microsoft.com/office/drawing/2014/main" id="{2C24831A-2BBD-4085-B364-2277BF087095}"/>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a one-dimensional array, slicing is performed without specifying a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start_position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an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end_position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as shown below.</a:t>
              </a:r>
            </a:p>
          </p:txBody>
        </p:sp>
      </p:grpSp>
    </p:spTree>
    <p:extLst>
      <p:ext uri="{BB962C8B-B14F-4D97-AF65-F5344CB8AC3E}">
        <p14:creationId xmlns:p14="http://schemas.microsoft.com/office/powerpoint/2010/main" val="1848029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 xmlns:a16="http://schemas.microsoft.com/office/drawing/2014/main" id="{6437A9D4-E8F5-4E11-A817-CFA21F9F31C7}"/>
              </a:ext>
            </a:extLst>
          </p:cNvPr>
          <p:cNvGrpSpPr/>
          <p:nvPr/>
        </p:nvGrpSpPr>
        <p:grpSpPr>
          <a:xfrm>
            <a:off x="558924" y="2060848"/>
            <a:ext cx="8782050" cy="1538461"/>
            <a:chOff x="558924" y="2204864"/>
            <a:chExt cx="8782050" cy="1538461"/>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924" y="2204864"/>
              <a:ext cx="8782050" cy="15384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2580"/>
            <a:stretch/>
          </p:blipFill>
          <p:spPr>
            <a:xfrm>
              <a:off x="587376" y="2239362"/>
              <a:ext cx="8752318" cy="1437288"/>
            </a:xfrm>
            <a:prstGeom prst="rect">
              <a:avLst/>
            </a:prstGeom>
          </p:spPr>
        </p:pic>
      </p:grpSp>
      <p:grpSp>
        <p:nvGrpSpPr>
          <p:cNvPr id="18" name="그룹 17"/>
          <p:cNvGrpSpPr/>
          <p:nvPr/>
        </p:nvGrpSpPr>
        <p:grpSpPr>
          <a:xfrm>
            <a:off x="557644" y="5214863"/>
            <a:ext cx="8782050" cy="725791"/>
            <a:chOff x="557644" y="5085181"/>
            <a:chExt cx="8782050" cy="725791"/>
          </a:xfrm>
        </p:grpSpPr>
        <p:sp>
          <p:nvSpPr>
            <p:cNvPr id="20"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257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1"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3" name="TextBox 22">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Choose from the beginning to the second line of “arr2d.”</a:t>
              </a:r>
            </a:p>
          </p:txBody>
        </p:sp>
      </p:grpSp>
      <p:grpSp>
        <p:nvGrpSpPr>
          <p:cNvPr id="6" name="그룹 5">
            <a:extLst>
              <a:ext uri="{FF2B5EF4-FFF2-40B4-BE49-F238E27FC236}">
                <a16:creationId xmlns="" xmlns:a16="http://schemas.microsoft.com/office/drawing/2014/main" id="{9C82505D-4E6C-4998-84F2-E4E9CD5ADA72}"/>
              </a:ext>
            </a:extLst>
          </p:cNvPr>
          <p:cNvGrpSpPr/>
          <p:nvPr/>
        </p:nvGrpSpPr>
        <p:grpSpPr>
          <a:xfrm>
            <a:off x="558924" y="4077072"/>
            <a:ext cx="8782050" cy="1061535"/>
            <a:chOff x="558924" y="4221088"/>
            <a:chExt cx="8782050" cy="1061535"/>
          </a:xfrm>
        </p:grpSpPr>
        <p:sp>
          <p:nvSpPr>
            <p:cNvPr id="17" name="모서리가 둥근 직사각형 4">
              <a:extLst>
                <a:ext uri="{FF2B5EF4-FFF2-40B4-BE49-F238E27FC236}">
                  <a16:creationId xmlns="" xmlns:a16="http://schemas.microsoft.com/office/drawing/2014/main" id="{A36E3BA1-83BF-4EF9-8B22-BB45DE7AA1FC}"/>
                </a:ext>
              </a:extLst>
            </p:cNvPr>
            <p:cNvSpPr/>
            <p:nvPr/>
          </p:nvSpPr>
          <p:spPr>
            <a:xfrm>
              <a:off x="558924" y="4221088"/>
              <a:ext cx="8782050" cy="10615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5"/>
            <a:srcRect r="22941"/>
            <a:stretch/>
          </p:blipFill>
          <p:spPr>
            <a:xfrm>
              <a:off x="577851" y="4265506"/>
              <a:ext cx="8761843" cy="963719"/>
            </a:xfrm>
            <a:prstGeom prst="rect">
              <a:avLst/>
            </a:prstGeom>
          </p:spPr>
        </p:pic>
        <p:sp>
          <p:nvSpPr>
            <p:cNvPr id="5" name="직사각형 4"/>
            <p:cNvSpPr/>
            <p:nvPr/>
          </p:nvSpPr>
          <p:spPr>
            <a:xfrm>
              <a:off x="2338932" y="4408655"/>
              <a:ext cx="3738017" cy="23954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그룹 23">
            <a:extLst>
              <a:ext uri="{FF2B5EF4-FFF2-40B4-BE49-F238E27FC236}">
                <a16:creationId xmlns="" xmlns:a16="http://schemas.microsoft.com/office/drawing/2014/main" id="{3439DAEE-D4F6-4B11-A4C4-A0186BB5049D}"/>
              </a:ext>
            </a:extLst>
          </p:cNvPr>
          <p:cNvGrpSpPr/>
          <p:nvPr/>
        </p:nvGrpSpPr>
        <p:grpSpPr>
          <a:xfrm>
            <a:off x="580388" y="1413381"/>
            <a:ext cx="8887612" cy="599957"/>
            <a:chOff x="580388" y="1413381"/>
            <a:chExt cx="8887612" cy="599957"/>
          </a:xfrm>
        </p:grpSpPr>
        <p:sp>
          <p:nvSpPr>
            <p:cNvPr id="25" name="직사각형 24">
              <a:extLst>
                <a:ext uri="{FF2B5EF4-FFF2-40B4-BE49-F238E27FC236}">
                  <a16:creationId xmlns="" xmlns:a16="http://schemas.microsoft.com/office/drawing/2014/main" id="{EABEBA2D-CF6D-47A8-9F33-16C3865DC59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Slicing</a:t>
              </a:r>
              <a:endParaRPr lang="ko-KR" altLang="en-US" sz="1400" dirty="0">
                <a:solidFill>
                  <a:schemeClr val="tx1"/>
                </a:solidFill>
                <a:latin typeface="SamsungOne 400" panose="020B0503030303020204" pitchFamily="34" charset="0"/>
              </a:endParaRPr>
            </a:p>
          </p:txBody>
        </p:sp>
        <p:sp>
          <p:nvSpPr>
            <p:cNvPr id="26" name="Rectangle 12">
              <a:extLst>
                <a:ext uri="{FF2B5EF4-FFF2-40B4-BE49-F238E27FC236}">
                  <a16:creationId xmlns="" xmlns:a16="http://schemas.microsoft.com/office/drawing/2014/main" id="{92B27420-3C4E-42A5-82B8-E2DF0616831E}"/>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Now, let’s consider the case for a two-dimensional array.</a:t>
              </a:r>
            </a:p>
          </p:txBody>
        </p:sp>
      </p:grpSp>
      <p:sp>
        <p:nvSpPr>
          <p:cNvPr id="27" name="Rectangle 12">
            <a:extLst>
              <a:ext uri="{FF2B5EF4-FFF2-40B4-BE49-F238E27FC236}">
                <a16:creationId xmlns="" xmlns:a16="http://schemas.microsoft.com/office/drawing/2014/main" id="{F21E22CD-4F9D-4AEC-9376-7F7A874AA523}"/>
              </a:ext>
            </a:extLst>
          </p:cNvPr>
          <p:cNvSpPr/>
          <p:nvPr/>
        </p:nvSpPr>
        <p:spPr>
          <a:xfrm>
            <a:off x="711201" y="371423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Try slicing the array above.</a:t>
            </a:r>
          </a:p>
        </p:txBody>
      </p:sp>
    </p:spTree>
    <p:extLst>
      <p:ext uri="{BB962C8B-B14F-4D97-AF65-F5344CB8AC3E}">
        <p14:creationId xmlns:p14="http://schemas.microsoft.com/office/powerpoint/2010/main" val="3047227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1956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following is the process of accessing existing data when storing it in an array and adding and deleting new data. You should compare it with the list that follows.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three pieces of data with strings representing the following colors are stored in an array. </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Each element may be accessed through each index. An index is a number representing an order. Data is sequentially stored in a contiguous location of memory, as shown in the figure below. </a:t>
            </a:r>
          </a:p>
        </p:txBody>
      </p:sp>
      <p:sp>
        <p:nvSpPr>
          <p:cNvPr id="10" name="모서리가 둥근 직사각형 9"/>
          <p:cNvSpPr/>
          <p:nvPr/>
        </p:nvSpPr>
        <p:spPr>
          <a:xfrm>
            <a:off x="3434216" y="2664759"/>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11" name="모서리가 둥근 직사각형 10"/>
          <p:cNvSpPr/>
          <p:nvPr/>
        </p:nvSpPr>
        <p:spPr>
          <a:xfrm>
            <a:off x="4372834" y="2664759"/>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12" name="모서리가 둥근 직사각형 11"/>
          <p:cNvSpPr/>
          <p:nvPr/>
        </p:nvSpPr>
        <p:spPr>
          <a:xfrm>
            <a:off x="5311452" y="2664759"/>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13" name="모서리가 둥근 직사각형 12"/>
          <p:cNvSpPr/>
          <p:nvPr/>
        </p:nvSpPr>
        <p:spPr>
          <a:xfrm>
            <a:off x="3675622" y="3793782"/>
            <a:ext cx="928105" cy="244668"/>
          </a:xfrm>
          <a:prstGeom prst="roundRect">
            <a:avLst/>
          </a:prstGeom>
          <a:no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amsungOne 700" panose="020B0803030303020204" pitchFamily="34" charset="0"/>
                <a:ea typeface="SamsungOne 700" panose="020B0803030303020204" pitchFamily="34" charset="0"/>
              </a:rPr>
              <a:t>Memory</a:t>
            </a:r>
          </a:p>
        </p:txBody>
      </p:sp>
      <p:sp>
        <p:nvSpPr>
          <p:cNvPr id="14" name="모서리가 둥근 직사각형 13"/>
          <p:cNvSpPr/>
          <p:nvPr/>
        </p:nvSpPr>
        <p:spPr>
          <a:xfrm>
            <a:off x="4450086" y="4371246"/>
            <a:ext cx="744358" cy="24390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15" name="모서리가 둥근 직사각형 14"/>
          <p:cNvSpPr/>
          <p:nvPr/>
        </p:nvSpPr>
        <p:spPr>
          <a:xfrm>
            <a:off x="4457429" y="4760470"/>
            <a:ext cx="744358" cy="243904"/>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16" name="모서리가 둥근 직사각형 15"/>
          <p:cNvSpPr/>
          <p:nvPr/>
        </p:nvSpPr>
        <p:spPr>
          <a:xfrm>
            <a:off x="4450086" y="5149492"/>
            <a:ext cx="744358" cy="243904"/>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cxnSp>
        <p:nvCxnSpPr>
          <p:cNvPr id="17" name="직선 연결선 16"/>
          <p:cNvCxnSpPr/>
          <p:nvPr/>
        </p:nvCxnSpPr>
        <p:spPr>
          <a:xfrm>
            <a:off x="4336956" y="4153822"/>
            <a:ext cx="7587" cy="1455544"/>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5316187" y="4153822"/>
            <a:ext cx="0" cy="1440160"/>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flipV="1">
            <a:off x="4335190" y="4680568"/>
            <a:ext cx="980997" cy="671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p:nvCxnSpPr>
        <p:spPr>
          <a:xfrm flipV="1">
            <a:off x="4339000" y="5074004"/>
            <a:ext cx="980997" cy="671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flipV="1">
            <a:off x="4339000" y="5460727"/>
            <a:ext cx="980997" cy="671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flipV="1">
            <a:off x="4339109" y="4303846"/>
            <a:ext cx="980997" cy="671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flipH="1">
            <a:off x="4336650" y="4102501"/>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flipH="1">
            <a:off x="4336650" y="405144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flipH="1">
            <a:off x="5315880" y="410522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flipH="1">
            <a:off x="5315266" y="4049556"/>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flipH="1">
            <a:off x="4828884" y="4241539"/>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flipH="1">
            <a:off x="4828884" y="4195250"/>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flipH="1">
            <a:off x="4343929" y="5639704"/>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flipH="1">
            <a:off x="4343929" y="5702890"/>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p:nvPr/>
        </p:nvCxnSpPr>
        <p:spPr>
          <a:xfrm flipH="1">
            <a:off x="4828884" y="554017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flipH="1">
            <a:off x="4828884" y="5595149"/>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9" name="직선 연결선 38"/>
          <p:cNvCxnSpPr/>
          <p:nvPr/>
        </p:nvCxnSpPr>
        <p:spPr>
          <a:xfrm flipH="1">
            <a:off x="5314652" y="5638966"/>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flipH="1">
            <a:off x="5314652" y="5702689"/>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 xmlns:a16="http://schemas.microsoft.com/office/drawing/2014/main" id="{DB7544DD-E377-4C55-A159-E6774B31653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Storage and Access of Data in an Array (1/2)</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2453354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 xmlns:a16="http://schemas.microsoft.com/office/drawing/2014/main" id="{39C1D0BA-7152-4AAC-B295-DCCB5F8378F4}"/>
              </a:ext>
            </a:extLst>
          </p:cNvPr>
          <p:cNvSpPr/>
          <p:nvPr/>
        </p:nvSpPr>
        <p:spPr>
          <a:xfrm>
            <a:off x="707782" y="3121378"/>
            <a:ext cx="86328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As shown above, slicing always gives a view of the array in the same dimension. An integer index and a slice can be used together to obtain a lower-dimension slice.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example, if you want to select only the first two columns in the second row, do as follows.</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 xmlns:a16="http://schemas.microsoft.com/office/drawing/2014/main" id="{D4FD9EBD-DE68-47D2-9516-9096CDF3C856}"/>
              </a:ext>
            </a:extLst>
          </p:cNvPr>
          <p:cNvGrpSpPr/>
          <p:nvPr/>
        </p:nvGrpSpPr>
        <p:grpSpPr>
          <a:xfrm>
            <a:off x="558924" y="2060848"/>
            <a:ext cx="8782050" cy="938386"/>
            <a:chOff x="558924" y="2204864"/>
            <a:chExt cx="8782050" cy="938386"/>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924" y="2204864"/>
              <a:ext cx="8782050" cy="9383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1582"/>
            <a:stretch/>
          </p:blipFill>
          <p:spPr>
            <a:xfrm>
              <a:off x="587376" y="2245416"/>
              <a:ext cx="8753598" cy="821634"/>
            </a:xfrm>
            <a:prstGeom prst="rect">
              <a:avLst/>
            </a:prstGeom>
          </p:spPr>
        </p:pic>
      </p:grpSp>
      <p:grpSp>
        <p:nvGrpSpPr>
          <p:cNvPr id="4" name="그룹 3">
            <a:extLst>
              <a:ext uri="{FF2B5EF4-FFF2-40B4-BE49-F238E27FC236}">
                <a16:creationId xmlns="" xmlns:a16="http://schemas.microsoft.com/office/drawing/2014/main" id="{C55F11C2-86FF-4F32-B1B1-2AC56A50AA62}"/>
              </a:ext>
            </a:extLst>
          </p:cNvPr>
          <p:cNvGrpSpPr/>
          <p:nvPr/>
        </p:nvGrpSpPr>
        <p:grpSpPr>
          <a:xfrm>
            <a:off x="558924" y="4005064"/>
            <a:ext cx="8782050" cy="793674"/>
            <a:chOff x="558924" y="4269214"/>
            <a:chExt cx="8782050" cy="793674"/>
          </a:xfrm>
        </p:grpSpPr>
        <p:sp>
          <p:nvSpPr>
            <p:cNvPr id="17" name="모서리가 둥근 직사각형 4">
              <a:extLst>
                <a:ext uri="{FF2B5EF4-FFF2-40B4-BE49-F238E27FC236}">
                  <a16:creationId xmlns="" xmlns:a16="http://schemas.microsoft.com/office/drawing/2014/main" id="{A36E3BA1-83BF-4EF9-8B22-BB45DE7AA1FC}"/>
                </a:ext>
              </a:extLst>
            </p:cNvPr>
            <p:cNvSpPr/>
            <p:nvPr/>
          </p:nvSpPr>
          <p:spPr>
            <a:xfrm>
              <a:off x="558924" y="4269214"/>
              <a:ext cx="8782050" cy="7936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 name="직사각형 4"/>
            <p:cNvSpPr/>
            <p:nvPr/>
          </p:nvSpPr>
          <p:spPr>
            <a:xfrm>
              <a:off x="2215108" y="4465805"/>
              <a:ext cx="3456384" cy="1873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그림 5"/>
            <p:cNvPicPr>
              <a:picLocks noChangeAspect="1"/>
            </p:cNvPicPr>
            <p:nvPr/>
          </p:nvPicPr>
          <p:blipFill rotWithShape="1">
            <a:blip r:embed="rId4"/>
            <a:srcRect t="10733" r="25676" b="-1"/>
            <a:stretch/>
          </p:blipFill>
          <p:spPr>
            <a:xfrm>
              <a:off x="577851" y="4333083"/>
              <a:ext cx="8762755" cy="704237"/>
            </a:xfrm>
            <a:prstGeom prst="rect">
              <a:avLst/>
            </a:prstGeom>
          </p:spPr>
        </p:pic>
      </p:grpSp>
      <p:grpSp>
        <p:nvGrpSpPr>
          <p:cNvPr id="18" name="그룹 17">
            <a:extLst>
              <a:ext uri="{FF2B5EF4-FFF2-40B4-BE49-F238E27FC236}">
                <a16:creationId xmlns="" xmlns:a16="http://schemas.microsoft.com/office/drawing/2014/main" id="{4A96F802-DED0-4230-BE3A-C35C2FA28050}"/>
              </a:ext>
            </a:extLst>
          </p:cNvPr>
          <p:cNvGrpSpPr/>
          <p:nvPr/>
        </p:nvGrpSpPr>
        <p:grpSpPr>
          <a:xfrm>
            <a:off x="580388" y="1413381"/>
            <a:ext cx="8887612" cy="599957"/>
            <a:chOff x="580388" y="1413381"/>
            <a:chExt cx="8887612" cy="599957"/>
          </a:xfrm>
        </p:grpSpPr>
        <p:sp>
          <p:nvSpPr>
            <p:cNvPr id="20" name="직사각형 19">
              <a:extLst>
                <a:ext uri="{FF2B5EF4-FFF2-40B4-BE49-F238E27FC236}">
                  <a16:creationId xmlns="" xmlns:a16="http://schemas.microsoft.com/office/drawing/2014/main" id="{67DDFD89-AC94-493E-A4B6-9FCD976F66E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Slicing</a:t>
              </a:r>
              <a:endParaRPr lang="ko-KR" altLang="en-US" sz="1400" dirty="0">
                <a:solidFill>
                  <a:schemeClr val="tx1"/>
                </a:solidFill>
                <a:latin typeface="SamsungOne 400" panose="020B0503030303020204" pitchFamily="34" charset="0"/>
              </a:endParaRPr>
            </a:p>
          </p:txBody>
        </p:sp>
        <p:sp>
          <p:nvSpPr>
            <p:cNvPr id="21" name="Rectangle 12">
              <a:extLst>
                <a:ext uri="{FF2B5EF4-FFF2-40B4-BE49-F238E27FC236}">
                  <a16:creationId xmlns="" xmlns:a16="http://schemas.microsoft.com/office/drawing/2014/main" id="{15E5F572-2110-4B1D-A43D-8077EBE49784}"/>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also possible to slice multi-dimensional arrays by crossing several indices.</a:t>
              </a:r>
            </a:p>
          </p:txBody>
        </p:sp>
      </p:grpSp>
    </p:spTree>
    <p:extLst>
      <p:ext uri="{BB962C8B-B14F-4D97-AF65-F5344CB8AC3E}">
        <p14:creationId xmlns:p14="http://schemas.microsoft.com/office/powerpoint/2010/main" val="18953483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 xmlns:a16="http://schemas.microsoft.com/office/drawing/2014/main" id="{39C1D0BA-7152-4AAC-B295-DCCB5F8378F4}"/>
              </a:ext>
            </a:extLst>
          </p:cNvPr>
          <p:cNvSpPr/>
          <p:nvPr/>
        </p:nvSpPr>
        <p:spPr>
          <a:xfrm>
            <a:off x="707782" y="308353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you just use a colon, you choose the entire axis, so the slice of the original dimension is returned.</a:t>
            </a:r>
          </a:p>
        </p:txBody>
      </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 xmlns:a16="http://schemas.microsoft.com/office/drawing/2014/main" id="{10E90032-E471-4CE3-9446-002F3FA9989A}"/>
              </a:ext>
            </a:extLst>
          </p:cNvPr>
          <p:cNvGrpSpPr/>
          <p:nvPr/>
        </p:nvGrpSpPr>
        <p:grpSpPr>
          <a:xfrm>
            <a:off x="558924" y="2060848"/>
            <a:ext cx="8782050" cy="843136"/>
            <a:chOff x="558924" y="2204865"/>
            <a:chExt cx="8782050" cy="843136"/>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924" y="2204865"/>
              <a:ext cx="8782050" cy="8431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4227"/>
            <a:stretch/>
          </p:blipFill>
          <p:spPr>
            <a:xfrm>
              <a:off x="577851" y="2222807"/>
              <a:ext cx="8763123" cy="739467"/>
            </a:xfrm>
            <a:prstGeom prst="rect">
              <a:avLst/>
            </a:prstGeom>
          </p:spPr>
        </p:pic>
      </p:grpSp>
      <p:grpSp>
        <p:nvGrpSpPr>
          <p:cNvPr id="5" name="그룹 4">
            <a:extLst>
              <a:ext uri="{FF2B5EF4-FFF2-40B4-BE49-F238E27FC236}">
                <a16:creationId xmlns="" xmlns:a16="http://schemas.microsoft.com/office/drawing/2014/main" id="{AC3C8B49-2922-4266-8718-BFBB03EF25F6}"/>
              </a:ext>
            </a:extLst>
          </p:cNvPr>
          <p:cNvGrpSpPr/>
          <p:nvPr/>
        </p:nvGrpSpPr>
        <p:grpSpPr>
          <a:xfrm>
            <a:off x="558924" y="3448250"/>
            <a:ext cx="8782050" cy="1080120"/>
            <a:chOff x="558924" y="3717032"/>
            <a:chExt cx="8782050" cy="1080120"/>
          </a:xfrm>
        </p:grpSpPr>
        <p:sp>
          <p:nvSpPr>
            <p:cNvPr id="17" name="모서리가 둥근 직사각형 4">
              <a:extLst>
                <a:ext uri="{FF2B5EF4-FFF2-40B4-BE49-F238E27FC236}">
                  <a16:creationId xmlns="" xmlns:a16="http://schemas.microsoft.com/office/drawing/2014/main" id="{A36E3BA1-83BF-4EF9-8B22-BB45DE7AA1FC}"/>
                </a:ext>
              </a:extLst>
            </p:cNvPr>
            <p:cNvSpPr/>
            <p:nvPr/>
          </p:nvSpPr>
          <p:spPr>
            <a:xfrm>
              <a:off x="558924" y="3717032"/>
              <a:ext cx="8782050" cy="10801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25098"/>
            <a:stretch/>
          </p:blipFill>
          <p:spPr>
            <a:xfrm>
              <a:off x="574432" y="3751484"/>
              <a:ext cx="8766174" cy="991966"/>
            </a:xfrm>
            <a:prstGeom prst="rect">
              <a:avLst/>
            </a:prstGeom>
          </p:spPr>
        </p:pic>
      </p:grpSp>
      <p:grpSp>
        <p:nvGrpSpPr>
          <p:cNvPr id="18" name="그룹 17">
            <a:extLst>
              <a:ext uri="{FF2B5EF4-FFF2-40B4-BE49-F238E27FC236}">
                <a16:creationId xmlns="" xmlns:a16="http://schemas.microsoft.com/office/drawing/2014/main" id="{5E1295B3-0C88-400E-A3E4-7FEF3C11F00F}"/>
              </a:ext>
            </a:extLst>
          </p:cNvPr>
          <p:cNvGrpSpPr/>
          <p:nvPr/>
        </p:nvGrpSpPr>
        <p:grpSpPr>
          <a:xfrm>
            <a:off x="580388" y="1413381"/>
            <a:ext cx="8887612" cy="599957"/>
            <a:chOff x="580388" y="1413381"/>
            <a:chExt cx="8887612" cy="599957"/>
          </a:xfrm>
        </p:grpSpPr>
        <p:sp>
          <p:nvSpPr>
            <p:cNvPr id="20" name="직사각형 19">
              <a:extLst>
                <a:ext uri="{FF2B5EF4-FFF2-40B4-BE49-F238E27FC236}">
                  <a16:creationId xmlns="" xmlns:a16="http://schemas.microsoft.com/office/drawing/2014/main" id="{C0C6EE8C-C900-496D-A39B-0D13D3E36C8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Slicing</a:t>
              </a:r>
              <a:endParaRPr lang="ko-KR" altLang="en-US" sz="1400" dirty="0">
                <a:solidFill>
                  <a:schemeClr val="tx1"/>
                </a:solidFill>
                <a:latin typeface="SamsungOne 400" panose="020B0503030303020204" pitchFamily="34" charset="0"/>
              </a:endParaRPr>
            </a:p>
          </p:txBody>
        </p:sp>
        <p:sp>
          <p:nvSpPr>
            <p:cNvPr id="21" name="Rectangle 12">
              <a:extLst>
                <a:ext uri="{FF2B5EF4-FFF2-40B4-BE49-F238E27FC236}">
                  <a16:creationId xmlns="" xmlns:a16="http://schemas.microsoft.com/office/drawing/2014/main" id="{39A7E6CF-9E70-4707-93AF-B7AF0813DC93}"/>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you select only the third column in the first two rows, do as follows.</a:t>
              </a:r>
            </a:p>
          </p:txBody>
        </p:sp>
      </p:grpSp>
    </p:spTree>
    <p:extLst>
      <p:ext uri="{BB962C8B-B14F-4D97-AF65-F5344CB8AC3E}">
        <p14:creationId xmlns:p14="http://schemas.microsoft.com/office/powerpoint/2010/main" val="232570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280954376"/>
              </p:ext>
            </p:extLst>
          </p:nvPr>
        </p:nvGraphicFramePr>
        <p:xfrm>
          <a:off x="1711052" y="1844824"/>
          <a:ext cx="5878854" cy="4372556"/>
        </p:xfrm>
        <a:graphic>
          <a:graphicData uri="http://schemas.openxmlformats.org/drawingml/2006/table">
            <a:tbl>
              <a:tblPr firstRow="1" bandRow="1">
                <a:tableStyleId>{5940675A-B579-460E-94D1-54222C63F5DA}</a:tableStyleId>
              </a:tblPr>
              <a:tblGrid>
                <a:gridCol w="1959618">
                  <a:extLst>
                    <a:ext uri="{9D8B030D-6E8A-4147-A177-3AD203B41FA5}">
                      <a16:colId xmlns="" xmlns:a16="http://schemas.microsoft.com/office/drawing/2014/main" val="20000"/>
                    </a:ext>
                  </a:extLst>
                </a:gridCol>
                <a:gridCol w="1959618">
                  <a:extLst>
                    <a:ext uri="{9D8B030D-6E8A-4147-A177-3AD203B41FA5}">
                      <a16:colId xmlns="" xmlns:a16="http://schemas.microsoft.com/office/drawing/2014/main" val="20001"/>
                    </a:ext>
                  </a:extLst>
                </a:gridCol>
                <a:gridCol w="1959618">
                  <a:extLst>
                    <a:ext uri="{9D8B030D-6E8A-4147-A177-3AD203B41FA5}">
                      <a16:colId xmlns="" xmlns:a16="http://schemas.microsoft.com/office/drawing/2014/main" val="20002"/>
                    </a:ext>
                  </a:extLst>
                </a:gridCol>
              </a:tblGrid>
              <a:tr h="286930">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endParaRPr lang="ko-KR" altLang="en-US"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1"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Code</a:t>
                      </a:r>
                      <a:endParaRPr lang="ko-KR" altLang="en-US" sz="1400" b="1"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1"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Form of Slice</a:t>
                      </a:r>
                      <a:endParaRPr lang="ko-KR" altLang="en-US" sz="1400" b="1"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1016939">
                <a:tc>
                  <a:txBody>
                    <a:bodyPr/>
                    <a:lstStyle/>
                    <a:p>
                      <a:pPr algn="ctr" latinLnBrk="1"/>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arr[:2,</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1016939">
                <a:tc>
                  <a:txBody>
                    <a:bodyPr/>
                    <a:lstStyle/>
                    <a:p>
                      <a:pPr algn="ctr" latinLnBrk="1"/>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arr[2]</a:t>
                      </a:r>
                    </a:p>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arr[2,</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p>
                    <a:p>
                      <a:pPr algn="ctr" latinLnBrk="1"/>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arr[2:, :]</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p>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p>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1016939">
                <a:tc>
                  <a:txBody>
                    <a:bodyPr/>
                    <a:lstStyle/>
                    <a:p>
                      <a:pPr algn="ctr" latinLnBrk="1"/>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arr[:, :2]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r h="1016939">
                <a:tc>
                  <a:txBody>
                    <a:bodyPr/>
                    <a:lstStyle/>
                    <a:p>
                      <a:pPr algn="ctr" latinLnBrk="1"/>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arr[1, :2]</a:t>
                      </a:r>
                    </a:p>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arr[1:2, :2]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p>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aphicFrame>
        <p:nvGraphicFramePr>
          <p:cNvPr id="3" name="표 2"/>
          <p:cNvGraphicFramePr>
            <a:graphicFrameLocks noGrp="1"/>
          </p:cNvGraphicFramePr>
          <p:nvPr>
            <p:extLst>
              <p:ext uri="{D42A27DB-BD31-4B8C-83A1-F6EECF244321}">
                <p14:modId xmlns:p14="http://schemas.microsoft.com/office/powerpoint/2010/main" val="3626820076"/>
              </p:ext>
            </p:extLst>
          </p:nvPr>
        </p:nvGraphicFramePr>
        <p:xfrm>
          <a:off x="2274214" y="2243374"/>
          <a:ext cx="806718" cy="792087"/>
        </p:xfrm>
        <a:graphic>
          <a:graphicData uri="http://schemas.openxmlformats.org/drawingml/2006/table">
            <a:tbl>
              <a:tblPr firstRow="1" bandRow="1">
                <a:tableStyleId>{2D5ABB26-0587-4C30-8999-92F81FD0307C}</a:tableStyleId>
              </a:tblPr>
              <a:tblGrid>
                <a:gridCol w="268906">
                  <a:extLst>
                    <a:ext uri="{9D8B030D-6E8A-4147-A177-3AD203B41FA5}">
                      <a16:colId xmlns="" xmlns:a16="http://schemas.microsoft.com/office/drawing/2014/main" val="20000"/>
                    </a:ext>
                  </a:extLst>
                </a:gridCol>
                <a:gridCol w="268906">
                  <a:extLst>
                    <a:ext uri="{9D8B030D-6E8A-4147-A177-3AD203B41FA5}">
                      <a16:colId xmlns="" xmlns:a16="http://schemas.microsoft.com/office/drawing/2014/main" val="20001"/>
                    </a:ext>
                  </a:extLst>
                </a:gridCol>
                <a:gridCol w="268906">
                  <a:extLst>
                    <a:ext uri="{9D8B030D-6E8A-4147-A177-3AD203B41FA5}">
                      <a16:colId xmlns="" xmlns:a16="http://schemas.microsoft.com/office/drawing/2014/main" val="20002"/>
                    </a:ext>
                  </a:extLst>
                </a:gridCol>
              </a:tblGrid>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 xmlns:a16="http://schemas.microsoft.com/office/drawing/2014/main" val="10000"/>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 xmlns:a16="http://schemas.microsoft.com/office/drawing/2014/main" val="10001"/>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graphicFrame>
        <p:nvGraphicFramePr>
          <p:cNvPr id="10" name="표 9"/>
          <p:cNvGraphicFramePr>
            <a:graphicFrameLocks noGrp="1"/>
          </p:cNvGraphicFramePr>
          <p:nvPr>
            <p:extLst>
              <p:ext uri="{D42A27DB-BD31-4B8C-83A1-F6EECF244321}">
                <p14:modId xmlns:p14="http://schemas.microsoft.com/office/powerpoint/2010/main" val="7634353"/>
              </p:ext>
            </p:extLst>
          </p:nvPr>
        </p:nvGraphicFramePr>
        <p:xfrm>
          <a:off x="2274214" y="3276573"/>
          <a:ext cx="806718" cy="792087"/>
        </p:xfrm>
        <a:graphic>
          <a:graphicData uri="http://schemas.openxmlformats.org/drawingml/2006/table">
            <a:tbl>
              <a:tblPr firstRow="1" bandRow="1">
                <a:tableStyleId>{2D5ABB26-0587-4C30-8999-92F81FD0307C}</a:tableStyleId>
              </a:tblPr>
              <a:tblGrid>
                <a:gridCol w="268906">
                  <a:extLst>
                    <a:ext uri="{9D8B030D-6E8A-4147-A177-3AD203B41FA5}">
                      <a16:colId xmlns="" xmlns:a16="http://schemas.microsoft.com/office/drawing/2014/main" val="20000"/>
                    </a:ext>
                  </a:extLst>
                </a:gridCol>
                <a:gridCol w="268906">
                  <a:extLst>
                    <a:ext uri="{9D8B030D-6E8A-4147-A177-3AD203B41FA5}">
                      <a16:colId xmlns="" xmlns:a16="http://schemas.microsoft.com/office/drawing/2014/main" val="20001"/>
                    </a:ext>
                  </a:extLst>
                </a:gridCol>
                <a:gridCol w="268906">
                  <a:extLst>
                    <a:ext uri="{9D8B030D-6E8A-4147-A177-3AD203B41FA5}">
                      <a16:colId xmlns="" xmlns:a16="http://schemas.microsoft.com/office/drawing/2014/main" val="20002"/>
                    </a:ext>
                  </a:extLst>
                </a:gridCol>
              </a:tblGrid>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 xmlns:a16="http://schemas.microsoft.com/office/drawing/2014/main" val="10002"/>
                  </a:ext>
                </a:extLst>
              </a:tr>
            </a:tbl>
          </a:graphicData>
        </a:graphic>
      </p:graphicFrame>
      <p:graphicFrame>
        <p:nvGraphicFramePr>
          <p:cNvPr id="11" name="표 10"/>
          <p:cNvGraphicFramePr>
            <a:graphicFrameLocks noGrp="1"/>
          </p:cNvGraphicFramePr>
          <p:nvPr>
            <p:extLst>
              <p:ext uri="{D42A27DB-BD31-4B8C-83A1-F6EECF244321}">
                <p14:modId xmlns:p14="http://schemas.microsoft.com/office/powerpoint/2010/main" val="1728885453"/>
              </p:ext>
            </p:extLst>
          </p:nvPr>
        </p:nvGraphicFramePr>
        <p:xfrm>
          <a:off x="2274214" y="4274630"/>
          <a:ext cx="806718" cy="792087"/>
        </p:xfrm>
        <a:graphic>
          <a:graphicData uri="http://schemas.openxmlformats.org/drawingml/2006/table">
            <a:tbl>
              <a:tblPr firstRow="1" bandRow="1">
                <a:tableStyleId>{2D5ABB26-0587-4C30-8999-92F81FD0307C}</a:tableStyleId>
              </a:tblPr>
              <a:tblGrid>
                <a:gridCol w="268906">
                  <a:extLst>
                    <a:ext uri="{9D8B030D-6E8A-4147-A177-3AD203B41FA5}">
                      <a16:colId xmlns="" xmlns:a16="http://schemas.microsoft.com/office/drawing/2014/main" val="20000"/>
                    </a:ext>
                  </a:extLst>
                </a:gridCol>
                <a:gridCol w="268906">
                  <a:extLst>
                    <a:ext uri="{9D8B030D-6E8A-4147-A177-3AD203B41FA5}">
                      <a16:colId xmlns="" xmlns:a16="http://schemas.microsoft.com/office/drawing/2014/main" val="20001"/>
                    </a:ext>
                  </a:extLst>
                </a:gridCol>
                <a:gridCol w="268906">
                  <a:extLst>
                    <a:ext uri="{9D8B030D-6E8A-4147-A177-3AD203B41FA5}">
                      <a16:colId xmlns="" xmlns:a16="http://schemas.microsoft.com/office/drawing/2014/main" val="20002"/>
                    </a:ext>
                  </a:extLst>
                </a:gridCol>
              </a:tblGrid>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graphicFrame>
        <p:nvGraphicFramePr>
          <p:cNvPr id="12" name="표 11"/>
          <p:cNvGraphicFramePr>
            <a:graphicFrameLocks noGrp="1"/>
          </p:cNvGraphicFramePr>
          <p:nvPr>
            <p:extLst>
              <p:ext uri="{D42A27DB-BD31-4B8C-83A1-F6EECF244321}">
                <p14:modId xmlns:p14="http://schemas.microsoft.com/office/powerpoint/2010/main" val="3575280294"/>
              </p:ext>
            </p:extLst>
          </p:nvPr>
        </p:nvGraphicFramePr>
        <p:xfrm>
          <a:off x="2274214" y="5301208"/>
          <a:ext cx="806718" cy="792087"/>
        </p:xfrm>
        <a:graphic>
          <a:graphicData uri="http://schemas.openxmlformats.org/drawingml/2006/table">
            <a:tbl>
              <a:tblPr firstRow="1" bandRow="1">
                <a:tableStyleId>{2D5ABB26-0587-4C30-8999-92F81FD0307C}</a:tableStyleId>
              </a:tblPr>
              <a:tblGrid>
                <a:gridCol w="268906">
                  <a:extLst>
                    <a:ext uri="{9D8B030D-6E8A-4147-A177-3AD203B41FA5}">
                      <a16:colId xmlns="" xmlns:a16="http://schemas.microsoft.com/office/drawing/2014/main" val="20000"/>
                    </a:ext>
                  </a:extLst>
                </a:gridCol>
                <a:gridCol w="268906">
                  <a:extLst>
                    <a:ext uri="{9D8B030D-6E8A-4147-A177-3AD203B41FA5}">
                      <a16:colId xmlns="" xmlns:a16="http://schemas.microsoft.com/office/drawing/2014/main" val="20001"/>
                    </a:ext>
                  </a:extLst>
                </a:gridCol>
                <a:gridCol w="268906">
                  <a:extLst>
                    <a:ext uri="{9D8B030D-6E8A-4147-A177-3AD203B41FA5}">
                      <a16:colId xmlns="" xmlns:a16="http://schemas.microsoft.com/office/drawing/2014/main" val="20002"/>
                    </a:ext>
                  </a:extLst>
                </a:gridCol>
              </a:tblGrid>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sp>
        <p:nvSpPr>
          <p:cNvPr id="13" name="직사각형 12">
            <a:extLst>
              <a:ext uri="{FF2B5EF4-FFF2-40B4-BE49-F238E27FC236}">
                <a16:creationId xmlns="" xmlns:a16="http://schemas.microsoft.com/office/drawing/2014/main" id="{2EC0CE0D-E984-4831-B7BE-E1D458EF572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Slicing</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9803609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 xmlns:a16="http://schemas.microsoft.com/office/drawing/2014/main" id="{39C1D0BA-7152-4AAC-B295-DCCB5F8378F4}"/>
              </a:ext>
            </a:extLst>
          </p:cNvPr>
          <p:cNvSpPr/>
          <p:nvPr/>
        </p:nvSpPr>
        <p:spPr>
          <a:xfrm>
            <a:off x="711201" y="315806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Boolean array determines whether the name “Bob” is in the names array.</a:t>
            </a:r>
          </a:p>
        </p:txBody>
      </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 xmlns:a16="http://schemas.microsoft.com/office/drawing/2014/main" id="{5BC75E15-722B-49E4-8CD1-675198F4CB85}"/>
              </a:ext>
            </a:extLst>
          </p:cNvPr>
          <p:cNvGrpSpPr/>
          <p:nvPr/>
        </p:nvGrpSpPr>
        <p:grpSpPr>
          <a:xfrm>
            <a:off x="558924" y="1700808"/>
            <a:ext cx="8782050" cy="1296144"/>
            <a:chOff x="558924" y="1844824"/>
            <a:chExt cx="8782050" cy="1296144"/>
          </a:xfrm>
        </p:grpSpPr>
        <p:sp>
          <p:nvSpPr>
            <p:cNvPr id="18" name="모서리가 둥근 직사각형 4">
              <a:extLst>
                <a:ext uri="{FF2B5EF4-FFF2-40B4-BE49-F238E27FC236}">
                  <a16:creationId xmlns="" xmlns:a16="http://schemas.microsoft.com/office/drawing/2014/main" id="{A36E3BA1-83BF-4EF9-8B22-BB45DE7AA1FC}"/>
                </a:ext>
              </a:extLst>
            </p:cNvPr>
            <p:cNvSpPr/>
            <p:nvPr/>
          </p:nvSpPr>
          <p:spPr>
            <a:xfrm>
              <a:off x="558924" y="1844824"/>
              <a:ext cx="8782050" cy="129614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370" r="19498"/>
            <a:stretch/>
          </p:blipFill>
          <p:spPr>
            <a:xfrm>
              <a:off x="608831" y="1881381"/>
              <a:ext cx="8732143" cy="1214244"/>
            </a:xfrm>
            <a:prstGeom prst="rect">
              <a:avLst/>
            </a:prstGeom>
          </p:spPr>
        </p:pic>
      </p:grpSp>
      <p:grpSp>
        <p:nvGrpSpPr>
          <p:cNvPr id="3" name="그룹 2">
            <a:extLst>
              <a:ext uri="{FF2B5EF4-FFF2-40B4-BE49-F238E27FC236}">
                <a16:creationId xmlns="" xmlns:a16="http://schemas.microsoft.com/office/drawing/2014/main" id="{1FCFAA75-1492-4671-B032-3058558D1548}"/>
              </a:ext>
            </a:extLst>
          </p:cNvPr>
          <p:cNvGrpSpPr/>
          <p:nvPr/>
        </p:nvGrpSpPr>
        <p:grpSpPr>
          <a:xfrm>
            <a:off x="558924" y="3510533"/>
            <a:ext cx="8782050" cy="816206"/>
            <a:chOff x="558924" y="3573016"/>
            <a:chExt cx="8782050" cy="816206"/>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924" y="3573016"/>
              <a:ext cx="8782050" cy="8162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p:cNvPicPr>
              <a:picLocks noChangeAspect="1"/>
            </p:cNvPicPr>
            <p:nvPr/>
          </p:nvPicPr>
          <p:blipFill rotWithShape="1">
            <a:blip r:embed="rId4"/>
            <a:srcRect l="1764" r="20554"/>
            <a:stretch/>
          </p:blipFill>
          <p:spPr>
            <a:xfrm>
              <a:off x="647700" y="3596875"/>
              <a:ext cx="8693274" cy="698899"/>
            </a:xfrm>
            <a:prstGeom prst="rect">
              <a:avLst/>
            </a:prstGeom>
          </p:spPr>
        </p:pic>
      </p:grpSp>
      <p:grpSp>
        <p:nvGrpSpPr>
          <p:cNvPr id="7" name="그룹 6">
            <a:extLst>
              <a:ext uri="{FF2B5EF4-FFF2-40B4-BE49-F238E27FC236}">
                <a16:creationId xmlns="" xmlns:a16="http://schemas.microsoft.com/office/drawing/2014/main" id="{2147F355-3703-4420-B6F5-CFEFC78E1A97}"/>
              </a:ext>
            </a:extLst>
          </p:cNvPr>
          <p:cNvGrpSpPr/>
          <p:nvPr/>
        </p:nvGrpSpPr>
        <p:grpSpPr>
          <a:xfrm>
            <a:off x="558924" y="4835252"/>
            <a:ext cx="8782050" cy="816206"/>
            <a:chOff x="558924" y="4797152"/>
            <a:chExt cx="8782050" cy="816206"/>
          </a:xfrm>
        </p:grpSpPr>
        <p:sp>
          <p:nvSpPr>
            <p:cNvPr id="21" name="모서리가 둥근 직사각형 4">
              <a:extLst>
                <a:ext uri="{FF2B5EF4-FFF2-40B4-BE49-F238E27FC236}">
                  <a16:creationId xmlns="" xmlns:a16="http://schemas.microsoft.com/office/drawing/2014/main" id="{A36E3BA1-83BF-4EF9-8B22-BB45DE7AA1FC}"/>
                </a:ext>
              </a:extLst>
            </p:cNvPr>
            <p:cNvSpPr/>
            <p:nvPr/>
          </p:nvSpPr>
          <p:spPr>
            <a:xfrm>
              <a:off x="558924" y="4797152"/>
              <a:ext cx="8782050" cy="8162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6" name="그림 5"/>
            <p:cNvPicPr>
              <a:picLocks noChangeAspect="1"/>
            </p:cNvPicPr>
            <p:nvPr/>
          </p:nvPicPr>
          <p:blipFill rotWithShape="1">
            <a:blip r:embed="rId5"/>
            <a:srcRect l="2098" r="20513"/>
            <a:stretch/>
          </p:blipFill>
          <p:spPr>
            <a:xfrm>
              <a:off x="666750" y="4860212"/>
              <a:ext cx="8674224" cy="750013"/>
            </a:xfrm>
            <a:prstGeom prst="rect">
              <a:avLst/>
            </a:prstGeom>
          </p:spPr>
        </p:pic>
      </p:grpSp>
      <p:sp>
        <p:nvSpPr>
          <p:cNvPr id="17" name="직사각형 16">
            <a:extLst>
              <a:ext uri="{FF2B5EF4-FFF2-40B4-BE49-F238E27FC236}">
                <a16:creationId xmlns="" xmlns:a16="http://schemas.microsoft.com/office/drawing/2014/main" id="{2A999109-74D5-473C-A62D-251F197A840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Selecting in Boolean Values</a:t>
            </a:r>
            <a:endParaRPr lang="ko-KR" altLang="en-US" sz="1400" dirty="0">
              <a:solidFill>
                <a:schemeClr val="tx1"/>
              </a:solidFill>
              <a:latin typeface="SamsungOne 400" panose="020B0503030303020204" pitchFamily="34" charset="0"/>
            </a:endParaRPr>
          </a:p>
        </p:txBody>
      </p:sp>
      <p:sp>
        <p:nvSpPr>
          <p:cNvPr id="22" name="Rectangle 12">
            <a:extLst>
              <a:ext uri="{FF2B5EF4-FFF2-40B4-BE49-F238E27FC236}">
                <a16:creationId xmlns="" xmlns:a16="http://schemas.microsoft.com/office/drawing/2014/main" id="{62984FF8-A927-4881-B56A-653FCA58B6AB}"/>
              </a:ext>
            </a:extLst>
          </p:cNvPr>
          <p:cNvSpPr/>
          <p:nvPr/>
        </p:nvSpPr>
        <p:spPr>
          <a:xfrm>
            <a:off x="711201" y="4485334"/>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By indexing under this condition, only those whose name is “Bob” can be returned.</a:t>
            </a:r>
          </a:p>
        </p:txBody>
      </p:sp>
    </p:spTree>
    <p:extLst>
      <p:ext uri="{BB962C8B-B14F-4D97-AF65-F5344CB8AC3E}">
        <p14:creationId xmlns:p14="http://schemas.microsoft.com/office/powerpoint/2010/main" val="24171047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Fancy Indexing</a:t>
            </a: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 xmlns:a16="http://schemas.microsoft.com/office/drawing/2014/main" id="{3661D34A-E23D-4892-B442-535466294D21}"/>
              </a:ext>
            </a:extLst>
          </p:cNvPr>
          <p:cNvGrpSpPr/>
          <p:nvPr/>
        </p:nvGrpSpPr>
        <p:grpSpPr>
          <a:xfrm>
            <a:off x="558924" y="2177302"/>
            <a:ext cx="8782050" cy="4118301"/>
            <a:chOff x="558924" y="2263027"/>
            <a:chExt cx="8782050" cy="4118301"/>
          </a:xfrm>
        </p:grpSpPr>
        <p:sp>
          <p:nvSpPr>
            <p:cNvPr id="22" name="모서리가 둥근 직사각형 4">
              <a:extLst>
                <a:ext uri="{FF2B5EF4-FFF2-40B4-BE49-F238E27FC236}">
                  <a16:creationId xmlns="" xmlns:a16="http://schemas.microsoft.com/office/drawing/2014/main" id="{A36E3BA1-83BF-4EF9-8B22-BB45DE7AA1FC}"/>
                </a:ext>
              </a:extLst>
            </p:cNvPr>
            <p:cNvSpPr/>
            <p:nvPr/>
          </p:nvSpPr>
          <p:spPr>
            <a:xfrm>
              <a:off x="558924" y="2263027"/>
              <a:ext cx="8782050" cy="41183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2088" r="14290"/>
            <a:stretch/>
          </p:blipFill>
          <p:spPr>
            <a:xfrm>
              <a:off x="728463" y="2308068"/>
              <a:ext cx="8610972" cy="4050103"/>
            </a:xfrm>
            <a:prstGeom prst="rect">
              <a:avLst/>
            </a:prstGeom>
          </p:spPr>
        </p:pic>
      </p:grpSp>
      <p:sp>
        <p:nvSpPr>
          <p:cNvPr id="13" name="직사각형 12">
            <a:extLst>
              <a:ext uri="{FF2B5EF4-FFF2-40B4-BE49-F238E27FC236}">
                <a16:creationId xmlns="" xmlns:a16="http://schemas.microsoft.com/office/drawing/2014/main" id="{F4C5D3EA-7D6D-405D-9A28-6AE3F3FF821D}"/>
              </a:ext>
            </a:extLst>
          </p:cNvPr>
          <p:cNvSpPr/>
          <p:nvPr/>
        </p:nvSpPr>
        <p:spPr>
          <a:xfrm>
            <a:off x="580388" y="1879997"/>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Return a new array of given shape and type without initializing entries. See help(</a:t>
            </a:r>
            <a:r>
              <a:rPr lang="en-US" altLang="ko-KR" sz="1400" dirty="0" err="1">
                <a:solidFill>
                  <a:schemeClr val="tx1"/>
                </a:solidFill>
                <a:latin typeface="SamsungOne 400" panose="020B0503030303020204" pitchFamily="34" charset="0"/>
                <a:ea typeface="SamsungOne 400" panose="020B0503030303020204" pitchFamily="34" charset="0"/>
              </a:rPr>
              <a:t>np.empty</a:t>
            </a:r>
            <a:r>
              <a:rPr lang="en-US" altLang="ko-KR" sz="1400" dirty="0">
                <a:solidFill>
                  <a:schemeClr val="tx1"/>
                </a:solidFill>
                <a:latin typeface="SamsungOne 400" panose="020B0503030303020204" pitchFamily="34" charset="0"/>
                <a:ea typeface="SamsungOne 400" panose="020B0503030303020204" pitchFamily="34" charset="0"/>
              </a:rPr>
              <a:t>) for more detail.</a:t>
            </a:r>
          </a:p>
        </p:txBody>
      </p:sp>
    </p:spTree>
    <p:extLst>
      <p:ext uri="{BB962C8B-B14F-4D97-AF65-F5344CB8AC3E}">
        <p14:creationId xmlns:p14="http://schemas.microsoft.com/office/powerpoint/2010/main" val="5728920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 xmlns:a16="http://schemas.microsoft.com/office/drawing/2014/main" id="{39C1D0BA-7152-4AAC-B295-DCCB5F8378F4}"/>
              </a:ext>
            </a:extLst>
          </p:cNvPr>
          <p:cNvSpPr/>
          <p:nvPr/>
        </p:nvSpPr>
        <p:spPr>
          <a:xfrm>
            <a:off x="711201" y="3329278"/>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you use negative numbers as an index, select a row from the end.</a:t>
            </a:r>
          </a:p>
        </p:txBody>
      </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 xmlns:a16="http://schemas.microsoft.com/office/drawing/2014/main" id="{2BA8327C-6510-48C6-9EB4-E9A3F8013357}"/>
              </a:ext>
            </a:extLst>
          </p:cNvPr>
          <p:cNvGrpSpPr/>
          <p:nvPr/>
        </p:nvGrpSpPr>
        <p:grpSpPr>
          <a:xfrm>
            <a:off x="558924" y="2045990"/>
            <a:ext cx="8782050" cy="1157461"/>
            <a:chOff x="558924" y="2204864"/>
            <a:chExt cx="8782050" cy="1157461"/>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924" y="2204864"/>
              <a:ext cx="8782050" cy="11574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860" r="19969"/>
            <a:stretch/>
          </p:blipFill>
          <p:spPr>
            <a:xfrm>
              <a:off x="638174" y="2231634"/>
              <a:ext cx="8702800" cy="1092591"/>
            </a:xfrm>
            <a:prstGeom prst="rect">
              <a:avLst/>
            </a:prstGeom>
          </p:spPr>
        </p:pic>
      </p:grpSp>
      <p:grpSp>
        <p:nvGrpSpPr>
          <p:cNvPr id="5" name="그룹 4">
            <a:extLst>
              <a:ext uri="{FF2B5EF4-FFF2-40B4-BE49-F238E27FC236}">
                <a16:creationId xmlns="" xmlns:a16="http://schemas.microsoft.com/office/drawing/2014/main" id="{9812F67B-1F73-4429-8841-CC45765F38BA}"/>
              </a:ext>
            </a:extLst>
          </p:cNvPr>
          <p:cNvGrpSpPr/>
          <p:nvPr/>
        </p:nvGrpSpPr>
        <p:grpSpPr>
          <a:xfrm>
            <a:off x="558924" y="3697982"/>
            <a:ext cx="8782051" cy="943744"/>
            <a:chOff x="558924" y="3933056"/>
            <a:chExt cx="8782051" cy="943744"/>
          </a:xfrm>
        </p:grpSpPr>
        <p:sp>
          <p:nvSpPr>
            <p:cNvPr id="17" name="모서리가 둥근 직사각형 4">
              <a:extLst>
                <a:ext uri="{FF2B5EF4-FFF2-40B4-BE49-F238E27FC236}">
                  <a16:creationId xmlns="" xmlns:a16="http://schemas.microsoft.com/office/drawing/2014/main" id="{A36E3BA1-83BF-4EF9-8B22-BB45DE7AA1FC}"/>
                </a:ext>
              </a:extLst>
            </p:cNvPr>
            <p:cNvSpPr/>
            <p:nvPr/>
          </p:nvSpPr>
          <p:spPr>
            <a:xfrm>
              <a:off x="558924" y="3933056"/>
              <a:ext cx="8782050" cy="94374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1860" t="-1" r="22692" b="38661"/>
            <a:stretch/>
          </p:blipFill>
          <p:spPr>
            <a:xfrm>
              <a:off x="657225" y="3981766"/>
              <a:ext cx="8683750" cy="818834"/>
            </a:xfrm>
            <a:prstGeom prst="rect">
              <a:avLst/>
            </a:prstGeom>
          </p:spPr>
        </p:pic>
      </p:grpSp>
      <p:grpSp>
        <p:nvGrpSpPr>
          <p:cNvPr id="13" name="그룹 12">
            <a:extLst>
              <a:ext uri="{FF2B5EF4-FFF2-40B4-BE49-F238E27FC236}">
                <a16:creationId xmlns="" xmlns:a16="http://schemas.microsoft.com/office/drawing/2014/main" id="{51C41110-CE66-453F-9A8F-CDDF40CF1AA1}"/>
              </a:ext>
            </a:extLst>
          </p:cNvPr>
          <p:cNvGrpSpPr/>
          <p:nvPr/>
        </p:nvGrpSpPr>
        <p:grpSpPr>
          <a:xfrm>
            <a:off x="580388" y="1413381"/>
            <a:ext cx="8887612" cy="599957"/>
            <a:chOff x="580388" y="1413381"/>
            <a:chExt cx="8887612" cy="599957"/>
          </a:xfrm>
        </p:grpSpPr>
        <p:sp>
          <p:nvSpPr>
            <p:cNvPr id="18" name="직사각형 17">
              <a:extLst>
                <a:ext uri="{FF2B5EF4-FFF2-40B4-BE49-F238E27FC236}">
                  <a16:creationId xmlns="" xmlns:a16="http://schemas.microsoft.com/office/drawing/2014/main" id="{DC86DD8C-BB9F-4CE9-B7FB-A47B2399324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Fancy Indexing</a:t>
              </a:r>
              <a:endParaRPr lang="ko-KR" altLang="en-US" sz="1400" dirty="0">
                <a:solidFill>
                  <a:schemeClr val="tx1"/>
                </a:solidFill>
                <a:latin typeface="SamsungOne 400" panose="020B0503030303020204" pitchFamily="34" charset="0"/>
              </a:endParaRPr>
            </a:p>
          </p:txBody>
        </p:sp>
        <p:sp>
          <p:nvSpPr>
            <p:cNvPr id="21" name="Rectangle 12">
              <a:extLst>
                <a:ext uri="{FF2B5EF4-FFF2-40B4-BE49-F238E27FC236}">
                  <a16:creationId xmlns="" xmlns:a16="http://schemas.microsoft.com/office/drawing/2014/main" id="{77B9AF49-5871-4ADD-95C0-64C4E030DDA2}"/>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Selecting rows in a specific order can skip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ndarrray</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or the list containing the desired order.</a:t>
              </a:r>
            </a:p>
          </p:txBody>
        </p:sp>
      </p:grpSp>
    </p:spTree>
    <p:extLst>
      <p:ext uri="{BB962C8B-B14F-4D97-AF65-F5344CB8AC3E}">
        <p14:creationId xmlns:p14="http://schemas.microsoft.com/office/powerpoint/2010/main" val="27707841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1" name="그룹 10">
            <a:extLst>
              <a:ext uri="{FF2B5EF4-FFF2-40B4-BE49-F238E27FC236}">
                <a16:creationId xmlns="" xmlns:a16="http://schemas.microsoft.com/office/drawing/2014/main" id="{21AF4532-4F3F-4044-98BE-D74866D7463B}"/>
              </a:ext>
            </a:extLst>
          </p:cNvPr>
          <p:cNvGrpSpPr/>
          <p:nvPr/>
        </p:nvGrpSpPr>
        <p:grpSpPr>
          <a:xfrm>
            <a:off x="580388" y="1413381"/>
            <a:ext cx="8887612" cy="800012"/>
            <a:chOff x="580388" y="1413381"/>
            <a:chExt cx="8887612" cy="800012"/>
          </a:xfrm>
        </p:grpSpPr>
        <p:sp>
          <p:nvSpPr>
            <p:cNvPr id="12" name="직사각형 11">
              <a:extLst>
                <a:ext uri="{FF2B5EF4-FFF2-40B4-BE49-F238E27FC236}">
                  <a16:creationId xmlns="" xmlns:a16="http://schemas.microsoft.com/office/drawing/2014/main" id="{1462A982-0D94-414F-9159-E84F65ECBD8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Fancy Indexing</a:t>
              </a:r>
              <a:endParaRPr lang="ko-KR" altLang="en-US" sz="1400" dirty="0">
                <a:solidFill>
                  <a:schemeClr val="tx1"/>
                </a:solidFill>
                <a:latin typeface="SamsungOne 400" panose="020B0503030303020204" pitchFamily="34" charset="0"/>
              </a:endParaRPr>
            </a:p>
          </p:txBody>
        </p:sp>
        <p:sp>
          <p:nvSpPr>
            <p:cNvPr id="13" name="Rectangle 12">
              <a:extLst>
                <a:ext uri="{FF2B5EF4-FFF2-40B4-BE49-F238E27FC236}">
                  <a16:creationId xmlns="" xmlns:a16="http://schemas.microsoft.com/office/drawing/2014/main" id="{91BCB31D-FCF3-4E7D-B5B6-4512EC6D846A}"/>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To index values that are only multiples of 5, the Boolean array for the condition can be put into the variable and obtained.</a:t>
              </a:r>
            </a:p>
          </p:txBody>
        </p:sp>
      </p:grpSp>
      <p:grpSp>
        <p:nvGrpSpPr>
          <p:cNvPr id="8" name="그룹 7"/>
          <p:cNvGrpSpPr/>
          <p:nvPr/>
        </p:nvGrpSpPr>
        <p:grpSpPr>
          <a:xfrm>
            <a:off x="558924" y="2263759"/>
            <a:ext cx="8782050" cy="1739281"/>
            <a:chOff x="558924" y="2263759"/>
            <a:chExt cx="8782050" cy="1739281"/>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924" y="2263759"/>
              <a:ext cx="8782050" cy="17392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7" name="그룹 6"/>
            <p:cNvGrpSpPr/>
            <p:nvPr/>
          </p:nvGrpSpPr>
          <p:grpSpPr>
            <a:xfrm>
              <a:off x="651252" y="2366762"/>
              <a:ext cx="8689722" cy="1607822"/>
              <a:chOff x="651252" y="2418080"/>
              <a:chExt cx="8689722" cy="1607822"/>
            </a:xfrm>
          </p:grpSpPr>
          <p:pic>
            <p:nvPicPr>
              <p:cNvPr id="2" name="그림 1"/>
              <p:cNvPicPr>
                <a:picLocks noChangeAspect="1"/>
              </p:cNvPicPr>
              <p:nvPr/>
            </p:nvPicPr>
            <p:blipFill rotWithShape="1">
              <a:blip r:embed="rId4"/>
              <a:srcRect l="2027" r="19536"/>
              <a:stretch/>
            </p:blipFill>
            <p:spPr>
              <a:xfrm>
                <a:off x="652263" y="2815231"/>
                <a:ext cx="8688711" cy="1210671"/>
              </a:xfrm>
              <a:prstGeom prst="rect">
                <a:avLst/>
              </a:prstGeom>
            </p:spPr>
          </p:pic>
          <p:pic>
            <p:nvPicPr>
              <p:cNvPr id="5" name="그림 4"/>
              <p:cNvPicPr>
                <a:picLocks noChangeAspect="1"/>
              </p:cNvPicPr>
              <p:nvPr/>
            </p:nvPicPr>
            <p:blipFill rotWithShape="1">
              <a:blip r:embed="rId5"/>
              <a:srcRect l="4694" r="18813"/>
              <a:stretch/>
            </p:blipFill>
            <p:spPr>
              <a:xfrm>
                <a:off x="651252" y="2418080"/>
                <a:ext cx="8689722" cy="457264"/>
              </a:xfrm>
              <a:prstGeom prst="rect">
                <a:avLst/>
              </a:prstGeom>
            </p:spPr>
          </p:pic>
        </p:grpSp>
      </p:grpSp>
    </p:spTree>
    <p:extLst>
      <p:ext uri="{BB962C8B-B14F-4D97-AF65-F5344CB8AC3E}">
        <p14:creationId xmlns:p14="http://schemas.microsoft.com/office/powerpoint/2010/main" val="23555339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5" name="그룹 4">
            <a:extLst>
              <a:ext uri="{FF2B5EF4-FFF2-40B4-BE49-F238E27FC236}">
                <a16:creationId xmlns="" xmlns:a16="http://schemas.microsoft.com/office/drawing/2014/main" id="{862135DF-9C63-44BB-BF57-F1C0C9AA7CE6}"/>
              </a:ext>
            </a:extLst>
          </p:cNvPr>
          <p:cNvGrpSpPr/>
          <p:nvPr/>
        </p:nvGrpSpPr>
        <p:grpSpPr>
          <a:xfrm>
            <a:off x="558924" y="2060848"/>
            <a:ext cx="8782051" cy="2232248"/>
            <a:chOff x="558924" y="2204864"/>
            <a:chExt cx="8782051" cy="2232248"/>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924" y="2204864"/>
              <a:ext cx="8782050" cy="22322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855" r="16759"/>
            <a:stretch/>
          </p:blipFill>
          <p:spPr>
            <a:xfrm>
              <a:off x="657225" y="2269735"/>
              <a:ext cx="8683750" cy="2102240"/>
            </a:xfrm>
            <a:prstGeom prst="rect">
              <a:avLst/>
            </a:prstGeom>
          </p:spPr>
        </p:pic>
      </p:grpSp>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161" y="4545682"/>
            <a:ext cx="7267575" cy="971550"/>
          </a:xfrm>
          <a:prstGeom prst="rect">
            <a:avLst/>
          </a:prstGeom>
        </p:spPr>
      </p:pic>
      <p:grpSp>
        <p:nvGrpSpPr>
          <p:cNvPr id="21" name="그룹 20">
            <a:extLst>
              <a:ext uri="{FF2B5EF4-FFF2-40B4-BE49-F238E27FC236}">
                <a16:creationId xmlns="" xmlns:a16="http://schemas.microsoft.com/office/drawing/2014/main" id="{AF831290-A417-4257-BB74-43639EAF1844}"/>
              </a:ext>
            </a:extLst>
          </p:cNvPr>
          <p:cNvGrpSpPr/>
          <p:nvPr/>
        </p:nvGrpSpPr>
        <p:grpSpPr>
          <a:xfrm>
            <a:off x="580388" y="1413381"/>
            <a:ext cx="8887612" cy="599957"/>
            <a:chOff x="580388" y="1413381"/>
            <a:chExt cx="8887612" cy="599957"/>
          </a:xfrm>
        </p:grpSpPr>
        <p:sp>
          <p:nvSpPr>
            <p:cNvPr id="22" name="직사각형 21">
              <a:extLst>
                <a:ext uri="{FF2B5EF4-FFF2-40B4-BE49-F238E27FC236}">
                  <a16:creationId xmlns="" xmlns:a16="http://schemas.microsoft.com/office/drawing/2014/main" id="{97925D7F-AC52-4641-A602-C88D1ACDE52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Fancy Indexing</a:t>
              </a:r>
              <a:endParaRPr lang="ko-KR" altLang="en-US" sz="1400" dirty="0">
                <a:solidFill>
                  <a:schemeClr val="tx1"/>
                </a:solidFill>
                <a:latin typeface="SamsungOne 400" panose="020B0503030303020204" pitchFamily="34" charset="0"/>
              </a:endParaRPr>
            </a:p>
          </p:txBody>
        </p:sp>
        <p:sp>
          <p:nvSpPr>
            <p:cNvPr id="23" name="Rectangle 12">
              <a:extLst>
                <a:ext uri="{FF2B5EF4-FFF2-40B4-BE49-F238E27FC236}">
                  <a16:creationId xmlns="" xmlns:a16="http://schemas.microsoft.com/office/drawing/2014/main" id="{F0D83451-2834-46D1-9D9A-F9AACF486439}"/>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can also be obtained by combining two conditions.</a:t>
              </a:r>
            </a:p>
          </p:txBody>
        </p:sp>
      </p:grpSp>
    </p:spTree>
    <p:extLst>
      <p:ext uri="{BB962C8B-B14F-4D97-AF65-F5344CB8AC3E}">
        <p14:creationId xmlns:p14="http://schemas.microsoft.com/office/powerpoint/2010/main" val="19500441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 xmlns:a16="http://schemas.microsoft.com/office/drawing/2014/main" id="{60624387-1F00-4826-84E2-EB843CAED73F}"/>
              </a:ext>
            </a:extLst>
          </p:cNvPr>
          <p:cNvGrpSpPr/>
          <p:nvPr/>
        </p:nvGrpSpPr>
        <p:grpSpPr>
          <a:xfrm>
            <a:off x="989683" y="2748696"/>
            <a:ext cx="8354217" cy="2967406"/>
            <a:chOff x="989683" y="2748696"/>
            <a:chExt cx="8354217" cy="2967406"/>
          </a:xfrm>
        </p:grpSpPr>
        <p:sp>
          <p:nvSpPr>
            <p:cNvPr id="22" name="직사각형 133">
              <a:extLst>
                <a:ext uri="{FF2B5EF4-FFF2-40B4-BE49-F238E27FC236}">
                  <a16:creationId xmlns="" xmlns:a16="http://schemas.microsoft.com/office/drawing/2014/main" id="{6D2E5B5B-64DB-4588-91F0-3EB155275AD7}"/>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3400" b="0"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NumPy Array Data Structure for Optimal Computational Performance</a:t>
              </a:r>
            </a:p>
          </p:txBody>
        </p:sp>
        <p:sp>
          <p:nvSpPr>
            <p:cNvPr id="25" name="직사각형 133">
              <a:extLst>
                <a:ext uri="{FF2B5EF4-FFF2-40B4-BE49-F238E27FC236}">
                  <a16:creationId xmlns="" xmlns:a16="http://schemas.microsoft.com/office/drawing/2014/main" id="{B2E3FB5F-CE09-4290-BE51-9A41A646FF00}"/>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1.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 xmlns:a16="http://schemas.microsoft.com/office/drawing/2014/main" id="{C9A2F499-446B-4F80-B7BC-D9875A43DB84}"/>
                </a:ext>
              </a:extLst>
            </p:cNvPr>
            <p:cNvGrpSpPr/>
            <p:nvPr/>
          </p:nvGrpSpPr>
          <p:grpSpPr>
            <a:xfrm>
              <a:off x="1025537" y="4628753"/>
              <a:ext cx="7851751" cy="1087349"/>
              <a:chOff x="1025537" y="4609703"/>
              <a:chExt cx="7851751" cy="1087349"/>
            </a:xfrm>
          </p:grpSpPr>
          <p:sp>
            <p:nvSpPr>
              <p:cNvPr id="32" name="직사각형 31">
                <a:extLst>
                  <a:ext uri="{FF2B5EF4-FFF2-40B4-BE49-F238E27FC236}">
                    <a16:creationId xmlns="" xmlns:a16="http://schemas.microsoft.com/office/drawing/2014/main" id="{21DE85FD-5895-4DD6-8412-9C03CF5A5CDF}"/>
                  </a:ext>
                </a:extLst>
              </p:cNvPr>
              <p:cNvSpPr/>
              <p:nvPr/>
            </p:nvSpPr>
            <p:spPr>
              <a:xfrm>
                <a:off x="1025537" y="4609703"/>
                <a:ext cx="4185332" cy="1087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NumPy Arrays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1.2. NumPy Array Basics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1.3. NumPy Array Operations</a:t>
                </a:r>
              </a:p>
            </p:txBody>
          </p:sp>
          <p:sp>
            <p:nvSpPr>
              <p:cNvPr id="33" name="직사각형 32">
                <a:extLst>
                  <a:ext uri="{FF2B5EF4-FFF2-40B4-BE49-F238E27FC236}">
                    <a16:creationId xmlns="" xmlns:a16="http://schemas.microsoft.com/office/drawing/2014/main" id="{29BEAD2A-F0E7-48BB-844C-4629766CA97F}"/>
                  </a:ext>
                </a:extLst>
              </p:cNvPr>
              <p:cNvSpPr/>
              <p:nvPr/>
            </p:nvSpPr>
            <p:spPr>
              <a:xfrm>
                <a:off x="4691956" y="4609703"/>
                <a:ext cx="4185332" cy="68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1.4. NumPy Indexing and Slicing</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1.5. Array Transposition and Axis Swap</a:t>
                </a:r>
              </a:p>
            </p:txBody>
          </p:sp>
        </p:grpSp>
      </p:grpSp>
    </p:spTree>
    <p:extLst>
      <p:ext uri="{BB962C8B-B14F-4D97-AF65-F5344CB8AC3E}">
        <p14:creationId xmlns:p14="http://schemas.microsoft.com/office/powerpoint/2010/main" val="36432353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1.5. Array Transposition and Axis Swap</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sp>
        <p:nvSpPr>
          <p:cNvPr id="18" name="직사각형 17">
            <a:extLst>
              <a:ext uri="{FF2B5EF4-FFF2-40B4-BE49-F238E27FC236}">
                <a16:creationId xmlns="" xmlns:a16="http://schemas.microsoft.com/office/drawing/2014/main" id="{01EEF320-460B-4AD9-8F41-CC83E11518BC}"/>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cs typeface="Samsung Sharp Sans" pitchFamily="2" charset="0"/>
              </a:rPr>
              <a:t>Array Transposition</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4" name="그룹 3">
            <a:extLst>
              <a:ext uri="{FF2B5EF4-FFF2-40B4-BE49-F238E27FC236}">
                <a16:creationId xmlns="" xmlns:a16="http://schemas.microsoft.com/office/drawing/2014/main" id="{AD8ACBEA-25E2-403C-B591-61FCCE2EE641}"/>
              </a:ext>
            </a:extLst>
          </p:cNvPr>
          <p:cNvGrpSpPr/>
          <p:nvPr/>
        </p:nvGrpSpPr>
        <p:grpSpPr>
          <a:xfrm>
            <a:off x="557644" y="2420888"/>
            <a:ext cx="8782050" cy="1038541"/>
            <a:chOff x="557644" y="2479101"/>
            <a:chExt cx="8782050" cy="1038541"/>
          </a:xfrm>
        </p:grpSpPr>
        <p:sp>
          <p:nvSpPr>
            <p:cNvPr id="29" name="모서리가 둥근 직사각형 4">
              <a:extLst>
                <a:ext uri="{FF2B5EF4-FFF2-40B4-BE49-F238E27FC236}">
                  <a16:creationId xmlns="" xmlns:a16="http://schemas.microsoft.com/office/drawing/2014/main" id="{5D87548C-37A0-4C5A-90FC-607E60799A1E}"/>
                </a:ext>
              </a:extLst>
            </p:cNvPr>
            <p:cNvSpPr/>
            <p:nvPr/>
          </p:nvSpPr>
          <p:spPr>
            <a:xfrm>
              <a:off x="557644" y="2479101"/>
              <a:ext cx="8782050" cy="103854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pic>
          <p:nvPicPr>
            <p:cNvPr id="3" name="그림 2"/>
            <p:cNvPicPr>
              <a:picLocks noChangeAspect="1"/>
            </p:cNvPicPr>
            <p:nvPr/>
          </p:nvPicPr>
          <p:blipFill rotWithShape="1">
            <a:blip r:embed="rId3"/>
            <a:srcRect l="2230" r="16488"/>
            <a:stretch/>
          </p:blipFill>
          <p:spPr>
            <a:xfrm>
              <a:off x="606490" y="2510438"/>
              <a:ext cx="8733204" cy="990569"/>
            </a:xfrm>
            <a:prstGeom prst="rect">
              <a:avLst/>
            </a:prstGeom>
          </p:spPr>
        </p:pic>
      </p:grpSp>
      <p:sp>
        <p:nvSpPr>
          <p:cNvPr id="12" name="직사각형 11">
            <a:extLst>
              <a:ext uri="{FF2B5EF4-FFF2-40B4-BE49-F238E27FC236}">
                <a16:creationId xmlns="" xmlns:a16="http://schemas.microsoft.com/office/drawing/2014/main" id="{1EA6680B-1605-46E2-8D43-8EFE9B3CB4ED}"/>
              </a:ext>
            </a:extLst>
          </p:cNvPr>
          <p:cNvSpPr/>
          <p:nvPr/>
        </p:nvSpPr>
        <p:spPr>
          <a:xfrm>
            <a:off x="580388" y="1879997"/>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Array Transposition is a special function that returns a view in which the data shape has changed without copying the data. </a:t>
            </a:r>
            <a:r>
              <a:rPr lang="en-US" altLang="ko-KR" sz="1400" dirty="0" err="1">
                <a:solidFill>
                  <a:schemeClr val="tx1"/>
                </a:solidFill>
                <a:latin typeface="SamsungOne 400" panose="020B0503030303020204" pitchFamily="34" charset="0"/>
                <a:ea typeface="SamsungOne 400" panose="020B0503030303020204" pitchFamily="34" charset="0"/>
              </a:rPr>
              <a:t>ndarray</a:t>
            </a:r>
            <a:r>
              <a:rPr lang="en-US" altLang="ko-KR" sz="1400" dirty="0">
                <a:solidFill>
                  <a:schemeClr val="tx1"/>
                </a:solidFill>
                <a:latin typeface="SamsungOne 400" panose="020B0503030303020204" pitchFamily="34" charset="0"/>
                <a:ea typeface="SamsungOne 400" panose="020B0503030303020204" pitchFamily="34" charset="0"/>
              </a:rPr>
              <a:t> has a </a:t>
            </a:r>
            <a:r>
              <a:rPr lang="en-US" altLang="ko-KR" sz="1400" dirty="0" err="1">
                <a:solidFill>
                  <a:schemeClr val="tx1"/>
                </a:solidFill>
                <a:latin typeface="SamsungOne 400" panose="020B0503030303020204" pitchFamily="34" charset="0"/>
                <a:ea typeface="SamsungOne 400" panose="020B0503030303020204" pitchFamily="34" charset="0"/>
              </a:rPr>
              <a:t>transponse</a:t>
            </a:r>
            <a:r>
              <a:rPr lang="en-US" altLang="ko-KR" sz="1400" dirty="0">
                <a:solidFill>
                  <a:schemeClr val="tx1"/>
                </a:solidFill>
                <a:latin typeface="SamsungOne 400" panose="020B0503030303020204" pitchFamily="34" charset="0"/>
                <a:ea typeface="SamsungOne 400" panose="020B0503030303020204" pitchFamily="34" charset="0"/>
              </a:rPr>
              <a:t> method and a special property named T. </a:t>
            </a:r>
          </a:p>
        </p:txBody>
      </p:sp>
    </p:spTree>
    <p:extLst>
      <p:ext uri="{BB962C8B-B14F-4D97-AF65-F5344CB8AC3E}">
        <p14:creationId xmlns:p14="http://schemas.microsoft.com/office/powerpoint/2010/main" val="3658767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the data is stored in a contiguous location, the address of the memory can be accessed with an index, and the data can be randomly selected to access the desired location of the data. Here is a picture where the data approaches the red in the third room (we will express the concept of a variable that mainly stores one value as a room) and approaches the blue room. Random access is possible through the index. </a:t>
            </a:r>
          </a:p>
        </p:txBody>
      </p:sp>
      <p:grpSp>
        <p:nvGrpSpPr>
          <p:cNvPr id="2" name="그룹 1">
            <a:extLst>
              <a:ext uri="{FF2B5EF4-FFF2-40B4-BE49-F238E27FC236}">
                <a16:creationId xmlns="" xmlns:a16="http://schemas.microsoft.com/office/drawing/2014/main" id="{3B9B8A13-BFF0-4B4E-AF1C-E83015E242A4}"/>
              </a:ext>
            </a:extLst>
          </p:cNvPr>
          <p:cNvGrpSpPr/>
          <p:nvPr/>
        </p:nvGrpSpPr>
        <p:grpSpPr>
          <a:xfrm>
            <a:off x="3128416" y="2761074"/>
            <a:ext cx="3263156" cy="3404230"/>
            <a:chOff x="3128416" y="2735313"/>
            <a:chExt cx="3263156" cy="3476702"/>
          </a:xfrm>
        </p:grpSpPr>
        <p:sp>
          <p:nvSpPr>
            <p:cNvPr id="41" name="모서리가 둥근 직사각형 40"/>
            <p:cNvSpPr/>
            <p:nvPr/>
          </p:nvSpPr>
          <p:spPr>
            <a:xfrm>
              <a:off x="3650240" y="3030106"/>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42" name="모서리가 둥근 직사각형 41"/>
            <p:cNvSpPr/>
            <p:nvPr/>
          </p:nvSpPr>
          <p:spPr>
            <a:xfrm>
              <a:off x="4588858" y="3030106"/>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43" name="모서리가 둥근 직사각형 42"/>
            <p:cNvSpPr/>
            <p:nvPr/>
          </p:nvSpPr>
          <p:spPr>
            <a:xfrm>
              <a:off x="5527476" y="3030106"/>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44" name="직사각형 43">
              <a:extLst>
                <a:ext uri="{FF2B5EF4-FFF2-40B4-BE49-F238E27FC236}">
                  <a16:creationId xmlns="" xmlns:a16="http://schemas.microsoft.com/office/drawing/2014/main" id="{2844E8FD-8285-44B1-862F-28F5460B7E7B}"/>
                </a:ext>
              </a:extLst>
            </p:cNvPr>
            <p:cNvSpPr/>
            <p:nvPr/>
          </p:nvSpPr>
          <p:spPr>
            <a:xfrm>
              <a:off x="3917762" y="2735313"/>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45" name="직사각형 44">
              <a:extLst>
                <a:ext uri="{FF2B5EF4-FFF2-40B4-BE49-F238E27FC236}">
                  <a16:creationId xmlns="" xmlns:a16="http://schemas.microsoft.com/office/drawing/2014/main" id="{2844E8FD-8285-44B1-862F-28F5460B7E7B}"/>
                </a:ext>
              </a:extLst>
            </p:cNvPr>
            <p:cNvSpPr/>
            <p:nvPr/>
          </p:nvSpPr>
          <p:spPr>
            <a:xfrm>
              <a:off x="4863625" y="2735313"/>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46" name="직사각형 45">
              <a:extLst>
                <a:ext uri="{FF2B5EF4-FFF2-40B4-BE49-F238E27FC236}">
                  <a16:creationId xmlns="" xmlns:a16="http://schemas.microsoft.com/office/drawing/2014/main" id="{2844E8FD-8285-44B1-862F-28F5460B7E7B}"/>
                </a:ext>
              </a:extLst>
            </p:cNvPr>
            <p:cNvSpPr/>
            <p:nvPr/>
          </p:nvSpPr>
          <p:spPr>
            <a:xfrm>
              <a:off x="5768503" y="2735313"/>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47" name="모서리가 둥근 직사각형 46"/>
            <p:cNvSpPr/>
            <p:nvPr/>
          </p:nvSpPr>
          <p:spPr>
            <a:xfrm>
              <a:off x="3650240" y="4365104"/>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48" name="모서리가 둥근 직사각형 47"/>
            <p:cNvSpPr/>
            <p:nvPr/>
          </p:nvSpPr>
          <p:spPr>
            <a:xfrm>
              <a:off x="4588858" y="4365104"/>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49" name="모서리가 둥근 직사각형 48"/>
            <p:cNvSpPr/>
            <p:nvPr/>
          </p:nvSpPr>
          <p:spPr>
            <a:xfrm>
              <a:off x="5527476" y="4365104"/>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50" name="직사각형 49">
              <a:extLst>
                <a:ext uri="{FF2B5EF4-FFF2-40B4-BE49-F238E27FC236}">
                  <a16:creationId xmlns="" xmlns:a16="http://schemas.microsoft.com/office/drawing/2014/main" id="{2844E8FD-8285-44B1-862F-28F5460B7E7B}"/>
                </a:ext>
              </a:extLst>
            </p:cNvPr>
            <p:cNvSpPr/>
            <p:nvPr/>
          </p:nvSpPr>
          <p:spPr>
            <a:xfrm>
              <a:off x="3917762" y="4070311"/>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51" name="직사각형 50">
              <a:extLst>
                <a:ext uri="{FF2B5EF4-FFF2-40B4-BE49-F238E27FC236}">
                  <a16:creationId xmlns="" xmlns:a16="http://schemas.microsoft.com/office/drawing/2014/main" id="{2844E8FD-8285-44B1-862F-28F5460B7E7B}"/>
                </a:ext>
              </a:extLst>
            </p:cNvPr>
            <p:cNvSpPr/>
            <p:nvPr/>
          </p:nvSpPr>
          <p:spPr>
            <a:xfrm>
              <a:off x="4863625" y="4070311"/>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52" name="직사각형 51">
              <a:extLst>
                <a:ext uri="{FF2B5EF4-FFF2-40B4-BE49-F238E27FC236}">
                  <a16:creationId xmlns="" xmlns:a16="http://schemas.microsoft.com/office/drawing/2014/main" id="{2844E8FD-8285-44B1-862F-28F5460B7E7B}"/>
                </a:ext>
              </a:extLst>
            </p:cNvPr>
            <p:cNvSpPr/>
            <p:nvPr/>
          </p:nvSpPr>
          <p:spPr>
            <a:xfrm>
              <a:off x="5768503" y="4070311"/>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b="1" dirty="0">
                  <a:solidFill>
                    <a:srgbClr val="C00000"/>
                  </a:solidFill>
                  <a:latin typeface="SamsungOne 400" panose="020B0503030303020204" pitchFamily="34" charset="0"/>
                </a:rPr>
                <a:t>a[2]</a:t>
              </a:r>
              <a:endParaRPr lang="ko-KR" altLang="en-US" sz="1400" b="1" dirty="0">
                <a:solidFill>
                  <a:srgbClr val="C00000"/>
                </a:solidFill>
                <a:latin typeface="SamsungOne 400" panose="020B0503030303020204" pitchFamily="34" charset="0"/>
              </a:endParaRPr>
            </a:p>
          </p:txBody>
        </p:sp>
        <p:sp>
          <p:nvSpPr>
            <p:cNvPr id="53" name="모서리가 둥근 직사각형 52"/>
            <p:cNvSpPr/>
            <p:nvPr/>
          </p:nvSpPr>
          <p:spPr>
            <a:xfrm>
              <a:off x="3650240" y="5122463"/>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54" name="모서리가 둥근 직사각형 53"/>
            <p:cNvSpPr/>
            <p:nvPr/>
          </p:nvSpPr>
          <p:spPr>
            <a:xfrm>
              <a:off x="4588858" y="5122463"/>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55" name="모서리가 둥근 직사각형 54"/>
            <p:cNvSpPr/>
            <p:nvPr/>
          </p:nvSpPr>
          <p:spPr>
            <a:xfrm>
              <a:off x="5527476" y="5122463"/>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56" name="직사각형 55">
              <a:extLst>
                <a:ext uri="{FF2B5EF4-FFF2-40B4-BE49-F238E27FC236}">
                  <a16:creationId xmlns="" xmlns:a16="http://schemas.microsoft.com/office/drawing/2014/main" id="{2844E8FD-8285-44B1-862F-28F5460B7E7B}"/>
                </a:ext>
              </a:extLst>
            </p:cNvPr>
            <p:cNvSpPr/>
            <p:nvPr/>
          </p:nvSpPr>
          <p:spPr>
            <a:xfrm>
              <a:off x="3917762" y="482767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b="1" dirty="0">
                  <a:solidFill>
                    <a:srgbClr val="C00000"/>
                  </a:solidFill>
                  <a:latin typeface="SamsungOne 400" panose="020B0503030303020204" pitchFamily="34" charset="0"/>
                </a:rPr>
                <a:t>a[0]</a:t>
              </a:r>
              <a:endParaRPr lang="ko-KR" altLang="en-US" sz="1400" b="1" dirty="0">
                <a:solidFill>
                  <a:srgbClr val="C00000"/>
                </a:solidFill>
                <a:latin typeface="SamsungOne 400" panose="020B0503030303020204" pitchFamily="34" charset="0"/>
              </a:endParaRPr>
            </a:p>
          </p:txBody>
        </p:sp>
        <p:sp>
          <p:nvSpPr>
            <p:cNvPr id="57" name="직사각형 56">
              <a:extLst>
                <a:ext uri="{FF2B5EF4-FFF2-40B4-BE49-F238E27FC236}">
                  <a16:creationId xmlns="" xmlns:a16="http://schemas.microsoft.com/office/drawing/2014/main" id="{2844E8FD-8285-44B1-862F-28F5460B7E7B}"/>
                </a:ext>
              </a:extLst>
            </p:cNvPr>
            <p:cNvSpPr/>
            <p:nvPr/>
          </p:nvSpPr>
          <p:spPr>
            <a:xfrm>
              <a:off x="4863625" y="482767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58" name="직사각형 57">
              <a:extLst>
                <a:ext uri="{FF2B5EF4-FFF2-40B4-BE49-F238E27FC236}">
                  <a16:creationId xmlns="" xmlns:a16="http://schemas.microsoft.com/office/drawing/2014/main" id="{2844E8FD-8285-44B1-862F-28F5460B7E7B}"/>
                </a:ext>
              </a:extLst>
            </p:cNvPr>
            <p:cNvSpPr/>
            <p:nvPr/>
          </p:nvSpPr>
          <p:spPr>
            <a:xfrm>
              <a:off x="5768503" y="482767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59" name="모서리가 둥근 직사각형 58"/>
            <p:cNvSpPr/>
            <p:nvPr/>
          </p:nvSpPr>
          <p:spPr>
            <a:xfrm>
              <a:off x="3650240" y="5879822"/>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60" name="모서리가 둥근 직사각형 59"/>
            <p:cNvSpPr/>
            <p:nvPr/>
          </p:nvSpPr>
          <p:spPr>
            <a:xfrm>
              <a:off x="4588858" y="5879822"/>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61" name="모서리가 둥근 직사각형 60"/>
            <p:cNvSpPr/>
            <p:nvPr/>
          </p:nvSpPr>
          <p:spPr>
            <a:xfrm>
              <a:off x="5527476" y="5879822"/>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62" name="직사각형 61">
              <a:extLst>
                <a:ext uri="{FF2B5EF4-FFF2-40B4-BE49-F238E27FC236}">
                  <a16:creationId xmlns="" xmlns:a16="http://schemas.microsoft.com/office/drawing/2014/main" id="{2844E8FD-8285-44B1-862F-28F5460B7E7B}"/>
                </a:ext>
              </a:extLst>
            </p:cNvPr>
            <p:cNvSpPr/>
            <p:nvPr/>
          </p:nvSpPr>
          <p:spPr>
            <a:xfrm>
              <a:off x="3917762" y="5585029"/>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63" name="직사각형 62">
              <a:extLst>
                <a:ext uri="{FF2B5EF4-FFF2-40B4-BE49-F238E27FC236}">
                  <a16:creationId xmlns="" xmlns:a16="http://schemas.microsoft.com/office/drawing/2014/main" id="{2844E8FD-8285-44B1-862F-28F5460B7E7B}"/>
                </a:ext>
              </a:extLst>
            </p:cNvPr>
            <p:cNvSpPr/>
            <p:nvPr/>
          </p:nvSpPr>
          <p:spPr>
            <a:xfrm>
              <a:off x="4863625" y="5585029"/>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b="1" dirty="0">
                  <a:solidFill>
                    <a:srgbClr val="C00000"/>
                  </a:solidFill>
                  <a:latin typeface="SamsungOne 400" panose="020B0503030303020204" pitchFamily="34" charset="0"/>
                </a:rPr>
                <a:t>a[1]</a:t>
              </a:r>
              <a:endParaRPr lang="ko-KR" altLang="en-US" sz="1400" b="1" dirty="0">
                <a:solidFill>
                  <a:srgbClr val="C00000"/>
                </a:solidFill>
                <a:latin typeface="SamsungOne 400" panose="020B0503030303020204" pitchFamily="34" charset="0"/>
              </a:endParaRPr>
            </a:p>
          </p:txBody>
        </p:sp>
        <p:sp>
          <p:nvSpPr>
            <p:cNvPr id="64" name="직사각형 63">
              <a:extLst>
                <a:ext uri="{FF2B5EF4-FFF2-40B4-BE49-F238E27FC236}">
                  <a16:creationId xmlns="" xmlns:a16="http://schemas.microsoft.com/office/drawing/2014/main" id="{2844E8FD-8285-44B1-862F-28F5460B7E7B}"/>
                </a:ext>
              </a:extLst>
            </p:cNvPr>
            <p:cNvSpPr/>
            <p:nvPr/>
          </p:nvSpPr>
          <p:spPr>
            <a:xfrm>
              <a:off x="5768503" y="5585029"/>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65" name="모서리가 둥근 직사각형 64"/>
            <p:cNvSpPr/>
            <p:nvPr/>
          </p:nvSpPr>
          <p:spPr>
            <a:xfrm>
              <a:off x="3128416" y="3586238"/>
              <a:ext cx="1578691" cy="367324"/>
            </a:xfrm>
            <a:prstGeom prst="roundRect">
              <a:avLst/>
            </a:prstGeom>
            <a:no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SamsungOne 700" panose="020B0803030303020204" pitchFamily="34" charset="0"/>
                  <a:ea typeface="SamsungOne 700" panose="020B0803030303020204" pitchFamily="34" charset="0"/>
                </a:rPr>
                <a:t>Random</a:t>
              </a:r>
              <a:r>
                <a:rPr lang="ko-KR" altLang="en-US" sz="1400" dirty="0">
                  <a:solidFill>
                    <a:schemeClr val="tx1"/>
                  </a:solidFill>
                  <a:latin typeface="SamsungOne 700" panose="020B0803030303020204" pitchFamily="34" charset="0"/>
                  <a:ea typeface="SamsungOne 700" panose="020B0803030303020204" pitchFamily="34" charset="0"/>
                </a:rPr>
                <a:t> </a:t>
              </a:r>
              <a:r>
                <a:rPr lang="en-US" altLang="ko-KR" sz="1400" dirty="0">
                  <a:solidFill>
                    <a:schemeClr val="tx1"/>
                  </a:solidFill>
                  <a:latin typeface="SamsungOne 700" panose="020B0803030303020204" pitchFamily="34" charset="0"/>
                  <a:ea typeface="SamsungOne 700" panose="020B0803030303020204" pitchFamily="34" charset="0"/>
                </a:rPr>
                <a:t>Access</a:t>
              </a:r>
              <a:endParaRPr lang="en-US" sz="1400" dirty="0">
                <a:solidFill>
                  <a:schemeClr val="tx1"/>
                </a:solidFill>
                <a:latin typeface="SamsungOne 700" panose="020B0803030303020204" pitchFamily="34" charset="0"/>
                <a:ea typeface="SamsungOne 700" panose="020B0803030303020204" pitchFamily="34" charset="0"/>
              </a:endParaRPr>
            </a:p>
          </p:txBody>
        </p:sp>
        <p:sp>
          <p:nvSpPr>
            <p:cNvPr id="66" name="모서리가 둥근 직사각형 65"/>
            <p:cNvSpPr/>
            <p:nvPr/>
          </p:nvSpPr>
          <p:spPr>
            <a:xfrm>
              <a:off x="5561554" y="4395360"/>
              <a:ext cx="797336"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모서리가 둥근 직사각형 66"/>
            <p:cNvSpPr/>
            <p:nvPr/>
          </p:nvSpPr>
          <p:spPr>
            <a:xfrm>
              <a:off x="3684912" y="5153956"/>
              <a:ext cx="797336"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모서리가 둥근 직사각형 67"/>
            <p:cNvSpPr/>
            <p:nvPr/>
          </p:nvSpPr>
          <p:spPr>
            <a:xfrm>
              <a:off x="4620684" y="5907505"/>
              <a:ext cx="797336"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직사각형 36">
            <a:extLst>
              <a:ext uri="{FF2B5EF4-FFF2-40B4-BE49-F238E27FC236}">
                <a16:creationId xmlns="" xmlns:a16="http://schemas.microsoft.com/office/drawing/2014/main" id="{AD316CFB-618F-4A49-BA54-4FCD4CC1FC1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Storage and Access of Data in an Array (2/2)</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8552598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1.5. Array Transposition and Axis Swap</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 xmlns:a16="http://schemas.microsoft.com/office/drawing/2014/main" id="{9B33753C-63E7-4ED7-B08C-1A272C8E72FC}"/>
              </a:ext>
            </a:extLst>
          </p:cNvPr>
          <p:cNvGrpSpPr/>
          <p:nvPr/>
        </p:nvGrpSpPr>
        <p:grpSpPr>
          <a:xfrm>
            <a:off x="558924" y="2244013"/>
            <a:ext cx="8782050" cy="4083969"/>
            <a:chOff x="558924" y="2204864"/>
            <a:chExt cx="8782050" cy="4083969"/>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924" y="2204864"/>
              <a:ext cx="8782050" cy="408396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2428" r="10124"/>
            <a:stretch/>
          </p:blipFill>
          <p:spPr>
            <a:xfrm>
              <a:off x="681134" y="2236933"/>
              <a:ext cx="8659839" cy="4005306"/>
            </a:xfrm>
            <a:prstGeom prst="rect">
              <a:avLst/>
            </a:prstGeom>
          </p:spPr>
        </p:pic>
      </p:grpSp>
      <p:grpSp>
        <p:nvGrpSpPr>
          <p:cNvPr id="14" name="그룹 13">
            <a:extLst>
              <a:ext uri="{FF2B5EF4-FFF2-40B4-BE49-F238E27FC236}">
                <a16:creationId xmlns="" xmlns:a16="http://schemas.microsoft.com/office/drawing/2014/main" id="{EDFC78F5-194A-4B24-AC24-40C2A0DE5A9E}"/>
              </a:ext>
            </a:extLst>
          </p:cNvPr>
          <p:cNvGrpSpPr/>
          <p:nvPr/>
        </p:nvGrpSpPr>
        <p:grpSpPr>
          <a:xfrm>
            <a:off x="580388" y="1413381"/>
            <a:ext cx="8887612" cy="800012"/>
            <a:chOff x="580388" y="1413381"/>
            <a:chExt cx="8887612" cy="800012"/>
          </a:xfrm>
        </p:grpSpPr>
        <p:sp>
          <p:nvSpPr>
            <p:cNvPr id="15" name="직사각형 14">
              <a:extLst>
                <a:ext uri="{FF2B5EF4-FFF2-40B4-BE49-F238E27FC236}">
                  <a16:creationId xmlns="" xmlns:a16="http://schemas.microsoft.com/office/drawing/2014/main" id="{2EA7222A-5B79-43B7-9D0D-827CC8F48B9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Array Transposition</a:t>
              </a:r>
              <a:endParaRPr lang="ko-KR" altLang="en-US" sz="1400" dirty="0">
                <a:solidFill>
                  <a:schemeClr val="tx1"/>
                </a:solidFill>
                <a:latin typeface="SamsungOne 400" panose="020B0503030303020204" pitchFamily="34" charset="0"/>
              </a:endParaRPr>
            </a:p>
          </p:txBody>
        </p:sp>
        <p:sp>
          <p:nvSpPr>
            <p:cNvPr id="16" name="Rectangle 12">
              <a:extLst>
                <a:ext uri="{FF2B5EF4-FFF2-40B4-BE49-F238E27FC236}">
                  <a16:creationId xmlns="" xmlns:a16="http://schemas.microsoft.com/office/drawing/2014/main" id="{17002459-0A56-4A81-88CC-71A1C0EB8AD1}"/>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Transpose can change the dimensional order of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ndarray</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 can be used to reverse the order of all dimensions with transpose. Since this is a frequently used function, it was made into a shortcut function. </a:t>
              </a:r>
            </a:p>
          </p:txBody>
        </p:sp>
      </p:grpSp>
    </p:spTree>
    <p:extLst>
      <p:ext uri="{BB962C8B-B14F-4D97-AF65-F5344CB8AC3E}">
        <p14:creationId xmlns:p14="http://schemas.microsoft.com/office/powerpoint/2010/main" val="30157721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1.5. Array Transposition and Axis Swap</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 xmlns:a16="http://schemas.microsoft.com/office/drawing/2014/main" id="{6406245D-D12F-4677-BD7A-351C48C49371}"/>
              </a:ext>
            </a:extLst>
          </p:cNvPr>
          <p:cNvGrpSpPr/>
          <p:nvPr/>
        </p:nvGrpSpPr>
        <p:grpSpPr>
          <a:xfrm>
            <a:off x="558924" y="3076455"/>
            <a:ext cx="8782050" cy="3158250"/>
            <a:chOff x="558924" y="3057793"/>
            <a:chExt cx="8782050" cy="3158250"/>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924" y="3057793"/>
              <a:ext cx="8782050" cy="31582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425" r="14281"/>
            <a:stretch/>
          </p:blipFill>
          <p:spPr>
            <a:xfrm>
              <a:off x="580571" y="3085784"/>
              <a:ext cx="8760403" cy="3025767"/>
            </a:xfrm>
            <a:prstGeom prst="rect">
              <a:avLst/>
            </a:prstGeom>
          </p:spPr>
        </p:pic>
      </p:grpSp>
      <p:grpSp>
        <p:nvGrpSpPr>
          <p:cNvPr id="14" name="그룹 13">
            <a:extLst>
              <a:ext uri="{FF2B5EF4-FFF2-40B4-BE49-F238E27FC236}">
                <a16:creationId xmlns="" xmlns:a16="http://schemas.microsoft.com/office/drawing/2014/main" id="{F820EA80-E778-4ABF-A62D-9BB81CEFB0F7}"/>
              </a:ext>
            </a:extLst>
          </p:cNvPr>
          <p:cNvGrpSpPr/>
          <p:nvPr/>
        </p:nvGrpSpPr>
        <p:grpSpPr>
          <a:xfrm>
            <a:off x="580388" y="1413381"/>
            <a:ext cx="8887612" cy="1605360"/>
            <a:chOff x="580388" y="1413381"/>
            <a:chExt cx="8887612" cy="1605360"/>
          </a:xfrm>
        </p:grpSpPr>
        <p:sp>
          <p:nvSpPr>
            <p:cNvPr id="15" name="직사각형 14">
              <a:extLst>
                <a:ext uri="{FF2B5EF4-FFF2-40B4-BE49-F238E27FC236}">
                  <a16:creationId xmlns="" xmlns:a16="http://schemas.microsoft.com/office/drawing/2014/main" id="{ECFA0865-202B-405E-A6AD-B530C229580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Array Transposition</a:t>
              </a:r>
              <a:endParaRPr lang="ko-KR" altLang="en-US" sz="1400" dirty="0">
                <a:solidFill>
                  <a:schemeClr val="tx1"/>
                </a:solidFill>
                <a:latin typeface="SamsungOne 400" panose="020B0503030303020204" pitchFamily="34" charset="0"/>
              </a:endParaRPr>
            </a:p>
          </p:txBody>
        </p:sp>
        <p:sp>
          <p:nvSpPr>
            <p:cNvPr id="16" name="Rectangle 12">
              <a:extLst>
                <a:ext uri="{FF2B5EF4-FFF2-40B4-BE49-F238E27FC236}">
                  <a16:creationId xmlns="" xmlns:a16="http://schemas.microsoft.com/office/drawing/2014/main" id="{7457044F-2A40-4A01-8417-166CF3488B04}"/>
                </a:ext>
              </a:extLst>
            </p:cNvPr>
            <p:cNvSpPr/>
            <p:nvPr/>
          </p:nvSpPr>
          <p:spPr>
            <a:xfrm>
              <a:off x="711201" y="1667877"/>
              <a:ext cx="8632824"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Linear algebra, such as matrix multiplication, division, determinant, and square matrix, is an important part of the library dealing with arrays.</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Multiplying two two-dimensional arrays by * operators yields the product of each corresponding element, not the multiplication of the matrix.</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Matrix multiplication is calculated using a dot function in the NumPy namespace and an array method.</a:t>
              </a:r>
            </a:p>
          </p:txBody>
        </p:sp>
      </p:grpSp>
    </p:spTree>
    <p:extLst>
      <p:ext uri="{BB962C8B-B14F-4D97-AF65-F5344CB8AC3E}">
        <p14:creationId xmlns:p14="http://schemas.microsoft.com/office/powerpoint/2010/main" val="15204093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1.5. Array Transposition and Axis Swap</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 xmlns:a16="http://schemas.microsoft.com/office/drawing/2014/main" id="{82366D1B-C602-4A43-B1A0-1EB05BE01A33}"/>
              </a:ext>
            </a:extLst>
          </p:cNvPr>
          <p:cNvGrpSpPr/>
          <p:nvPr/>
        </p:nvGrpSpPr>
        <p:grpSpPr>
          <a:xfrm>
            <a:off x="558924" y="2060848"/>
            <a:ext cx="8782050" cy="1076875"/>
            <a:chOff x="558924" y="2132856"/>
            <a:chExt cx="8782050" cy="1076875"/>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924" y="2132856"/>
              <a:ext cx="8782050" cy="10768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370" r="15546"/>
            <a:stretch/>
          </p:blipFill>
          <p:spPr>
            <a:xfrm>
              <a:off x="595029" y="2183566"/>
              <a:ext cx="8745945" cy="923528"/>
            </a:xfrm>
            <a:prstGeom prst="rect">
              <a:avLst/>
            </a:prstGeom>
          </p:spPr>
        </p:pic>
      </p:grpSp>
      <p:grpSp>
        <p:nvGrpSpPr>
          <p:cNvPr id="14" name="그룹 13">
            <a:extLst>
              <a:ext uri="{FF2B5EF4-FFF2-40B4-BE49-F238E27FC236}">
                <a16:creationId xmlns="" xmlns:a16="http://schemas.microsoft.com/office/drawing/2014/main" id="{81A29A9C-CCF5-43C0-A146-AE33A66C2F5F}"/>
              </a:ext>
            </a:extLst>
          </p:cNvPr>
          <p:cNvGrpSpPr/>
          <p:nvPr/>
        </p:nvGrpSpPr>
        <p:grpSpPr>
          <a:xfrm>
            <a:off x="580388" y="1413381"/>
            <a:ext cx="8887612" cy="599957"/>
            <a:chOff x="580388" y="1413381"/>
            <a:chExt cx="8887612" cy="599957"/>
          </a:xfrm>
        </p:grpSpPr>
        <p:sp>
          <p:nvSpPr>
            <p:cNvPr id="15" name="직사각형 14">
              <a:extLst>
                <a:ext uri="{FF2B5EF4-FFF2-40B4-BE49-F238E27FC236}">
                  <a16:creationId xmlns="" xmlns:a16="http://schemas.microsoft.com/office/drawing/2014/main" id="{C1CA0846-21DA-4D2B-9595-8BBB17EA3D9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Array Transposition</a:t>
              </a:r>
              <a:endParaRPr lang="ko-KR" altLang="en-US" sz="1400" dirty="0">
                <a:solidFill>
                  <a:schemeClr val="tx1"/>
                </a:solidFill>
                <a:latin typeface="SamsungOne 400" panose="020B0503030303020204" pitchFamily="34" charset="0"/>
              </a:endParaRPr>
            </a:p>
          </p:txBody>
        </p:sp>
        <p:sp>
          <p:nvSpPr>
            <p:cNvPr id="16" name="Rectangle 12">
              <a:extLst>
                <a:ext uri="{FF2B5EF4-FFF2-40B4-BE49-F238E27FC236}">
                  <a16:creationId xmlns="" xmlns:a16="http://schemas.microsoft.com/office/drawing/2014/main" id="{A08723AD-8D1A-47CA-A912-3F648505B846}"/>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often used in matrix calculation, and np.dot is also used to find the inner part of the matrix. </a:t>
              </a:r>
            </a:p>
          </p:txBody>
        </p:sp>
      </p:grpSp>
    </p:spTree>
    <p:extLst>
      <p:ext uri="{BB962C8B-B14F-4D97-AF65-F5344CB8AC3E}">
        <p14:creationId xmlns:p14="http://schemas.microsoft.com/office/powerpoint/2010/main" val="13864435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1.5. Array Transposition and Axis Swap</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 xmlns:a16="http://schemas.microsoft.com/office/drawing/2014/main" id="{740D2BA3-2D0A-4B28-8602-5EC624D7D508}"/>
              </a:ext>
            </a:extLst>
          </p:cNvPr>
          <p:cNvGrpSpPr/>
          <p:nvPr/>
        </p:nvGrpSpPr>
        <p:grpSpPr>
          <a:xfrm>
            <a:off x="558924" y="2046269"/>
            <a:ext cx="8782050" cy="4261225"/>
            <a:chOff x="558924" y="2046269"/>
            <a:chExt cx="8782050" cy="4261225"/>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924" y="2046269"/>
              <a:ext cx="8782050" cy="426122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14281"/>
            <a:stretch/>
          </p:blipFill>
          <p:spPr>
            <a:xfrm>
              <a:off x="645887" y="2114194"/>
              <a:ext cx="8695087" cy="4159923"/>
            </a:xfrm>
            <a:prstGeom prst="rect">
              <a:avLst/>
            </a:prstGeom>
          </p:spPr>
        </p:pic>
      </p:grpSp>
      <p:grpSp>
        <p:nvGrpSpPr>
          <p:cNvPr id="14" name="그룹 13">
            <a:extLst>
              <a:ext uri="{FF2B5EF4-FFF2-40B4-BE49-F238E27FC236}">
                <a16:creationId xmlns="" xmlns:a16="http://schemas.microsoft.com/office/drawing/2014/main" id="{C8CECC29-4B56-4C76-AEFD-1C047508B7C0}"/>
              </a:ext>
            </a:extLst>
          </p:cNvPr>
          <p:cNvGrpSpPr/>
          <p:nvPr/>
        </p:nvGrpSpPr>
        <p:grpSpPr>
          <a:xfrm>
            <a:off x="580388" y="1413381"/>
            <a:ext cx="8887612" cy="599957"/>
            <a:chOff x="580388" y="1413381"/>
            <a:chExt cx="8887612" cy="599957"/>
          </a:xfrm>
        </p:grpSpPr>
        <p:sp>
          <p:nvSpPr>
            <p:cNvPr id="15" name="직사각형 14">
              <a:extLst>
                <a:ext uri="{FF2B5EF4-FFF2-40B4-BE49-F238E27FC236}">
                  <a16:creationId xmlns="" xmlns:a16="http://schemas.microsoft.com/office/drawing/2014/main" id="{7C6E7F4C-570A-40E2-A94B-0A0913BDC40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Array Transposition</a:t>
              </a:r>
              <a:endParaRPr lang="ko-KR" altLang="en-US" sz="1400" dirty="0">
                <a:solidFill>
                  <a:schemeClr val="tx1"/>
                </a:solidFill>
                <a:latin typeface="SamsungOne 400" panose="020B0503030303020204" pitchFamily="34" charset="0"/>
              </a:endParaRPr>
            </a:p>
          </p:txBody>
        </p:sp>
        <p:sp>
          <p:nvSpPr>
            <p:cNvPr id="16" name="Rectangle 12">
              <a:extLst>
                <a:ext uri="{FF2B5EF4-FFF2-40B4-BE49-F238E27FC236}">
                  <a16:creationId xmlns="" xmlns:a16="http://schemas.microsoft.com/office/drawing/2014/main" id="{3A522FCB-DC08-4FD4-8901-DCDFE1F303B4}"/>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First, let’s reshape 3 rows and 4 columns in 2D into 4 rows and 3 columns. </a:t>
              </a:r>
            </a:p>
          </p:txBody>
        </p:sp>
      </p:grpSp>
    </p:spTree>
    <p:extLst>
      <p:ext uri="{BB962C8B-B14F-4D97-AF65-F5344CB8AC3E}">
        <p14:creationId xmlns:p14="http://schemas.microsoft.com/office/powerpoint/2010/main" val="18555112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1.5. Array Transposition and Axis Swap</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4" name="그룹 13"/>
          <p:cNvGrpSpPr/>
          <p:nvPr/>
        </p:nvGrpSpPr>
        <p:grpSpPr>
          <a:xfrm>
            <a:off x="558924" y="4311712"/>
            <a:ext cx="8782050" cy="725791"/>
            <a:chOff x="557644" y="5085181"/>
            <a:chExt cx="8782050" cy="725791"/>
          </a:xfrm>
        </p:grpSpPr>
        <p:sp>
          <p:nvSpPr>
            <p:cNvPr id="15"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257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Second page, second row, fourth row. </a:t>
              </a:r>
            </a:p>
          </p:txBody>
        </p:sp>
      </p:grpSp>
      <p:grpSp>
        <p:nvGrpSpPr>
          <p:cNvPr id="6" name="그룹 5">
            <a:extLst>
              <a:ext uri="{FF2B5EF4-FFF2-40B4-BE49-F238E27FC236}">
                <a16:creationId xmlns="" xmlns:a16="http://schemas.microsoft.com/office/drawing/2014/main" id="{6936FB7D-2C9D-4708-AAF1-5761B9982EA5}"/>
              </a:ext>
            </a:extLst>
          </p:cNvPr>
          <p:cNvGrpSpPr/>
          <p:nvPr/>
        </p:nvGrpSpPr>
        <p:grpSpPr>
          <a:xfrm>
            <a:off x="558924" y="2405535"/>
            <a:ext cx="8782050" cy="1815553"/>
            <a:chOff x="558924" y="2405535"/>
            <a:chExt cx="8782050" cy="1815553"/>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924" y="2405535"/>
              <a:ext cx="8782050" cy="181555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8609"/>
            <a:stretch/>
          </p:blipFill>
          <p:spPr>
            <a:xfrm>
              <a:off x="571242" y="2428540"/>
              <a:ext cx="8769732" cy="1658267"/>
            </a:xfrm>
            <a:prstGeom prst="rect">
              <a:avLst/>
            </a:prstGeom>
          </p:spPr>
        </p:pic>
        <p:sp>
          <p:nvSpPr>
            <p:cNvPr id="4" name="직사각형 3"/>
            <p:cNvSpPr/>
            <p:nvPr/>
          </p:nvSpPr>
          <p:spPr>
            <a:xfrm>
              <a:off x="4227274" y="2596953"/>
              <a:ext cx="1109835" cy="2022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그룹 21">
            <a:extLst>
              <a:ext uri="{FF2B5EF4-FFF2-40B4-BE49-F238E27FC236}">
                <a16:creationId xmlns="" xmlns:a16="http://schemas.microsoft.com/office/drawing/2014/main" id="{48F2B9B1-CFDA-415D-85BB-0E975ADE2F1A}"/>
              </a:ext>
            </a:extLst>
          </p:cNvPr>
          <p:cNvGrpSpPr/>
          <p:nvPr/>
        </p:nvGrpSpPr>
        <p:grpSpPr>
          <a:xfrm>
            <a:off x="580388" y="1413381"/>
            <a:ext cx="8887612" cy="902604"/>
            <a:chOff x="580388" y="1413381"/>
            <a:chExt cx="8887612" cy="902604"/>
          </a:xfrm>
        </p:grpSpPr>
        <p:sp>
          <p:nvSpPr>
            <p:cNvPr id="23" name="직사각형 22">
              <a:extLst>
                <a:ext uri="{FF2B5EF4-FFF2-40B4-BE49-F238E27FC236}">
                  <a16:creationId xmlns="" xmlns:a16="http://schemas.microsoft.com/office/drawing/2014/main" id="{A323A49E-1272-4F43-B958-86F29FA420B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Array Transposition</a:t>
              </a:r>
              <a:endParaRPr lang="ko-KR" altLang="en-US" sz="1400" dirty="0">
                <a:solidFill>
                  <a:schemeClr val="tx1"/>
                </a:solidFill>
                <a:latin typeface="SamsungOne 400" panose="020B0503030303020204" pitchFamily="34" charset="0"/>
              </a:endParaRPr>
            </a:p>
          </p:txBody>
        </p:sp>
        <p:sp>
          <p:nvSpPr>
            <p:cNvPr id="24" name="Rectangle 12">
              <a:extLst>
                <a:ext uri="{FF2B5EF4-FFF2-40B4-BE49-F238E27FC236}">
                  <a16:creationId xmlns="" xmlns:a16="http://schemas.microsoft.com/office/drawing/2014/main" id="{92E5B3BD-B998-49F0-AD52-C2F15A2294B5}"/>
                </a:ext>
              </a:extLst>
            </p:cNvPr>
            <p:cNvSpPr/>
            <p:nvPr/>
          </p:nvSpPr>
          <p:spPr>
            <a:xfrm>
              <a:off x="711201" y="1667877"/>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time, let’s try with a three-dimensional array.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Even in a three-dimensional array, the transpose method receives the tuple axis number and replaces it. </a:t>
              </a:r>
            </a:p>
          </p:txBody>
        </p:sp>
      </p:grpSp>
    </p:spTree>
    <p:extLst>
      <p:ext uri="{BB962C8B-B14F-4D97-AF65-F5344CB8AC3E}">
        <p14:creationId xmlns:p14="http://schemas.microsoft.com/office/powerpoint/2010/main" val="18188308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1.5. Array Transposition and Axis Swap</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4" name="그룹 13"/>
          <p:cNvGrpSpPr/>
          <p:nvPr/>
        </p:nvGrpSpPr>
        <p:grpSpPr>
          <a:xfrm>
            <a:off x="558924" y="5583529"/>
            <a:ext cx="8782050" cy="725791"/>
            <a:chOff x="557644" y="5085181"/>
            <a:chExt cx="8782050" cy="725791"/>
          </a:xfrm>
        </p:grpSpPr>
        <p:sp>
          <p:nvSpPr>
            <p:cNvPr id="15"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257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order of the first and second axes was reversed, and the last axis remained the same.</a:t>
              </a:r>
            </a:p>
          </p:txBody>
        </p:sp>
      </p:grpSp>
      <p:grpSp>
        <p:nvGrpSpPr>
          <p:cNvPr id="2" name="그룹 1">
            <a:extLst>
              <a:ext uri="{FF2B5EF4-FFF2-40B4-BE49-F238E27FC236}">
                <a16:creationId xmlns="" xmlns:a16="http://schemas.microsoft.com/office/drawing/2014/main" id="{F53EC11E-E50F-4FA7-8427-D9C08953CC1F}"/>
              </a:ext>
            </a:extLst>
          </p:cNvPr>
          <p:cNvGrpSpPr/>
          <p:nvPr/>
        </p:nvGrpSpPr>
        <p:grpSpPr>
          <a:xfrm>
            <a:off x="558924" y="1770748"/>
            <a:ext cx="8782050" cy="3765961"/>
            <a:chOff x="558924" y="1770748"/>
            <a:chExt cx="8782050" cy="3765961"/>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924" y="1770748"/>
              <a:ext cx="8782050" cy="37659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3062"/>
            <a:stretch/>
          </p:blipFill>
          <p:spPr>
            <a:xfrm>
              <a:off x="600215" y="1807029"/>
              <a:ext cx="8728457" cy="3688701"/>
            </a:xfrm>
            <a:prstGeom prst="rect">
              <a:avLst/>
            </a:prstGeom>
          </p:spPr>
        </p:pic>
      </p:grpSp>
      <p:sp>
        <p:nvSpPr>
          <p:cNvPr id="19" name="직사각형 18">
            <a:extLst>
              <a:ext uri="{FF2B5EF4-FFF2-40B4-BE49-F238E27FC236}">
                <a16:creationId xmlns="" xmlns:a16="http://schemas.microsoft.com/office/drawing/2014/main" id="{8B016725-4A74-4506-9FEF-9A8325DFAB1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Array Transposition</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7025038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1.5. Array Transposition and Axis Swap</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 xmlns:a16="http://schemas.microsoft.com/office/drawing/2014/main" id="{86454362-5CF3-470A-9FE6-529D3E388F84}"/>
              </a:ext>
            </a:extLst>
          </p:cNvPr>
          <p:cNvGrpSpPr/>
          <p:nvPr/>
        </p:nvGrpSpPr>
        <p:grpSpPr>
          <a:xfrm>
            <a:off x="558924" y="2102888"/>
            <a:ext cx="8783125" cy="3943349"/>
            <a:chOff x="558924" y="2102888"/>
            <a:chExt cx="8783125" cy="3943349"/>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924" y="2102888"/>
              <a:ext cx="8782050" cy="39433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14281"/>
            <a:stretch/>
          </p:blipFill>
          <p:spPr>
            <a:xfrm>
              <a:off x="608565" y="2141588"/>
              <a:ext cx="8733484" cy="3885988"/>
            </a:xfrm>
            <a:prstGeom prst="rect">
              <a:avLst/>
            </a:prstGeom>
          </p:spPr>
        </p:pic>
      </p:grpSp>
      <p:grpSp>
        <p:nvGrpSpPr>
          <p:cNvPr id="18" name="그룹 17">
            <a:extLst>
              <a:ext uri="{FF2B5EF4-FFF2-40B4-BE49-F238E27FC236}">
                <a16:creationId xmlns="" xmlns:a16="http://schemas.microsoft.com/office/drawing/2014/main" id="{A661D495-57EC-4238-80AE-8DFB15EF6AFB}"/>
              </a:ext>
            </a:extLst>
          </p:cNvPr>
          <p:cNvGrpSpPr/>
          <p:nvPr/>
        </p:nvGrpSpPr>
        <p:grpSpPr>
          <a:xfrm>
            <a:off x="580388" y="1413381"/>
            <a:ext cx="8887612" cy="599957"/>
            <a:chOff x="580388" y="1413381"/>
            <a:chExt cx="8887612" cy="599957"/>
          </a:xfrm>
        </p:grpSpPr>
        <p:sp>
          <p:nvSpPr>
            <p:cNvPr id="21" name="직사각형 20">
              <a:extLst>
                <a:ext uri="{FF2B5EF4-FFF2-40B4-BE49-F238E27FC236}">
                  <a16:creationId xmlns="" xmlns:a16="http://schemas.microsoft.com/office/drawing/2014/main" id="{A3A7048B-543F-4FAB-B55B-106C0F8C600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Array Transposition</a:t>
              </a:r>
              <a:endParaRPr lang="ko-KR" altLang="en-US" sz="1400" dirty="0">
                <a:solidFill>
                  <a:schemeClr val="tx1"/>
                </a:solidFill>
                <a:latin typeface="SamsungOne 400" panose="020B0503030303020204" pitchFamily="34" charset="0"/>
              </a:endParaRPr>
            </a:p>
          </p:txBody>
        </p:sp>
        <p:sp>
          <p:nvSpPr>
            <p:cNvPr id="22" name="Rectangle 12">
              <a:extLst>
                <a:ext uri="{FF2B5EF4-FFF2-40B4-BE49-F238E27FC236}">
                  <a16:creationId xmlns="" xmlns:a16="http://schemas.microsoft.com/office/drawing/2014/main" id="{49E1120D-54FD-4662-A6DE-FEA79A9546B9}"/>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is a method called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swapaxes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in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ndarray</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which receives two axis numbers and reverses the array.</a:t>
              </a:r>
            </a:p>
          </p:txBody>
        </p:sp>
      </p:grpSp>
    </p:spTree>
    <p:extLst>
      <p:ext uri="{BB962C8B-B14F-4D97-AF65-F5344CB8AC3E}">
        <p14:creationId xmlns:p14="http://schemas.microsoft.com/office/powerpoint/2010/main" val="27305466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1.5. Array Transposition and Axis Swap</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 xmlns:a16="http://schemas.microsoft.com/office/drawing/2014/main" id="{61A8D547-5144-4370-A07F-90ABCB60E4A9}"/>
              </a:ext>
            </a:extLst>
          </p:cNvPr>
          <p:cNvGrpSpPr/>
          <p:nvPr/>
        </p:nvGrpSpPr>
        <p:grpSpPr>
          <a:xfrm>
            <a:off x="558924" y="1770748"/>
            <a:ext cx="8782050" cy="2954396"/>
            <a:chOff x="558924" y="1770748"/>
            <a:chExt cx="8782050" cy="2954396"/>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924" y="1770748"/>
              <a:ext cx="8782050" cy="29543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14290"/>
            <a:stretch/>
          </p:blipFill>
          <p:spPr>
            <a:xfrm>
              <a:off x="581554" y="1851518"/>
              <a:ext cx="8759420" cy="2729813"/>
            </a:xfrm>
            <a:prstGeom prst="rect">
              <a:avLst/>
            </a:prstGeom>
          </p:spPr>
        </p:pic>
      </p:grpSp>
      <p:sp>
        <p:nvSpPr>
          <p:cNvPr id="11" name="직사각형 10">
            <a:extLst>
              <a:ext uri="{FF2B5EF4-FFF2-40B4-BE49-F238E27FC236}">
                <a16:creationId xmlns="" xmlns:a16="http://schemas.microsoft.com/office/drawing/2014/main" id="{BE0BE9DE-06AF-48F8-8CB0-54A3BF7BA74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Array Transposition</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6351680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1.5. Array Transposition and Axis Swap</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sp>
        <p:nvSpPr>
          <p:cNvPr id="18" name="직사각형 17">
            <a:extLst>
              <a:ext uri="{FF2B5EF4-FFF2-40B4-BE49-F238E27FC236}">
                <a16:creationId xmlns="" xmlns:a16="http://schemas.microsoft.com/office/drawing/2014/main" id="{17185DFA-CA2B-4CC5-95DE-F04FF32B1DDC}"/>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#0103</a:t>
            </a:r>
          </a:p>
        </p:txBody>
      </p:sp>
      <p:grpSp>
        <p:nvGrpSpPr>
          <p:cNvPr id="33" name="그룹 32">
            <a:extLst>
              <a:ext uri="{FF2B5EF4-FFF2-40B4-BE49-F238E27FC236}">
                <a16:creationId xmlns="" xmlns:a16="http://schemas.microsoft.com/office/drawing/2014/main" id="{AA858FDF-5864-495A-B21F-4712BFD6AA5E}"/>
              </a:ext>
            </a:extLst>
          </p:cNvPr>
          <p:cNvGrpSpPr/>
          <p:nvPr/>
        </p:nvGrpSpPr>
        <p:grpSpPr>
          <a:xfrm>
            <a:off x="558798" y="2060849"/>
            <a:ext cx="8797129" cy="3960439"/>
            <a:chOff x="558798" y="2060849"/>
            <a:chExt cx="8797129" cy="3960439"/>
          </a:xfrm>
        </p:grpSpPr>
        <p:sp>
          <p:nvSpPr>
            <p:cNvPr id="34" name="직사각형 33">
              <a:extLst>
                <a:ext uri="{FF2B5EF4-FFF2-40B4-BE49-F238E27FC236}">
                  <a16:creationId xmlns="" xmlns:a16="http://schemas.microsoft.com/office/drawing/2014/main" id="{C6BD7070-4920-443A-8B54-627E9FFDBA09}"/>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5" name="그룹 34">
              <a:extLst>
                <a:ext uri="{FF2B5EF4-FFF2-40B4-BE49-F238E27FC236}">
                  <a16:creationId xmlns="" xmlns:a16="http://schemas.microsoft.com/office/drawing/2014/main" id="{CA67FC84-8A45-4AC8-8469-4F811FA8F3C7}"/>
                </a:ext>
              </a:extLst>
            </p:cNvPr>
            <p:cNvGrpSpPr/>
            <p:nvPr/>
          </p:nvGrpSpPr>
          <p:grpSpPr>
            <a:xfrm>
              <a:off x="558798" y="3945816"/>
              <a:ext cx="8797129" cy="576572"/>
              <a:chOff x="4778069" y="4391025"/>
              <a:chExt cx="2349160" cy="431802"/>
            </a:xfrm>
          </p:grpSpPr>
          <p:sp>
            <p:nvSpPr>
              <p:cNvPr id="38" name="직사각형 37">
                <a:extLst>
                  <a:ext uri="{FF2B5EF4-FFF2-40B4-BE49-F238E27FC236}">
                    <a16:creationId xmlns="" xmlns:a16="http://schemas.microsoft.com/office/drawing/2014/main" id="{A13A77AD-3FA4-4CE3-B913-4ECA43FE8F4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39" name="직사각형 133">
                <a:extLst>
                  <a:ext uri="{FF2B5EF4-FFF2-40B4-BE49-F238E27FC236}">
                    <a16:creationId xmlns="" xmlns:a16="http://schemas.microsoft.com/office/drawing/2014/main" id="{1D83717E-D555-47E5-AE69-B44B70E6AD1A}"/>
                  </a:ext>
                </a:extLst>
              </p:cNvPr>
              <p:cNvSpPr/>
              <p:nvPr/>
            </p:nvSpPr>
            <p:spPr>
              <a:xfrm>
                <a:off x="4852511" y="4491677"/>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a:t>
                </a:r>
                <a:r>
                  <a:rPr lang="en-US" altLang="ko-KR" sz="2000" dirty="0">
                    <a:solidFill>
                      <a:schemeClr val="bg1"/>
                    </a:solidFill>
                    <a:latin typeface="SamsungOne 700" panose="020B0803030303020204" pitchFamily="34" charset="0"/>
                    <a:cs typeface="Samsung Sharp Sans" pitchFamily="2" charset="0"/>
                  </a:rPr>
                  <a:t>0103</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37" name="그림 36" descr="텍스트, 클립아트이(가) 표시된 사진&#10;&#10;자동 생성된 설명">
              <a:extLst>
                <a:ext uri="{FF2B5EF4-FFF2-40B4-BE49-F238E27FC236}">
                  <a16:creationId xmlns="" xmlns:a16="http://schemas.microsoft.com/office/drawing/2014/main" id="{00D513DD-ED62-4B10-B6E3-BE93B9555C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extLst>
      <p:ext uri="{BB962C8B-B14F-4D97-AF65-F5344CB8AC3E}">
        <p14:creationId xmlns:p14="http://schemas.microsoft.com/office/powerpoint/2010/main" val="23089202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 xmlns:a16="http://schemas.microsoft.com/office/drawing/2014/main" id="{C2AA5626-1534-41DA-BA4E-67D4571B34A9}"/>
              </a:ext>
            </a:extLst>
          </p:cNvPr>
          <p:cNvGrpSpPr/>
          <p:nvPr/>
        </p:nvGrpSpPr>
        <p:grpSpPr>
          <a:xfrm>
            <a:off x="989683" y="2748696"/>
            <a:ext cx="8354217" cy="3124387"/>
            <a:chOff x="989683" y="2748696"/>
            <a:chExt cx="8354217" cy="3124387"/>
          </a:xfrm>
        </p:grpSpPr>
        <p:sp>
          <p:nvSpPr>
            <p:cNvPr id="22" name="직사각형 133">
              <a:extLst>
                <a:ext uri="{FF2B5EF4-FFF2-40B4-BE49-F238E27FC236}">
                  <a16:creationId xmlns="" xmlns:a16="http://schemas.microsoft.com/office/drawing/2014/main" id="{9242843F-6CE4-4D3F-84E3-07D1852FEAB8}"/>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latinLnBrk="1">
                <a:spcBef>
                  <a:spcPct val="0"/>
                </a:spcBef>
                <a:spcAft>
                  <a:spcPct val="0"/>
                </a:spcAft>
                <a:defRPr/>
              </a:pPr>
              <a:r>
                <a:rPr kumimoji="1" lang="en-US" altLang="ko-KR" sz="3400" dirty="0">
                  <a:solidFill>
                    <a:prstClr val="black"/>
                  </a:solidFill>
                  <a:latin typeface="Samsung Sharp Sans" pitchFamily="2" charset="0"/>
                  <a:ea typeface="Samsung Sharp Sans" pitchFamily="2" charset="0"/>
                  <a:cs typeface="Samsung Sharp Sans" pitchFamily="2" charset="0"/>
                </a:rPr>
                <a:t>Optimal Data Exploration Through Pandas</a:t>
              </a:r>
              <a:endParaRPr kumimoji="1" lang="ko-KR" altLang="en-US" sz="3400" dirty="0">
                <a:solidFill>
                  <a:prstClr val="black"/>
                </a:solidFill>
                <a:latin typeface="Samsung Sharp Sans" pitchFamily="2" charset="0"/>
                <a:cs typeface="Samsung Sharp Sans" pitchFamily="2" charset="0"/>
              </a:endParaRPr>
            </a:p>
          </p:txBody>
        </p:sp>
        <p:sp>
          <p:nvSpPr>
            <p:cNvPr id="25" name="직사각형 133">
              <a:extLst>
                <a:ext uri="{FF2B5EF4-FFF2-40B4-BE49-F238E27FC236}">
                  <a16:creationId xmlns="" xmlns:a16="http://schemas.microsoft.com/office/drawing/2014/main" id="{93785E26-3326-4DAA-B476-C12B794F303F}"/>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2.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 xmlns:a16="http://schemas.microsoft.com/office/drawing/2014/main" id="{E9D1F461-F2BB-4004-8CE5-E8AE484340E1}"/>
                </a:ext>
              </a:extLst>
            </p:cNvPr>
            <p:cNvGrpSpPr/>
            <p:nvPr/>
          </p:nvGrpSpPr>
          <p:grpSpPr>
            <a:xfrm>
              <a:off x="1025537" y="4509120"/>
              <a:ext cx="8297776" cy="1363963"/>
              <a:chOff x="1025537" y="4609703"/>
              <a:chExt cx="8297776" cy="1363963"/>
            </a:xfrm>
          </p:grpSpPr>
          <p:sp>
            <p:nvSpPr>
              <p:cNvPr id="32" name="직사각형 31">
                <a:extLst>
                  <a:ext uri="{FF2B5EF4-FFF2-40B4-BE49-F238E27FC236}">
                    <a16:creationId xmlns="" xmlns:a16="http://schemas.microsoft.com/office/drawing/2014/main" id="{2BCC8184-A1E3-4399-83D7-18B4753C0091}"/>
                  </a:ext>
                </a:extLst>
              </p:cNvPr>
              <p:cNvSpPr/>
              <p:nvPr/>
            </p:nvSpPr>
            <p:spPr>
              <a:xfrm>
                <a:off x="1025537" y="4609703"/>
                <a:ext cx="4185332" cy="136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2.1. Pipelines: Data Structures According to Data Types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2.2. Pandas Series and DataFrames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Merging and Binding DataFrames</a:t>
                </a:r>
              </a:p>
            </p:txBody>
          </p:sp>
          <p:sp>
            <p:nvSpPr>
              <p:cNvPr id="33" name="직사각형 32">
                <a:extLst>
                  <a:ext uri="{FF2B5EF4-FFF2-40B4-BE49-F238E27FC236}">
                    <a16:creationId xmlns="" xmlns:a16="http://schemas.microsoft.com/office/drawing/2014/main" id="{A9BD437C-C13F-4F2B-B721-FCFA983DC83B}"/>
                  </a:ext>
                </a:extLst>
              </p:cNvPr>
              <p:cNvSpPr/>
              <p:nvPr/>
            </p:nvSpPr>
            <p:spPr>
              <a:xfrm>
                <a:off x="5137981" y="4609703"/>
                <a:ext cx="4185332" cy="12357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DataFrame Sorting and Multi-Index</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Examining the Characteristics of Data Through Descriptive Statistics and Data Samples</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grpSp>
      </p:grpSp>
    </p:spTree>
    <p:extLst>
      <p:ext uri="{BB962C8B-B14F-4D97-AF65-F5344CB8AC3E}">
        <p14:creationId xmlns:p14="http://schemas.microsoft.com/office/powerpoint/2010/main" val="3628016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2561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Another feature of the array is that adding or deleting data to a specific location requires more computation and space in comparison to the list. The calculation here is that it takes more time for the CPU to calculate, and more space in memory is also needed.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Consider adding the value “Green” to the second position.</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we need to secure additional space at the end of the arrangement. </a:t>
            </a:r>
          </a:p>
        </p:txBody>
      </p:sp>
      <p:sp>
        <p:nvSpPr>
          <p:cNvPr id="37" name="모서리가 둥근 직사각형 36"/>
          <p:cNvSpPr/>
          <p:nvPr/>
        </p:nvSpPr>
        <p:spPr>
          <a:xfrm>
            <a:off x="3650240" y="2931705"/>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38" name="모서리가 둥근 직사각형 37"/>
          <p:cNvSpPr/>
          <p:nvPr/>
        </p:nvSpPr>
        <p:spPr>
          <a:xfrm>
            <a:off x="4588858" y="2931705"/>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39" name="모서리가 둥근 직사각형 38"/>
          <p:cNvSpPr/>
          <p:nvPr/>
        </p:nvSpPr>
        <p:spPr>
          <a:xfrm>
            <a:off x="5527476" y="2931705"/>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40" name="직사각형 39">
            <a:extLst>
              <a:ext uri="{FF2B5EF4-FFF2-40B4-BE49-F238E27FC236}">
                <a16:creationId xmlns="" xmlns:a16="http://schemas.microsoft.com/office/drawing/2014/main" id="{2844E8FD-8285-44B1-862F-28F5460B7E7B}"/>
              </a:ext>
            </a:extLst>
          </p:cNvPr>
          <p:cNvSpPr/>
          <p:nvPr/>
        </p:nvSpPr>
        <p:spPr>
          <a:xfrm>
            <a:off x="3917762" y="263691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69" name="직사각형 68">
            <a:extLst>
              <a:ext uri="{FF2B5EF4-FFF2-40B4-BE49-F238E27FC236}">
                <a16:creationId xmlns="" xmlns:a16="http://schemas.microsoft.com/office/drawing/2014/main" id="{2844E8FD-8285-44B1-862F-28F5460B7E7B}"/>
              </a:ext>
            </a:extLst>
          </p:cNvPr>
          <p:cNvSpPr/>
          <p:nvPr/>
        </p:nvSpPr>
        <p:spPr>
          <a:xfrm>
            <a:off x="4863625" y="263691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70" name="직사각형 69">
            <a:extLst>
              <a:ext uri="{FF2B5EF4-FFF2-40B4-BE49-F238E27FC236}">
                <a16:creationId xmlns="" xmlns:a16="http://schemas.microsoft.com/office/drawing/2014/main" id="{2844E8FD-8285-44B1-862F-28F5460B7E7B}"/>
              </a:ext>
            </a:extLst>
          </p:cNvPr>
          <p:cNvSpPr/>
          <p:nvPr/>
        </p:nvSpPr>
        <p:spPr>
          <a:xfrm>
            <a:off x="5768503" y="263691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71" name="모서리가 둥근 직사각형 70"/>
          <p:cNvSpPr/>
          <p:nvPr/>
        </p:nvSpPr>
        <p:spPr>
          <a:xfrm>
            <a:off x="3907324" y="3421718"/>
            <a:ext cx="864096" cy="3321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Green</a:t>
            </a:r>
          </a:p>
        </p:txBody>
      </p:sp>
      <p:sp>
        <p:nvSpPr>
          <p:cNvPr id="72" name="모서리가 둥근 직사각형 71"/>
          <p:cNvSpPr/>
          <p:nvPr/>
        </p:nvSpPr>
        <p:spPr>
          <a:xfrm>
            <a:off x="3258431" y="4803913"/>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73" name="모서리가 둥근 직사각형 72"/>
          <p:cNvSpPr/>
          <p:nvPr/>
        </p:nvSpPr>
        <p:spPr>
          <a:xfrm>
            <a:off x="4197049" y="4803913"/>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74" name="모서리가 둥근 직사각형 73"/>
          <p:cNvSpPr/>
          <p:nvPr/>
        </p:nvSpPr>
        <p:spPr>
          <a:xfrm>
            <a:off x="5135667" y="4803913"/>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75" name="직사각형 74">
            <a:extLst>
              <a:ext uri="{FF2B5EF4-FFF2-40B4-BE49-F238E27FC236}">
                <a16:creationId xmlns="" xmlns:a16="http://schemas.microsoft.com/office/drawing/2014/main" id="{2844E8FD-8285-44B1-862F-28F5460B7E7B}"/>
              </a:ext>
            </a:extLst>
          </p:cNvPr>
          <p:cNvSpPr/>
          <p:nvPr/>
        </p:nvSpPr>
        <p:spPr>
          <a:xfrm>
            <a:off x="3525953" y="450912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76" name="직사각형 75">
            <a:extLst>
              <a:ext uri="{FF2B5EF4-FFF2-40B4-BE49-F238E27FC236}">
                <a16:creationId xmlns="" xmlns:a16="http://schemas.microsoft.com/office/drawing/2014/main" id="{2844E8FD-8285-44B1-862F-28F5460B7E7B}"/>
              </a:ext>
            </a:extLst>
          </p:cNvPr>
          <p:cNvSpPr/>
          <p:nvPr/>
        </p:nvSpPr>
        <p:spPr>
          <a:xfrm>
            <a:off x="4471816" y="450912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77" name="직사각형 76">
            <a:extLst>
              <a:ext uri="{FF2B5EF4-FFF2-40B4-BE49-F238E27FC236}">
                <a16:creationId xmlns="" xmlns:a16="http://schemas.microsoft.com/office/drawing/2014/main" id="{2844E8FD-8285-44B1-862F-28F5460B7E7B}"/>
              </a:ext>
            </a:extLst>
          </p:cNvPr>
          <p:cNvSpPr/>
          <p:nvPr/>
        </p:nvSpPr>
        <p:spPr>
          <a:xfrm>
            <a:off x="5376694" y="450912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78" name="모서리가 둥근 직사각형 77"/>
          <p:cNvSpPr/>
          <p:nvPr/>
        </p:nvSpPr>
        <p:spPr>
          <a:xfrm>
            <a:off x="6074285" y="4803913"/>
            <a:ext cx="864096" cy="332193"/>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SamsungOne 700" panose="020B0803030303020204" pitchFamily="34" charset="0"/>
              <a:ea typeface="SamsungOne 700" panose="020B0803030303020204" pitchFamily="34" charset="0"/>
              <a:cs typeface="Samsung Sharp Sans" pitchFamily="2" charset="0"/>
            </a:endParaRPr>
          </a:p>
        </p:txBody>
      </p:sp>
      <p:sp>
        <p:nvSpPr>
          <p:cNvPr id="79" name="직사각형 78">
            <a:extLst>
              <a:ext uri="{FF2B5EF4-FFF2-40B4-BE49-F238E27FC236}">
                <a16:creationId xmlns="" xmlns:a16="http://schemas.microsoft.com/office/drawing/2014/main" id="{2844E8FD-8285-44B1-862F-28F5460B7E7B}"/>
              </a:ext>
            </a:extLst>
          </p:cNvPr>
          <p:cNvSpPr/>
          <p:nvPr/>
        </p:nvSpPr>
        <p:spPr>
          <a:xfrm>
            <a:off x="6370312" y="450912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a[3]</a:t>
            </a:r>
            <a:endParaRPr lang="ko-KR" altLang="en-US" sz="1400" dirty="0">
              <a:solidFill>
                <a:prstClr val="black">
                  <a:lumMod val="85000"/>
                  <a:lumOff val="15000"/>
                </a:prstClr>
              </a:solidFill>
              <a:latin typeface="SamsungOne 400" panose="020B0503030303020204" pitchFamily="34" charset="0"/>
            </a:endParaRPr>
          </a:p>
        </p:txBody>
      </p:sp>
      <p:sp>
        <p:nvSpPr>
          <p:cNvPr id="80" name="모서리가 둥근 직사각형 79"/>
          <p:cNvSpPr/>
          <p:nvPr/>
        </p:nvSpPr>
        <p:spPr>
          <a:xfrm>
            <a:off x="3907324" y="5322128"/>
            <a:ext cx="864096" cy="3321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Green</a:t>
            </a:r>
          </a:p>
        </p:txBody>
      </p:sp>
      <p:sp>
        <p:nvSpPr>
          <p:cNvPr id="30" name="직사각형 29">
            <a:extLst>
              <a:ext uri="{FF2B5EF4-FFF2-40B4-BE49-F238E27FC236}">
                <a16:creationId xmlns="" xmlns:a16="http://schemas.microsoft.com/office/drawing/2014/main" id="{25F14FDA-F45F-45E3-B0DF-24B7BF29C0A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Adding and Deleting Data From the Array</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(1/4)</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41622492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3" name="직사각형 2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2.1. Pipelines: Data Structures According to Data Types</a:t>
              </a:r>
              <a:endParaRPr lang="ko-KR" altLang="en-US" dirty="0">
                <a:solidFill>
                  <a:prstClr val="white"/>
                </a:solidFill>
                <a:latin typeface="SamsungSharpSans-Medium" pitchFamily="2" charset="0"/>
                <a:cs typeface="SamsungSharpSans-Medium" pitchFamily="2" charset="0"/>
              </a:endParaRPr>
            </a:p>
          </p:txBody>
        </p:sp>
        <p:sp>
          <p:nvSpPr>
            <p:cNvPr id="24" name="직사각형 2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9" name="그룹 8">
            <a:extLst>
              <a:ext uri="{FF2B5EF4-FFF2-40B4-BE49-F238E27FC236}">
                <a16:creationId xmlns="" xmlns:a16="http://schemas.microsoft.com/office/drawing/2014/main" id="{EE5A546D-4A57-47A0-9997-FB47811E1709}"/>
              </a:ext>
            </a:extLst>
          </p:cNvPr>
          <p:cNvGrpSpPr/>
          <p:nvPr/>
        </p:nvGrpSpPr>
        <p:grpSpPr>
          <a:xfrm>
            <a:off x="580388" y="1916832"/>
            <a:ext cx="8887612" cy="2308117"/>
            <a:chOff x="580388" y="1413381"/>
            <a:chExt cx="8887612" cy="2308117"/>
          </a:xfrm>
        </p:grpSpPr>
        <p:sp>
          <p:nvSpPr>
            <p:cNvPr id="10" name="직사각형 9">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Structural Perspective of Data Types</a:t>
              </a:r>
              <a:endParaRPr lang="ko-KR" altLang="en-US" sz="1400" dirty="0">
                <a:solidFill>
                  <a:schemeClr val="tx1"/>
                </a:solidFill>
                <a:latin typeface="SamsungOne 400" panose="020B0503030303020204" pitchFamily="34" charset="0"/>
              </a:endParaRPr>
            </a:p>
          </p:txBody>
        </p:sp>
        <p:sp>
          <p:nvSpPr>
            <p:cNvPr id="11" name="Rectangle 12">
              <a:extLst>
                <a:ext uri="{FF2B5EF4-FFF2-40B4-BE49-F238E27FC236}">
                  <a16:creationId xmlns="" xmlns:a16="http://schemas.microsoft.com/office/drawing/2014/main" id="{A565D94B-402B-4972-AFFC-93522B4F8711}"/>
                </a:ext>
              </a:extLst>
            </p:cNvPr>
            <p:cNvSpPr/>
            <p:nvPr/>
          </p:nvSpPr>
          <p:spPr>
            <a:xfrm>
              <a:off x="711201" y="1667877"/>
              <a:ext cx="8632824" cy="205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Collected data, from a structural perspective (schema structure or computability), can be divided into three categories: structured, unstructured, and semi-structured data. </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Structured data refers to data that has a structure-based form of the structured schema (form) and is stored in fixed fields such as RDB and spreadsheet and is consistent in value and format. </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Unstructured data refers to data that does not have a schema structure and is not stored in fixed fields such as social media, web bulletin boards, and NoSQL.</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Semi-Structured data refers to data that has a schema(formal) structure and contains metadata such as XML, HTML, weblogs, system logs, and alarms and is inconsistent in value and format.</a:t>
              </a:r>
            </a:p>
          </p:txBody>
        </p:sp>
      </p:grpSp>
      <p:sp>
        <p:nvSpPr>
          <p:cNvPr id="8" name="직사각형 7">
            <a:extLst>
              <a:ext uri="{FF2B5EF4-FFF2-40B4-BE49-F238E27FC236}">
                <a16:creationId xmlns="" xmlns:a16="http://schemas.microsoft.com/office/drawing/2014/main" id="{58B1BC1D-DFB7-4482-BA23-F01AD71B1BBE}"/>
              </a:ext>
            </a:extLst>
          </p:cNvPr>
          <p:cNvSpPr/>
          <p:nvPr/>
        </p:nvSpPr>
        <p:spPr>
          <a:xfrm>
            <a:off x="444580" y="136086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Pipelines</a:t>
            </a:r>
          </a:p>
        </p:txBody>
      </p:sp>
    </p:spTree>
    <p:extLst>
      <p:ext uri="{BB962C8B-B14F-4D97-AF65-F5344CB8AC3E}">
        <p14:creationId xmlns:p14="http://schemas.microsoft.com/office/powerpoint/2010/main" val="128940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C463AB2E-5B86-4907-8D1C-84F247828FC5}"/>
              </a:ext>
            </a:extLst>
          </p:cNvPr>
          <p:cNvGrpSpPr/>
          <p:nvPr/>
        </p:nvGrpSpPr>
        <p:grpSpPr>
          <a:xfrm>
            <a:off x="560959" y="2492896"/>
            <a:ext cx="8782050" cy="3646048"/>
            <a:chOff x="558800" y="2432140"/>
            <a:chExt cx="8782050" cy="3646048"/>
          </a:xfrm>
        </p:grpSpPr>
        <p:sp>
          <p:nvSpPr>
            <p:cNvPr id="10" name="모서리가 둥근 직사각형 41">
              <a:extLst>
                <a:ext uri="{FF2B5EF4-FFF2-40B4-BE49-F238E27FC236}">
                  <a16:creationId xmlns="" xmlns:a16="http://schemas.microsoft.com/office/drawing/2014/main" id="{F9140C23-63A7-4F7A-875F-3E83D098455E}"/>
                </a:ext>
              </a:extLst>
            </p:cNvPr>
            <p:cNvSpPr/>
            <p:nvPr/>
          </p:nvSpPr>
          <p:spPr>
            <a:xfrm>
              <a:off x="558800" y="2432140"/>
              <a:ext cx="8782050" cy="36460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1" name="그룹 10">
              <a:extLst>
                <a:ext uri="{FF2B5EF4-FFF2-40B4-BE49-F238E27FC236}">
                  <a16:creationId xmlns="" xmlns:a16="http://schemas.microsoft.com/office/drawing/2014/main" id="{04934D64-FC63-468C-8D80-4356A4961140}"/>
                </a:ext>
              </a:extLst>
            </p:cNvPr>
            <p:cNvGrpSpPr/>
            <p:nvPr/>
          </p:nvGrpSpPr>
          <p:grpSpPr>
            <a:xfrm>
              <a:off x="1421433" y="2575505"/>
              <a:ext cx="7416252" cy="3438236"/>
              <a:chOff x="990972" y="2323746"/>
              <a:chExt cx="7851389" cy="3639971"/>
            </a:xfrm>
          </p:grpSpPr>
          <p:grpSp>
            <p:nvGrpSpPr>
              <p:cNvPr id="14" name="그룹 13"/>
              <p:cNvGrpSpPr/>
              <p:nvPr/>
            </p:nvGrpSpPr>
            <p:grpSpPr>
              <a:xfrm>
                <a:off x="990972" y="2323746"/>
                <a:ext cx="7851389" cy="3639971"/>
                <a:chOff x="251520" y="1583504"/>
                <a:chExt cx="9043286" cy="4692213"/>
              </a:xfrm>
            </p:grpSpPr>
            <p:sp>
              <p:nvSpPr>
                <p:cNvPr id="16" name="직사각형 15"/>
                <p:cNvSpPr/>
                <p:nvPr/>
              </p:nvSpPr>
              <p:spPr>
                <a:xfrm>
                  <a:off x="2839993" y="3102304"/>
                  <a:ext cx="1573562" cy="2727670"/>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endParaRPr lang="ko-KR" altLang="en-US" sz="1400" dirty="0"/>
                </a:p>
              </p:txBody>
            </p:sp>
            <p:sp>
              <p:nvSpPr>
                <p:cNvPr id="18" name="직사각형 17"/>
                <p:cNvSpPr/>
                <p:nvPr/>
              </p:nvSpPr>
              <p:spPr>
                <a:xfrm>
                  <a:off x="2828709" y="2175080"/>
                  <a:ext cx="1573563" cy="799192"/>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endParaRPr lang="ko-KR" altLang="en-US" sz="1400" dirty="0"/>
                </a:p>
              </p:txBody>
            </p:sp>
            <p:sp>
              <p:nvSpPr>
                <p:cNvPr id="20" name="모서리가 둥근 직사각형 19"/>
                <p:cNvSpPr/>
                <p:nvPr/>
              </p:nvSpPr>
              <p:spPr>
                <a:xfrm>
                  <a:off x="503548" y="2348880"/>
                  <a:ext cx="1224136" cy="43204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400" dirty="0">
                      <a:latin typeface="SamsungOne 400" panose="020B0503030303020204" pitchFamily="34" charset="0"/>
                    </a:rPr>
                    <a:t>Internet</a:t>
                  </a:r>
                  <a:endParaRPr lang="ko-KR" altLang="en-US" sz="1400" dirty="0">
                    <a:latin typeface="SamsungOne 400" panose="020B0503030303020204" pitchFamily="34" charset="0"/>
                  </a:endParaRPr>
                </a:p>
              </p:txBody>
            </p:sp>
            <p:sp>
              <p:nvSpPr>
                <p:cNvPr id="21" name="모서리가 둥근 직사각형 20"/>
                <p:cNvSpPr/>
                <p:nvPr/>
              </p:nvSpPr>
              <p:spPr>
                <a:xfrm>
                  <a:off x="503548" y="3573016"/>
                  <a:ext cx="1224136" cy="432048"/>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400" dirty="0">
                      <a:latin typeface="SamsungOne 400" panose="020B0503030303020204" pitchFamily="34" charset="0"/>
                    </a:rPr>
                    <a:t>File</a:t>
                  </a:r>
                  <a:endParaRPr lang="ko-KR" altLang="en-US" sz="1400" dirty="0">
                    <a:latin typeface="SamsungOne 400" panose="020B0503030303020204" pitchFamily="34" charset="0"/>
                  </a:endParaRPr>
                </a:p>
              </p:txBody>
            </p:sp>
            <p:sp>
              <p:nvSpPr>
                <p:cNvPr id="22" name="모서리가 둥근 직사각형 21"/>
                <p:cNvSpPr/>
                <p:nvPr/>
              </p:nvSpPr>
              <p:spPr>
                <a:xfrm>
                  <a:off x="251520" y="4941168"/>
                  <a:ext cx="1728192" cy="432048"/>
                </a:xfrm>
                <a:prstGeom prst="roundRect">
                  <a:avLst/>
                </a:prstGeom>
                <a:ln>
                  <a:solidFill>
                    <a:srgbClr val="FFB546"/>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200" dirty="0">
                      <a:latin typeface="SamsungOne 400" panose="020B0503030303020204" pitchFamily="34" charset="0"/>
                    </a:rPr>
                    <a:t>Database</a:t>
                  </a:r>
                  <a:endParaRPr lang="ko-KR" altLang="en-US" sz="1200" dirty="0">
                    <a:latin typeface="SamsungOne 400" panose="020B0503030303020204" pitchFamily="34" charset="0"/>
                  </a:endParaRPr>
                </a:p>
              </p:txBody>
            </p:sp>
            <p:sp>
              <p:nvSpPr>
                <p:cNvPr id="23" name="TextBox 6"/>
                <p:cNvSpPr txBox="1"/>
                <p:nvPr/>
              </p:nvSpPr>
              <p:spPr>
                <a:xfrm>
                  <a:off x="629562" y="1583504"/>
                  <a:ext cx="972108" cy="4200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latin typeface="SamsungOne 700" panose="020B0803030303020204" pitchFamily="34" charset="0"/>
                    </a:rPr>
                    <a:t>Source</a:t>
                  </a:r>
                  <a:endParaRPr lang="ko-KR" altLang="en-US" sz="1400" dirty="0">
                    <a:latin typeface="SamsungOne 700" panose="020B0803030303020204" pitchFamily="34" charset="0"/>
                  </a:endParaRPr>
                </a:p>
              </p:txBody>
            </p:sp>
            <p:sp>
              <p:nvSpPr>
                <p:cNvPr id="24" name="모서리가 둥근 직사각형 23"/>
                <p:cNvSpPr/>
                <p:nvPr/>
              </p:nvSpPr>
              <p:spPr>
                <a:xfrm>
                  <a:off x="2951820" y="2348880"/>
                  <a:ext cx="1296144" cy="432048"/>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400" dirty="0">
                      <a:latin typeface="SamsungOne 400" panose="020B0503030303020204" pitchFamily="34" charset="0"/>
                      <a:ea typeface="SamsungOne 400" panose="020B0503030303020204" pitchFamily="34" charset="0"/>
                    </a:rPr>
                    <a:t>plain text</a:t>
                  </a:r>
                  <a:endParaRPr lang="ko-KR" altLang="en-US" sz="1400" dirty="0">
                    <a:latin typeface="SamsungOne 400" panose="020B0503030303020204" pitchFamily="34" charset="0"/>
                  </a:endParaRPr>
                </a:p>
              </p:txBody>
            </p:sp>
            <p:sp>
              <p:nvSpPr>
                <p:cNvPr id="25" name="모서리가 둥근 직사각형 24"/>
                <p:cNvSpPr/>
                <p:nvPr/>
              </p:nvSpPr>
              <p:spPr>
                <a:xfrm>
                  <a:off x="2940739" y="3249372"/>
                  <a:ext cx="1296144" cy="432048"/>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400" dirty="0">
                      <a:latin typeface="SamsungOne 400" panose="020B0503030303020204" pitchFamily="34" charset="0"/>
                      <a:ea typeface="SamsungOne 400" panose="020B0503030303020204" pitchFamily="34" charset="0"/>
                    </a:rPr>
                    <a:t>CSV</a:t>
                  </a:r>
                  <a:endParaRPr lang="ko-KR" altLang="en-US" sz="1400" dirty="0">
                    <a:latin typeface="SamsungOne 400" panose="020B0503030303020204" pitchFamily="34" charset="0"/>
                  </a:endParaRPr>
                </a:p>
              </p:txBody>
            </p:sp>
            <p:sp>
              <p:nvSpPr>
                <p:cNvPr id="26" name="모서리가 둥근 직사각형 25"/>
                <p:cNvSpPr/>
                <p:nvPr/>
              </p:nvSpPr>
              <p:spPr>
                <a:xfrm>
                  <a:off x="2951820" y="3857802"/>
                  <a:ext cx="1296144" cy="432048"/>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200" dirty="0">
                      <a:latin typeface="SamsungOne 400" panose="020B0503030303020204" pitchFamily="34" charset="0"/>
                      <a:ea typeface="SamsungOne 400" panose="020B0503030303020204" pitchFamily="34" charset="0"/>
                    </a:rPr>
                    <a:t>HTML/XML</a:t>
                  </a:r>
                  <a:endParaRPr lang="ko-KR" altLang="en-US" sz="1200" dirty="0">
                    <a:latin typeface="SamsungOne 400" panose="020B0503030303020204" pitchFamily="34" charset="0"/>
                  </a:endParaRPr>
                </a:p>
              </p:txBody>
            </p:sp>
            <p:sp>
              <p:nvSpPr>
                <p:cNvPr id="27" name="모서리가 둥근 직사각형 26"/>
                <p:cNvSpPr/>
                <p:nvPr/>
              </p:nvSpPr>
              <p:spPr>
                <a:xfrm>
                  <a:off x="2951820" y="4524819"/>
                  <a:ext cx="1296144" cy="432048"/>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400" dirty="0">
                      <a:latin typeface="SamsungOne 400" panose="020B0503030303020204" pitchFamily="34" charset="0"/>
                      <a:ea typeface="SamsungOne 400" panose="020B0503030303020204" pitchFamily="34" charset="0"/>
                    </a:rPr>
                    <a:t>JSON</a:t>
                  </a:r>
                  <a:endParaRPr lang="ko-KR" altLang="en-US" sz="1400" dirty="0">
                    <a:latin typeface="SamsungOne 400" panose="020B0503030303020204" pitchFamily="34" charset="0"/>
                  </a:endParaRPr>
                </a:p>
              </p:txBody>
            </p:sp>
            <p:sp>
              <p:nvSpPr>
                <p:cNvPr id="28" name="모서리가 둥근 직사각형 27"/>
                <p:cNvSpPr/>
                <p:nvPr/>
              </p:nvSpPr>
              <p:spPr>
                <a:xfrm>
                  <a:off x="2951820" y="5191836"/>
                  <a:ext cx="1296144" cy="432048"/>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lIns="0" rIns="0"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400" dirty="0">
                      <a:latin typeface="SamsungOne 400" panose="020B0503030303020204" pitchFamily="34" charset="0"/>
                      <a:ea typeface="SamsungOne 400" panose="020B0503030303020204" pitchFamily="34" charset="0"/>
                    </a:rPr>
                    <a:t>Table form</a:t>
                  </a:r>
                  <a:endParaRPr lang="ko-KR" altLang="en-US" sz="1400" dirty="0">
                    <a:latin typeface="SamsungOne 400" panose="020B0503030303020204" pitchFamily="34" charset="0"/>
                  </a:endParaRPr>
                </a:p>
              </p:txBody>
            </p:sp>
            <p:sp>
              <p:nvSpPr>
                <p:cNvPr id="29" name="모서리가 둥근 직사각형 28"/>
                <p:cNvSpPr/>
                <p:nvPr/>
              </p:nvSpPr>
              <p:spPr>
                <a:xfrm>
                  <a:off x="5256076" y="2284721"/>
                  <a:ext cx="1872208" cy="432048"/>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200" dirty="0">
                      <a:latin typeface="SamsungOne 400" panose="020B0503030303020204" pitchFamily="34" charset="0"/>
                    </a:rPr>
                    <a:t>List, Tuple, Set</a:t>
                  </a:r>
                  <a:endParaRPr lang="ko-KR" altLang="en-US" sz="1200" dirty="0">
                    <a:latin typeface="SamsungOne 400" panose="020B0503030303020204" pitchFamily="34" charset="0"/>
                  </a:endParaRPr>
                </a:p>
              </p:txBody>
            </p:sp>
            <p:sp>
              <p:nvSpPr>
                <p:cNvPr id="30" name="모서리가 둥근 직사각형 29"/>
                <p:cNvSpPr/>
                <p:nvPr/>
              </p:nvSpPr>
              <p:spPr>
                <a:xfrm>
                  <a:off x="5256076" y="3190785"/>
                  <a:ext cx="1872208" cy="432048"/>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200" dirty="0">
                      <a:latin typeface="SamsungOne 400" panose="020B0503030303020204" pitchFamily="34" charset="0"/>
                    </a:rPr>
                    <a:t>Array, Matrix</a:t>
                  </a:r>
                  <a:endParaRPr lang="ko-KR" altLang="en-US" sz="1200" dirty="0">
                    <a:latin typeface="SamsungOne 400" panose="020B0503030303020204" pitchFamily="34" charset="0"/>
                  </a:endParaRPr>
                </a:p>
              </p:txBody>
            </p:sp>
            <p:sp>
              <p:nvSpPr>
                <p:cNvPr id="31" name="모서리가 둥근 직사각형 30"/>
                <p:cNvSpPr/>
                <p:nvPr/>
              </p:nvSpPr>
              <p:spPr>
                <a:xfrm>
                  <a:off x="5256076" y="4047700"/>
                  <a:ext cx="1872208" cy="432048"/>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200" dirty="0">
                      <a:latin typeface="SamsungOne 400" panose="020B0503030303020204" pitchFamily="34" charset="0"/>
                    </a:rPr>
                    <a:t>Frame, Series</a:t>
                  </a:r>
                  <a:endParaRPr lang="ko-KR" altLang="en-US" sz="1200" dirty="0">
                    <a:latin typeface="SamsungOne 400" panose="020B0503030303020204" pitchFamily="34" charset="0"/>
                  </a:endParaRPr>
                </a:p>
              </p:txBody>
            </p:sp>
            <p:sp>
              <p:nvSpPr>
                <p:cNvPr id="35" name="모서리가 둥근 직사각형 34"/>
                <p:cNvSpPr/>
                <p:nvPr/>
              </p:nvSpPr>
              <p:spPr>
                <a:xfrm>
                  <a:off x="5256076" y="4904614"/>
                  <a:ext cx="1872209" cy="432048"/>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200" dirty="0">
                      <a:latin typeface="SamsungOne 400" panose="020B0503030303020204" pitchFamily="34" charset="0"/>
                    </a:rPr>
                    <a:t>Dictionary</a:t>
                  </a:r>
                  <a:endParaRPr lang="ko-KR" altLang="en-US" sz="1200" dirty="0">
                    <a:latin typeface="SamsungOne 400" panose="020B0503030303020204" pitchFamily="34" charset="0"/>
                  </a:endParaRPr>
                </a:p>
              </p:txBody>
            </p:sp>
            <p:sp>
              <p:nvSpPr>
                <p:cNvPr id="36" name="TextBox 16"/>
                <p:cNvSpPr txBox="1"/>
                <p:nvPr/>
              </p:nvSpPr>
              <p:spPr>
                <a:xfrm>
                  <a:off x="3113839" y="1583504"/>
                  <a:ext cx="1123044" cy="58803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latin typeface="SamsungOne 700" panose="020B0803030303020204" pitchFamily="34" charset="0"/>
                    </a:rPr>
                    <a:t>Format</a:t>
                  </a:r>
                  <a:endParaRPr lang="en-US" altLang="ko-KR" sz="1400" dirty="0">
                    <a:latin typeface="SamsungOne 700" panose="020B0803030303020204" pitchFamily="34" charset="0"/>
                    <a:ea typeface="SamsungOne 700" panose="020B0803030303020204" pitchFamily="34" charset="0"/>
                  </a:endParaRPr>
                </a:p>
                <a:p>
                  <a:pPr algn="ctr"/>
                  <a:r>
                    <a:rPr lang="en-US" altLang="ko-KR" sz="800" dirty="0">
                      <a:latin typeface="SamsungOne 700" panose="020B0803030303020204" pitchFamily="34" charset="0"/>
                      <a:ea typeface="SamsungOne 700" panose="020B0803030303020204" pitchFamily="34" charset="0"/>
                    </a:rPr>
                    <a:t>(Unstructured)</a:t>
                  </a:r>
                  <a:endParaRPr lang="ko-KR" altLang="en-US" sz="800" dirty="0">
                    <a:latin typeface="SamsungOne 700" panose="020B0803030303020204" pitchFamily="34" charset="0"/>
                  </a:endParaRPr>
                </a:p>
              </p:txBody>
            </p:sp>
            <p:sp>
              <p:nvSpPr>
                <p:cNvPr id="37" name="TextBox 17"/>
                <p:cNvSpPr txBox="1"/>
                <p:nvPr/>
              </p:nvSpPr>
              <p:spPr>
                <a:xfrm>
                  <a:off x="5598113" y="1583504"/>
                  <a:ext cx="972108" cy="4200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latin typeface="SamsungOne 700" panose="020B0803030303020204" pitchFamily="34" charset="0"/>
                    </a:rPr>
                    <a:t>Form</a:t>
                  </a:r>
                  <a:endParaRPr lang="ko-KR" altLang="en-US" sz="1400" dirty="0">
                    <a:latin typeface="SamsungOne 700" panose="020B0803030303020204" pitchFamily="34" charset="0"/>
                  </a:endParaRPr>
                </a:p>
              </p:txBody>
            </p:sp>
            <p:sp>
              <p:nvSpPr>
                <p:cNvPr id="38" name="TextBox 18"/>
                <p:cNvSpPr txBox="1"/>
                <p:nvPr/>
              </p:nvSpPr>
              <p:spPr>
                <a:xfrm>
                  <a:off x="7884367" y="1583504"/>
                  <a:ext cx="1410439" cy="4200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latin typeface="SamsungOne 700" panose="020B0803030303020204" pitchFamily="34" charset="0"/>
                    </a:rPr>
                    <a:t>Processing</a:t>
                  </a:r>
                  <a:endParaRPr lang="ko-KR" altLang="en-US" sz="1400" dirty="0">
                    <a:latin typeface="SamsungOne 700" panose="020B0803030303020204" pitchFamily="34" charset="0"/>
                  </a:endParaRPr>
                </a:p>
              </p:txBody>
            </p:sp>
            <p:cxnSp>
              <p:nvCxnSpPr>
                <p:cNvPr id="39" name="직선 화살표 연결선 38"/>
                <p:cNvCxnSpPr>
                  <a:endCxn id="24" idx="1"/>
                </p:cNvCxnSpPr>
                <p:nvPr/>
              </p:nvCxnSpPr>
              <p:spPr>
                <a:xfrm>
                  <a:off x="1811071" y="2492895"/>
                  <a:ext cx="1140749" cy="7200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p:nvPr/>
              </p:nvCxnSpPr>
              <p:spPr>
                <a:xfrm>
                  <a:off x="1849239" y="2678856"/>
                  <a:ext cx="1091499" cy="7865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p:nvPr/>
              </p:nvCxnSpPr>
              <p:spPr>
                <a:xfrm>
                  <a:off x="1835696" y="2702956"/>
                  <a:ext cx="1116124" cy="137087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p:cNvCxnSpPr>
                  <a:endCxn id="27" idx="1"/>
                </p:cNvCxnSpPr>
                <p:nvPr/>
              </p:nvCxnSpPr>
              <p:spPr>
                <a:xfrm>
                  <a:off x="1811071" y="2702956"/>
                  <a:ext cx="1140749" cy="20378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flipV="1">
                  <a:off x="1763688" y="2564904"/>
                  <a:ext cx="1188132" cy="125592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p:cNvCxnSpPr>
                  <a:stCxn id="21" idx="3"/>
                </p:cNvCxnSpPr>
                <p:nvPr/>
              </p:nvCxnSpPr>
              <p:spPr>
                <a:xfrm flipV="1">
                  <a:off x="1727684" y="3465396"/>
                  <a:ext cx="1213055" cy="32364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a:stCxn id="21" idx="3"/>
                </p:cNvCxnSpPr>
                <p:nvPr/>
              </p:nvCxnSpPr>
              <p:spPr>
                <a:xfrm>
                  <a:off x="1727684" y="3789040"/>
                  <a:ext cx="1224136" cy="284786"/>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p:cNvCxnSpPr>
                  <a:stCxn id="21" idx="3"/>
                  <a:endCxn id="27" idx="1"/>
                </p:cNvCxnSpPr>
                <p:nvPr/>
              </p:nvCxnSpPr>
              <p:spPr>
                <a:xfrm>
                  <a:off x="1727684" y="3789040"/>
                  <a:ext cx="1224136" cy="95180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p:cNvCxnSpPr>
                  <a:endCxn id="28" idx="1"/>
                </p:cNvCxnSpPr>
                <p:nvPr/>
              </p:nvCxnSpPr>
              <p:spPr>
                <a:xfrm>
                  <a:off x="2046030" y="5168044"/>
                  <a:ext cx="905790" cy="239817"/>
                </a:xfrm>
                <a:prstGeom prst="straightConnector1">
                  <a:avLst/>
                </a:prstGeom>
                <a:ln>
                  <a:solidFill>
                    <a:srgbClr val="FFB54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p:cNvCxnSpPr/>
                <p:nvPr/>
              </p:nvCxnSpPr>
              <p:spPr>
                <a:xfrm flipV="1">
                  <a:off x="2046030" y="4740843"/>
                  <a:ext cx="905790" cy="377363"/>
                </a:xfrm>
                <a:prstGeom prst="straightConnector1">
                  <a:avLst/>
                </a:prstGeom>
                <a:ln>
                  <a:solidFill>
                    <a:srgbClr val="FFB54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a:stCxn id="24" idx="3"/>
                  <a:endCxn id="29" idx="1"/>
                </p:cNvCxnSpPr>
                <p:nvPr/>
              </p:nvCxnSpPr>
              <p:spPr>
                <a:xfrm flipV="1">
                  <a:off x="4247965" y="2500745"/>
                  <a:ext cx="1008112" cy="641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endCxn id="30" idx="1"/>
                </p:cNvCxnSpPr>
                <p:nvPr/>
              </p:nvCxnSpPr>
              <p:spPr>
                <a:xfrm flipV="1">
                  <a:off x="4236882" y="3406810"/>
                  <a:ext cx="1019195" cy="585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a:endCxn id="30" idx="1"/>
                </p:cNvCxnSpPr>
                <p:nvPr/>
              </p:nvCxnSpPr>
              <p:spPr>
                <a:xfrm flipV="1">
                  <a:off x="4247965" y="3406810"/>
                  <a:ext cx="1008112" cy="13340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p:cNvCxnSpPr>
                  <a:endCxn id="31" idx="1"/>
                </p:cNvCxnSpPr>
                <p:nvPr/>
              </p:nvCxnSpPr>
              <p:spPr>
                <a:xfrm>
                  <a:off x="4236882" y="3465395"/>
                  <a:ext cx="1019195" cy="7983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a:endCxn id="35" idx="1"/>
                </p:cNvCxnSpPr>
                <p:nvPr/>
              </p:nvCxnSpPr>
              <p:spPr>
                <a:xfrm>
                  <a:off x="4259045" y="4066333"/>
                  <a:ext cx="997031" cy="10543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p:cNvCxnSpPr/>
                <p:nvPr/>
              </p:nvCxnSpPr>
              <p:spPr>
                <a:xfrm>
                  <a:off x="4247964" y="4740843"/>
                  <a:ext cx="1008112" cy="3797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p:cNvCxnSpPr/>
                <p:nvPr/>
              </p:nvCxnSpPr>
              <p:spPr>
                <a:xfrm flipV="1">
                  <a:off x="4247964" y="3406809"/>
                  <a:ext cx="1008112" cy="20010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p:cNvCxnSpPr>
                  <a:stCxn id="28" idx="3"/>
                </p:cNvCxnSpPr>
                <p:nvPr/>
              </p:nvCxnSpPr>
              <p:spPr>
                <a:xfrm flipV="1">
                  <a:off x="4247965" y="4263725"/>
                  <a:ext cx="1008111" cy="1144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p:cNvCxnSpPr/>
                <p:nvPr/>
              </p:nvCxnSpPr>
              <p:spPr>
                <a:xfrm>
                  <a:off x="7132100" y="3447362"/>
                  <a:ext cx="1436681" cy="137484"/>
                </a:xfrm>
                <a:prstGeom prst="straightConnector1">
                  <a:avLst/>
                </a:prstGeom>
                <a:ln>
                  <a:solidFill>
                    <a:srgbClr val="FF141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endCxn id="15" idx="1"/>
                </p:cNvCxnSpPr>
                <p:nvPr/>
              </p:nvCxnSpPr>
              <p:spPr>
                <a:xfrm>
                  <a:off x="7212047" y="2425248"/>
                  <a:ext cx="1356733" cy="1154082"/>
                </a:xfrm>
                <a:prstGeom prst="straightConnector1">
                  <a:avLst/>
                </a:prstGeom>
                <a:ln>
                  <a:solidFill>
                    <a:srgbClr val="FF141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p:cNvCxnSpPr>
                  <a:endCxn id="15" idx="1"/>
                </p:cNvCxnSpPr>
                <p:nvPr/>
              </p:nvCxnSpPr>
              <p:spPr>
                <a:xfrm flipV="1">
                  <a:off x="7128284" y="3579330"/>
                  <a:ext cx="1440497" cy="684394"/>
                </a:xfrm>
                <a:prstGeom prst="straightConnector1">
                  <a:avLst/>
                </a:prstGeom>
                <a:ln>
                  <a:solidFill>
                    <a:srgbClr val="FF141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p:cNvCxnSpPr>
                  <a:endCxn id="15" idx="1"/>
                </p:cNvCxnSpPr>
                <p:nvPr/>
              </p:nvCxnSpPr>
              <p:spPr>
                <a:xfrm flipV="1">
                  <a:off x="7219567" y="3579330"/>
                  <a:ext cx="1349214" cy="1453352"/>
                </a:xfrm>
                <a:prstGeom prst="straightConnector1">
                  <a:avLst/>
                </a:prstGeom>
                <a:ln>
                  <a:solidFill>
                    <a:srgbClr val="FF141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91"/>
                <p:cNvSpPr txBox="1"/>
                <p:nvPr/>
              </p:nvSpPr>
              <p:spPr>
                <a:xfrm>
                  <a:off x="2919368" y="5897692"/>
                  <a:ext cx="1283381" cy="37802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latin typeface="SamsungOne 400" panose="020B0503030303020204" pitchFamily="34" charset="0"/>
                    </a:rPr>
                    <a:t>Structured</a:t>
                  </a:r>
                  <a:endParaRPr lang="ko-KR" altLang="en-US" sz="1200" dirty="0">
                    <a:latin typeface="SamsungOne 400" panose="020B0503030303020204" pitchFamily="34" charset="0"/>
                  </a:endParaRPr>
                </a:p>
              </p:txBody>
            </p:sp>
          </p:grpSp>
          <p:sp>
            <p:nvSpPr>
              <p:cNvPr id="15" name="갈매기형 수장 14"/>
              <p:cNvSpPr/>
              <p:nvPr/>
            </p:nvSpPr>
            <p:spPr>
              <a:xfrm>
                <a:off x="8104013" y="3655978"/>
                <a:ext cx="216024" cy="43204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solidFill>
                </a:endParaRPr>
              </a:p>
            </p:txBody>
          </p:sp>
        </p:grpSp>
      </p:grpSp>
      <p:grpSp>
        <p:nvGrpSpPr>
          <p:cNvPr id="62" name="그룹 6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3" name="직사각형 6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2.1. Pipelines: Data Structures According to Data Types</a:t>
              </a:r>
              <a:endParaRPr lang="ko-KR" altLang="en-US" dirty="0">
                <a:solidFill>
                  <a:prstClr val="white"/>
                </a:solidFill>
                <a:latin typeface="SamsungSharpSans-Medium" pitchFamily="2" charset="0"/>
                <a:cs typeface="SamsungSharpSans-Medium" pitchFamily="2" charset="0"/>
              </a:endParaRPr>
            </a:p>
          </p:txBody>
        </p:sp>
        <p:sp>
          <p:nvSpPr>
            <p:cNvPr id="64" name="직사각형 6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65" name="그룹 64">
            <a:extLst>
              <a:ext uri="{FF2B5EF4-FFF2-40B4-BE49-F238E27FC236}">
                <a16:creationId xmlns="" xmlns:a16="http://schemas.microsoft.com/office/drawing/2014/main" id="{6FD9239D-A7F9-4BA2-BB84-0D3E6A1C26F3}"/>
              </a:ext>
            </a:extLst>
          </p:cNvPr>
          <p:cNvGrpSpPr/>
          <p:nvPr/>
        </p:nvGrpSpPr>
        <p:grpSpPr>
          <a:xfrm>
            <a:off x="580388" y="1413381"/>
            <a:ext cx="8887612" cy="1000067"/>
            <a:chOff x="580388" y="1413381"/>
            <a:chExt cx="8887612" cy="1000067"/>
          </a:xfrm>
        </p:grpSpPr>
        <p:sp>
          <p:nvSpPr>
            <p:cNvPr id="66" name="직사각형 65">
              <a:extLst>
                <a:ext uri="{FF2B5EF4-FFF2-40B4-BE49-F238E27FC236}">
                  <a16:creationId xmlns="" xmlns:a16="http://schemas.microsoft.com/office/drawing/2014/main" id="{85C3F5A2-1773-41A7-81E2-532A7FDBD32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Python Data Structure Pipeline</a:t>
              </a:r>
              <a:endParaRPr lang="ko-KR" altLang="en-US" sz="1400" dirty="0">
                <a:solidFill>
                  <a:schemeClr val="tx1"/>
                </a:solidFill>
                <a:latin typeface="SamsungOne 400" panose="020B0503030303020204" pitchFamily="34" charset="0"/>
              </a:endParaRPr>
            </a:p>
          </p:txBody>
        </p:sp>
        <p:sp>
          <p:nvSpPr>
            <p:cNvPr id="67" name="Rectangle 12">
              <a:extLst>
                <a:ext uri="{FF2B5EF4-FFF2-40B4-BE49-F238E27FC236}">
                  <a16:creationId xmlns="" xmlns:a16="http://schemas.microsoft.com/office/drawing/2014/main" id="{080F389D-E6D7-476F-AA83-BA2170017332}"/>
                </a:ext>
              </a:extLst>
            </p:cNvPr>
            <p:cNvSpPr/>
            <p:nvPr/>
          </p:nvSpPr>
          <p:spPr>
            <a:xfrm>
              <a:off x="711201" y="1667877"/>
              <a:ext cx="8632824"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Data collected from various sources have various forms and properties, as shown in the figure below. Thus, for analysis, it is necessary to integrate various data types in the same format so that computers can understand them. </a:t>
              </a:r>
            </a:p>
          </p:txBody>
        </p:sp>
      </p:grpSp>
    </p:spTree>
    <p:extLst>
      <p:ext uri="{BB962C8B-B14F-4D97-AF65-F5344CB8AC3E}">
        <p14:creationId xmlns:p14="http://schemas.microsoft.com/office/powerpoint/2010/main" val="29892054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 xmlns:a16="http://schemas.microsoft.com/office/drawing/2014/main" id="{C2AA5626-1534-41DA-BA4E-67D4571B34A9}"/>
              </a:ext>
            </a:extLst>
          </p:cNvPr>
          <p:cNvGrpSpPr/>
          <p:nvPr/>
        </p:nvGrpSpPr>
        <p:grpSpPr>
          <a:xfrm>
            <a:off x="989683" y="2748696"/>
            <a:ext cx="8354217" cy="3124387"/>
            <a:chOff x="989683" y="2748696"/>
            <a:chExt cx="8354217" cy="3124387"/>
          </a:xfrm>
        </p:grpSpPr>
        <p:sp>
          <p:nvSpPr>
            <p:cNvPr id="22" name="직사각형 133">
              <a:extLst>
                <a:ext uri="{FF2B5EF4-FFF2-40B4-BE49-F238E27FC236}">
                  <a16:creationId xmlns="" xmlns:a16="http://schemas.microsoft.com/office/drawing/2014/main" id="{9242843F-6CE4-4D3F-84E3-07D1852FEAB8}"/>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3400" b="0"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Optimal Data Exploration Through Pandas</a:t>
              </a:r>
              <a:endParaRPr kumimoji="1" lang="ko-KR" altLang="en-US" sz="3400" b="0" i="0" u="none" strike="noStrike" kern="1200" cap="none" spc="0" normalizeH="0" baseline="0" noProof="0" dirty="0">
                <a:ln>
                  <a:noFill/>
                </a:ln>
                <a:solidFill>
                  <a:prstClr val="black"/>
                </a:solidFill>
                <a:effectLst/>
                <a:uLnTx/>
                <a:uFillTx/>
                <a:latin typeface="Samsung Sharp Sans" pitchFamily="2" charset="0"/>
                <a:ea typeface="맑은 고딕" panose="020B0503020000020004" pitchFamily="50" charset="-127"/>
                <a:cs typeface="Samsung Sharp Sans" pitchFamily="2" charset="0"/>
              </a:endParaRPr>
            </a:p>
          </p:txBody>
        </p:sp>
        <p:sp>
          <p:nvSpPr>
            <p:cNvPr id="25" name="직사각형 133">
              <a:extLst>
                <a:ext uri="{FF2B5EF4-FFF2-40B4-BE49-F238E27FC236}">
                  <a16:creationId xmlns="" xmlns:a16="http://schemas.microsoft.com/office/drawing/2014/main" id="{93785E26-3326-4DAA-B476-C12B794F303F}"/>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2.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 xmlns:a16="http://schemas.microsoft.com/office/drawing/2014/main" id="{E9D1F461-F2BB-4004-8CE5-E8AE484340E1}"/>
                </a:ext>
              </a:extLst>
            </p:cNvPr>
            <p:cNvGrpSpPr/>
            <p:nvPr/>
          </p:nvGrpSpPr>
          <p:grpSpPr>
            <a:xfrm>
              <a:off x="1025537" y="4509120"/>
              <a:ext cx="8297776" cy="1363963"/>
              <a:chOff x="1025537" y="4609703"/>
              <a:chExt cx="8297776" cy="1363963"/>
            </a:xfrm>
          </p:grpSpPr>
          <p:sp>
            <p:nvSpPr>
              <p:cNvPr id="32" name="직사각형 31">
                <a:extLst>
                  <a:ext uri="{FF2B5EF4-FFF2-40B4-BE49-F238E27FC236}">
                    <a16:creationId xmlns="" xmlns:a16="http://schemas.microsoft.com/office/drawing/2014/main" id="{2BCC8184-A1E3-4399-83D7-18B4753C0091}"/>
                  </a:ext>
                </a:extLst>
              </p:cNvPr>
              <p:cNvSpPr/>
              <p:nvPr/>
            </p:nvSpPr>
            <p:spPr>
              <a:xfrm>
                <a:off x="1025537" y="4609703"/>
                <a:ext cx="4185332" cy="136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Pipelines: Data Structures According to Data Types</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2.2. Pandas Series and DataFrames</a:t>
                </a:r>
              </a:p>
              <a:p>
                <a:pPr marL="176213" marR="0" lvl="0" indent="-176213" algn="l" defTabSz="457200" rtl="0" eaLnBrk="1" fontAlgn="base" latinLnBrk="0" hangingPunct="1">
                  <a:lnSpc>
                    <a:spcPct val="100000"/>
                  </a:lnSpc>
                  <a:spcBef>
                    <a:spcPct val="0"/>
                  </a:spcBef>
                  <a:spcAft>
                    <a:spcPts val="1000"/>
                  </a:spcAft>
                  <a:buClrTx/>
                  <a:buSzPct val="120000"/>
                  <a:buFontTx/>
                  <a:buBlip>
                    <a:blip r:embed="rId3"/>
                  </a:buBlip>
                  <a:tabLst/>
                  <a:defRPr/>
                </a:pP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2.3. Merging and Binding DataFrames</a:t>
                </a:r>
              </a:p>
            </p:txBody>
          </p:sp>
          <p:sp>
            <p:nvSpPr>
              <p:cNvPr id="33" name="직사각형 32">
                <a:extLst>
                  <a:ext uri="{FF2B5EF4-FFF2-40B4-BE49-F238E27FC236}">
                    <a16:creationId xmlns="" xmlns:a16="http://schemas.microsoft.com/office/drawing/2014/main" id="{A9BD437C-C13F-4F2B-B721-FCFA983DC83B}"/>
                  </a:ext>
                </a:extLst>
              </p:cNvPr>
              <p:cNvSpPr/>
              <p:nvPr/>
            </p:nvSpPr>
            <p:spPr>
              <a:xfrm>
                <a:off x="5137981" y="4609703"/>
                <a:ext cx="4185332" cy="12357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algn="l" defTabSz="457200" rtl="0" eaLnBrk="1" fontAlgn="base" latinLnBrk="0" hangingPunct="1">
                  <a:lnSpc>
                    <a:spcPct val="100000"/>
                  </a:lnSpc>
                  <a:spcBef>
                    <a:spcPct val="0"/>
                  </a:spcBef>
                  <a:spcAft>
                    <a:spcPts val="1000"/>
                  </a:spcAft>
                  <a:buClrTx/>
                  <a:buSzPct val="120000"/>
                  <a:buFontTx/>
                  <a:buBlip>
                    <a:blip r:embed="rId3"/>
                  </a:buBlip>
                  <a:tabLst/>
                  <a:defRPr/>
                </a:pP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2.4. DataFrame Sorting and Multi-Index</a:t>
                </a:r>
              </a:p>
              <a:p>
                <a:pPr marL="176213" marR="0" lvl="0" indent="-176213" algn="l" defTabSz="457200" rtl="0" eaLnBrk="1" fontAlgn="base" latinLnBrk="0" hangingPunct="1">
                  <a:lnSpc>
                    <a:spcPct val="100000"/>
                  </a:lnSpc>
                  <a:spcBef>
                    <a:spcPct val="0"/>
                  </a:spcBef>
                  <a:spcAft>
                    <a:spcPts val="1000"/>
                  </a:spcAft>
                  <a:buClrTx/>
                  <a:buSzPct val="120000"/>
                  <a:buFontTx/>
                  <a:buBlip>
                    <a:blip r:embed="rId3"/>
                  </a:buBlip>
                  <a:tabLst/>
                  <a:defRPr/>
                </a:pP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2.5. Examining the Characteristics of Data Through Descriptive Statistics and Data Samples</a:t>
                </a:r>
                <a:endParaRPr kumimoji="1" lang="ko-KR" altLang="en-US"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p:txBody>
          </p:sp>
        </p:grpSp>
      </p:grpSp>
    </p:spTree>
    <p:extLst>
      <p:ext uri="{BB962C8B-B14F-4D97-AF65-F5344CB8AC3E}">
        <p14:creationId xmlns:p14="http://schemas.microsoft.com/office/powerpoint/2010/main" val="37056452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 xmlns:a16="http://schemas.microsoft.com/office/drawing/2014/main" id="{58B1BC1D-DFB7-4482-BA23-F01AD71B1BBE}"/>
              </a:ext>
            </a:extLst>
          </p:cNvPr>
          <p:cNvSpPr/>
          <p:nvPr/>
        </p:nvSpPr>
        <p:spPr>
          <a:xfrm>
            <a:off x="444580" y="136086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Pandas Outline</a:t>
            </a:r>
          </a:p>
        </p:txBody>
      </p:sp>
      <p:sp>
        <p:nvSpPr>
          <p:cNvPr id="14" name="직사각형 13"/>
          <p:cNvSpPr/>
          <p:nvPr/>
        </p:nvSpPr>
        <p:spPr>
          <a:xfrm>
            <a:off x="651633" y="2540527"/>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pandas library is built based on NumPy but specializes in more complex data analysis.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While NumPy processes only the same array of data types, Pandas can process different data types.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pandas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library is an optimal tool for collecting and organizing data.</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Pandas is an important tool that can handle most of the work in data science and is essential for data scientists. </a:t>
            </a:r>
          </a:p>
        </p:txBody>
      </p:sp>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11" name="직사각형 1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6" name="직사각형 15">
            <a:extLst>
              <a:ext uri="{FF2B5EF4-FFF2-40B4-BE49-F238E27FC236}">
                <a16:creationId xmlns="" xmlns:a16="http://schemas.microsoft.com/office/drawing/2014/main" id="{B9911584-7C52-4333-A1B3-5FEE211FBD88}"/>
              </a:ext>
            </a:extLst>
          </p:cNvPr>
          <p:cNvSpPr/>
          <p:nvPr/>
        </p:nvSpPr>
        <p:spPr>
          <a:xfrm>
            <a:off x="524240" y="1870666"/>
            <a:ext cx="888761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A table is the most optimal form of data that a person can understand. Therefore, the ability to handle tabular data well is the basis of analysis. In Python, the table form is called a DataFrame and is implemented as a pandas library. </a:t>
            </a:r>
          </a:p>
        </p:txBody>
      </p:sp>
    </p:spTree>
    <p:extLst>
      <p:ext uri="{BB962C8B-B14F-4D97-AF65-F5344CB8AC3E}">
        <p14:creationId xmlns:p14="http://schemas.microsoft.com/office/powerpoint/2010/main" val="42477192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15" name="직사각형 1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6A013444-2A0B-4C4F-94C5-C314B91A536D}"/>
              </a:ext>
            </a:extLst>
          </p:cNvPr>
          <p:cNvSpPr/>
          <p:nvPr/>
        </p:nvSpPr>
        <p:spPr>
          <a:xfrm>
            <a:off x="651633" y="2109365"/>
            <a:ext cx="8632825"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Statistics-based effective representation and data collection summary</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 alignment and manipulation to merge and weave various types of data</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Processing data such as collection, transformation, and function application can be applied to the entire data bundle.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NumPy is a general arithmetic data processing-based library, pandas must be used to process tabular data for statistics or analysis. Pandas also provides time series processing capabilities that NumPy lacks.</a:t>
            </a:r>
          </a:p>
        </p:txBody>
      </p:sp>
      <p:sp>
        <p:nvSpPr>
          <p:cNvPr id="11" name="직사각형 10">
            <a:extLst>
              <a:ext uri="{FF2B5EF4-FFF2-40B4-BE49-F238E27FC236}">
                <a16:creationId xmlns="" xmlns:a16="http://schemas.microsoft.com/office/drawing/2014/main" id="{B0445DF1-7EAB-47AD-AA97-03AB43E4E3FE}"/>
              </a:ext>
            </a:extLst>
          </p:cNvPr>
          <p:cNvSpPr/>
          <p:nvPr/>
        </p:nvSpPr>
        <p:spPr>
          <a:xfrm>
            <a:off x="524240" y="1879997"/>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Essential Library for Data Analysis</a:t>
            </a:r>
          </a:p>
        </p:txBody>
      </p:sp>
      <p:sp>
        <p:nvSpPr>
          <p:cNvPr id="14" name="직사각형 13">
            <a:extLst>
              <a:ext uri="{FF2B5EF4-FFF2-40B4-BE49-F238E27FC236}">
                <a16:creationId xmlns="" xmlns:a16="http://schemas.microsoft.com/office/drawing/2014/main" id="{26250DD2-810F-4A7F-A5B1-8B5532E8F61D}"/>
              </a:ext>
            </a:extLst>
          </p:cNvPr>
          <p:cNvSpPr/>
          <p:nvPr/>
        </p:nvSpPr>
        <p:spPr>
          <a:xfrm>
            <a:off x="444580" y="1370195"/>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Pandas for Data Analysis</a:t>
            </a:r>
          </a:p>
        </p:txBody>
      </p:sp>
    </p:spTree>
    <p:extLst>
      <p:ext uri="{BB962C8B-B14F-4D97-AF65-F5344CB8AC3E}">
        <p14:creationId xmlns:p14="http://schemas.microsoft.com/office/powerpoint/2010/main" val="18634200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 xmlns:a16="http://schemas.microsoft.com/office/drawing/2014/main" id="{39C1D0BA-7152-4AAC-B295-DCCB5F8378F4}"/>
              </a:ext>
            </a:extLst>
          </p:cNvPr>
          <p:cNvSpPr/>
          <p:nvPr/>
        </p:nvSpPr>
        <p:spPr>
          <a:xfrm>
            <a:off x="711201" y="1672815"/>
            <a:ext cx="8632824" cy="4479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learn about pandas, it is important to familiarize oneself with Series and DataFrame data structures.</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basic data structures of pandas include Series (1D) and DataFrame (2D). DataFrame is a container for Series, and Series is a container for scalar (0D). They can add or delete data in a dictionary manner.</a:t>
            </a:r>
          </a:p>
        </p:txBody>
      </p:sp>
      <p:grpSp>
        <p:nvGrpSpPr>
          <p:cNvPr id="65" name="그룹 64">
            <a:extLst>
              <a:ext uri="{FF2B5EF4-FFF2-40B4-BE49-F238E27FC236}">
                <a16:creationId xmlns="" xmlns:a16="http://schemas.microsoft.com/office/drawing/2014/main" id="{FEA084D8-6DDD-46B3-BC94-DCFEA84083F9}"/>
              </a:ext>
            </a:extLst>
          </p:cNvPr>
          <p:cNvGrpSpPr/>
          <p:nvPr/>
        </p:nvGrpSpPr>
        <p:grpSpPr>
          <a:xfrm>
            <a:off x="2261887" y="2070179"/>
            <a:ext cx="5328592" cy="292388"/>
            <a:chOff x="2261887" y="2656373"/>
            <a:chExt cx="5328592" cy="292388"/>
          </a:xfrm>
        </p:grpSpPr>
        <p:sp>
          <p:nvSpPr>
            <p:cNvPr id="66" name="TextBox 65"/>
            <p:cNvSpPr txBox="1"/>
            <p:nvPr/>
          </p:nvSpPr>
          <p:spPr>
            <a:xfrm>
              <a:off x="2261887" y="2656373"/>
              <a:ext cx="792088" cy="292388"/>
            </a:xfrm>
            <a:prstGeom prst="rect">
              <a:avLst/>
            </a:prstGeom>
            <a:noFill/>
          </p:spPr>
          <p:txBody>
            <a:bodyPr wrap="square" rtlCol="0">
              <a:spAutoFit/>
            </a:bodyPr>
            <a:lstStyle/>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Series</a:t>
              </a:r>
              <a:endParaRPr lang="ko-KR" altLang="en-US" sz="1300" dirty="0">
                <a:solidFill>
                  <a:schemeClr val="tx1">
                    <a:lumMod val="85000"/>
                    <a:lumOff val="15000"/>
                  </a:schemeClr>
                </a:solidFill>
                <a:latin typeface="SamsungOne 400" panose="020B0503030303020204" pitchFamily="34" charset="0"/>
              </a:endParaRPr>
            </a:p>
          </p:txBody>
        </p:sp>
        <p:sp>
          <p:nvSpPr>
            <p:cNvPr id="67" name="TextBox 66"/>
            <p:cNvSpPr txBox="1"/>
            <p:nvPr/>
          </p:nvSpPr>
          <p:spPr>
            <a:xfrm>
              <a:off x="3774055" y="2656373"/>
              <a:ext cx="792088" cy="292388"/>
            </a:xfrm>
            <a:prstGeom prst="rect">
              <a:avLst/>
            </a:prstGeom>
            <a:noFill/>
          </p:spPr>
          <p:txBody>
            <a:bodyPr wrap="square" rtlCol="0">
              <a:spAutoFit/>
            </a:bodyPr>
            <a:lstStyle/>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Series</a:t>
              </a:r>
              <a:endParaRPr lang="ko-KR" altLang="en-US" sz="1300" dirty="0">
                <a:solidFill>
                  <a:schemeClr val="tx1">
                    <a:lumMod val="85000"/>
                    <a:lumOff val="15000"/>
                  </a:schemeClr>
                </a:solidFill>
                <a:latin typeface="SamsungOne 400" panose="020B0503030303020204" pitchFamily="34" charset="0"/>
              </a:endParaRPr>
            </a:p>
          </p:txBody>
        </p:sp>
        <p:sp>
          <p:nvSpPr>
            <p:cNvPr id="68" name="TextBox 67"/>
            <p:cNvSpPr txBox="1"/>
            <p:nvPr/>
          </p:nvSpPr>
          <p:spPr>
            <a:xfrm>
              <a:off x="5286223" y="2656373"/>
              <a:ext cx="792088" cy="292388"/>
            </a:xfrm>
            <a:prstGeom prst="rect">
              <a:avLst/>
            </a:prstGeom>
            <a:noFill/>
          </p:spPr>
          <p:txBody>
            <a:bodyPr wrap="square" rtlCol="0">
              <a:spAutoFit/>
            </a:bodyPr>
            <a:lstStyle/>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Series</a:t>
              </a:r>
              <a:endParaRPr lang="ko-KR" altLang="en-US" sz="1300" dirty="0">
                <a:solidFill>
                  <a:schemeClr val="tx1">
                    <a:lumMod val="85000"/>
                    <a:lumOff val="15000"/>
                  </a:schemeClr>
                </a:solidFill>
                <a:latin typeface="SamsungOne 400" panose="020B0503030303020204" pitchFamily="34" charset="0"/>
              </a:endParaRPr>
            </a:p>
          </p:txBody>
        </p:sp>
        <p:sp>
          <p:nvSpPr>
            <p:cNvPr id="69" name="TextBox 68"/>
            <p:cNvSpPr txBox="1"/>
            <p:nvPr/>
          </p:nvSpPr>
          <p:spPr>
            <a:xfrm>
              <a:off x="6798391" y="2656373"/>
              <a:ext cx="792088" cy="292388"/>
            </a:xfrm>
            <a:prstGeom prst="rect">
              <a:avLst/>
            </a:prstGeom>
            <a:noFill/>
          </p:spPr>
          <p:txBody>
            <a:bodyPr wrap="square" rtlCol="0">
              <a:spAutoFit/>
            </a:bodyPr>
            <a:lstStyle/>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Series</a:t>
              </a:r>
              <a:endParaRPr lang="ko-KR" altLang="en-US" sz="1300" dirty="0">
                <a:solidFill>
                  <a:schemeClr val="tx1">
                    <a:lumMod val="85000"/>
                    <a:lumOff val="15000"/>
                  </a:schemeClr>
                </a:solidFill>
                <a:latin typeface="SamsungOne 400" panose="020B0503030303020204" pitchFamily="34" charset="0"/>
              </a:endParaRPr>
            </a:p>
          </p:txBody>
        </p:sp>
      </p:grpSp>
      <p:graphicFrame>
        <p:nvGraphicFramePr>
          <p:cNvPr id="70" name="Table 4">
            <a:extLst>
              <a:ext uri="{FF2B5EF4-FFF2-40B4-BE49-F238E27FC236}">
                <a16:creationId xmlns="" xmlns:a16="http://schemas.microsoft.com/office/drawing/2014/main" id="{EED9E90C-2C64-4842-935E-CF44A8576479}"/>
              </a:ext>
            </a:extLst>
          </p:cNvPr>
          <p:cNvGraphicFramePr>
            <a:graphicFrameLocks noGrp="1"/>
          </p:cNvGraphicFramePr>
          <p:nvPr>
            <p:extLst>
              <p:ext uri="{D42A27DB-BD31-4B8C-83A1-F6EECF244321}">
                <p14:modId xmlns:p14="http://schemas.microsoft.com/office/powerpoint/2010/main" val="1664678631"/>
              </p:ext>
            </p:extLst>
          </p:nvPr>
        </p:nvGraphicFramePr>
        <p:xfrm>
          <a:off x="2250267" y="2398042"/>
          <a:ext cx="807287" cy="2375848"/>
        </p:xfrm>
        <a:graphic>
          <a:graphicData uri="http://schemas.openxmlformats.org/drawingml/2006/table">
            <a:tbl>
              <a:tblPr firstRow="1" bandRow="1">
                <a:tableStyleId>{5940675A-B579-460E-94D1-54222C63F5DA}</a:tableStyleId>
              </a:tblPr>
              <a:tblGrid>
                <a:gridCol w="807287">
                  <a:extLst>
                    <a:ext uri="{9D8B030D-6E8A-4147-A177-3AD203B41FA5}">
                      <a16:colId xmlns="" xmlns:a16="http://schemas.microsoft.com/office/drawing/2014/main" val="20000"/>
                    </a:ext>
                  </a:extLst>
                </a:gridCol>
              </a:tblGrid>
              <a:tr h="296981">
                <a:tc>
                  <a:txBody>
                    <a:bodyPr/>
                    <a:lstStyle/>
                    <a:p>
                      <a:pPr algn="ctr"/>
                      <a:r>
                        <a:rPr lang="en-US" sz="13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Sex</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93EB0"/>
                    </a:solidFill>
                  </a:tcPr>
                </a:tc>
                <a:extLst>
                  <a:ext uri="{0D108BD9-81ED-4DB2-BD59-A6C34878D82A}">
                    <a16:rowId xmlns="" xmlns:a16="http://schemas.microsoft.com/office/drawing/2014/main"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Female</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Female</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6"/>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Female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7"/>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Female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5"/>
                  </a:ext>
                </a:extLst>
              </a:tr>
            </a:tbl>
          </a:graphicData>
        </a:graphic>
      </p:graphicFrame>
      <p:graphicFrame>
        <p:nvGraphicFramePr>
          <p:cNvPr id="71" name="Table 4">
            <a:extLst>
              <a:ext uri="{FF2B5EF4-FFF2-40B4-BE49-F238E27FC236}">
                <a16:creationId xmlns="" xmlns:a16="http://schemas.microsoft.com/office/drawing/2014/main" id="{EED9E90C-2C64-4842-935E-CF44A8576479}"/>
              </a:ext>
            </a:extLst>
          </p:cNvPr>
          <p:cNvGraphicFramePr>
            <a:graphicFrameLocks noGrp="1"/>
          </p:cNvGraphicFramePr>
          <p:nvPr>
            <p:extLst>
              <p:ext uri="{D42A27DB-BD31-4B8C-83A1-F6EECF244321}">
                <p14:modId xmlns:p14="http://schemas.microsoft.com/office/powerpoint/2010/main" val="384158523"/>
              </p:ext>
            </p:extLst>
          </p:nvPr>
        </p:nvGraphicFramePr>
        <p:xfrm>
          <a:off x="3821673" y="2398450"/>
          <a:ext cx="850019" cy="2375848"/>
        </p:xfrm>
        <a:graphic>
          <a:graphicData uri="http://schemas.openxmlformats.org/drawingml/2006/table">
            <a:tbl>
              <a:tblPr firstRow="1" bandRow="1">
                <a:tableStyleId>{5940675A-B579-460E-94D1-54222C63F5DA}</a:tableStyleId>
              </a:tblPr>
              <a:tblGrid>
                <a:gridCol w="850019">
                  <a:extLst>
                    <a:ext uri="{9D8B030D-6E8A-4147-A177-3AD203B41FA5}">
                      <a16:colId xmlns="" xmlns:a16="http://schemas.microsoft.com/office/drawing/2014/main" val="20000"/>
                    </a:ext>
                  </a:extLst>
                </a:gridCol>
              </a:tblGrid>
              <a:tr h="296981">
                <a:tc>
                  <a:txBody>
                    <a:bodyPr/>
                    <a:lstStyle/>
                    <a:p>
                      <a:pPr algn="ctr"/>
                      <a:r>
                        <a:rPr lang="en-US" sz="13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Bloodtype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solidFill>
                      <a:srgbClr val="FFB546"/>
                    </a:solidFill>
                  </a:tcPr>
                </a:tc>
                <a:extLst>
                  <a:ext uri="{0D108BD9-81ED-4DB2-BD59-A6C34878D82A}">
                    <a16:rowId xmlns="" xmlns:a16="http://schemas.microsoft.com/office/drawing/2014/main"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6"/>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7"/>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5"/>
                  </a:ext>
                </a:extLst>
              </a:tr>
            </a:tbl>
          </a:graphicData>
        </a:graphic>
      </p:graphicFrame>
      <p:graphicFrame>
        <p:nvGraphicFramePr>
          <p:cNvPr id="72" name="Table 4">
            <a:extLst>
              <a:ext uri="{FF2B5EF4-FFF2-40B4-BE49-F238E27FC236}">
                <a16:creationId xmlns="" xmlns:a16="http://schemas.microsoft.com/office/drawing/2014/main" id="{EED9E90C-2C64-4842-935E-CF44A8576479}"/>
              </a:ext>
            </a:extLst>
          </p:cNvPr>
          <p:cNvGraphicFramePr>
            <a:graphicFrameLocks noGrp="1"/>
          </p:cNvGraphicFramePr>
          <p:nvPr>
            <p:extLst>
              <p:ext uri="{D42A27DB-BD31-4B8C-83A1-F6EECF244321}">
                <p14:modId xmlns:p14="http://schemas.microsoft.com/office/powerpoint/2010/main" val="2126163156"/>
              </p:ext>
            </p:extLst>
          </p:nvPr>
        </p:nvGraphicFramePr>
        <p:xfrm>
          <a:off x="5326652" y="2398646"/>
          <a:ext cx="744975" cy="2375848"/>
        </p:xfrm>
        <a:graphic>
          <a:graphicData uri="http://schemas.openxmlformats.org/drawingml/2006/table">
            <a:tbl>
              <a:tblPr firstRow="1" bandRow="1">
                <a:tableStyleId>{5940675A-B579-460E-94D1-54222C63F5DA}</a:tableStyleId>
              </a:tblPr>
              <a:tblGrid>
                <a:gridCol w="744975">
                  <a:extLst>
                    <a:ext uri="{9D8B030D-6E8A-4147-A177-3AD203B41FA5}">
                      <a16:colId xmlns="" xmlns:a16="http://schemas.microsoft.com/office/drawing/2014/main" val="20000"/>
                    </a:ext>
                  </a:extLst>
                </a:gridCol>
              </a:tblGrid>
              <a:tr h="296981">
                <a:tc>
                  <a:txBody>
                    <a:bodyPr/>
                    <a:lstStyle/>
                    <a:p>
                      <a:pPr algn="ctr"/>
                      <a:r>
                        <a:rPr lang="en-US" sz="13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Height</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solidFill>
                      <a:srgbClr val="00B050"/>
                    </a:solidFill>
                  </a:tcPr>
                </a:tc>
                <a:extLst>
                  <a:ext uri="{0D108BD9-81ED-4DB2-BD59-A6C34878D82A}">
                    <a16:rowId xmlns="" xmlns:a16="http://schemas.microsoft.com/office/drawing/2014/main"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22</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24</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6"/>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21</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7"/>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22</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5"/>
                  </a:ext>
                </a:extLst>
              </a:tr>
            </a:tbl>
          </a:graphicData>
        </a:graphic>
      </p:graphicFrame>
      <p:graphicFrame>
        <p:nvGraphicFramePr>
          <p:cNvPr id="73" name="Table 4">
            <a:extLst>
              <a:ext uri="{FF2B5EF4-FFF2-40B4-BE49-F238E27FC236}">
                <a16:creationId xmlns="" xmlns:a16="http://schemas.microsoft.com/office/drawing/2014/main" id="{EED9E90C-2C64-4842-935E-CF44A8576479}"/>
              </a:ext>
            </a:extLst>
          </p:cNvPr>
          <p:cNvGraphicFramePr>
            <a:graphicFrameLocks noGrp="1"/>
          </p:cNvGraphicFramePr>
          <p:nvPr>
            <p:extLst>
              <p:ext uri="{D42A27DB-BD31-4B8C-83A1-F6EECF244321}">
                <p14:modId xmlns:p14="http://schemas.microsoft.com/office/powerpoint/2010/main" val="2522023506"/>
              </p:ext>
            </p:extLst>
          </p:nvPr>
        </p:nvGraphicFramePr>
        <p:xfrm>
          <a:off x="6827434" y="2398042"/>
          <a:ext cx="778346" cy="2375848"/>
        </p:xfrm>
        <a:graphic>
          <a:graphicData uri="http://schemas.openxmlformats.org/drawingml/2006/table">
            <a:tbl>
              <a:tblPr firstRow="1" bandRow="1">
                <a:tableStyleId>{5940675A-B579-460E-94D1-54222C63F5DA}</a:tableStyleId>
              </a:tblPr>
              <a:tblGrid>
                <a:gridCol w="778346">
                  <a:extLst>
                    <a:ext uri="{9D8B030D-6E8A-4147-A177-3AD203B41FA5}">
                      <a16:colId xmlns="" xmlns:a16="http://schemas.microsoft.com/office/drawing/2014/main" val="20000"/>
                    </a:ext>
                  </a:extLst>
                </a:gridCol>
              </a:tblGrid>
              <a:tr h="296981">
                <a:tc>
                  <a:txBody>
                    <a:bodyPr/>
                    <a:lstStyle/>
                    <a:p>
                      <a:pPr algn="ctr"/>
                      <a:r>
                        <a:rPr lang="en-US" sz="13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Weight</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solidFill>
                      <a:srgbClr val="FF4337"/>
                    </a:solidFill>
                  </a:tcPr>
                </a:tc>
                <a:extLst>
                  <a:ext uri="{0D108BD9-81ED-4DB2-BD59-A6C34878D82A}">
                    <a16:rowId xmlns="" xmlns:a16="http://schemas.microsoft.com/office/drawing/2014/main"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68.2</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53</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80.1</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85.7</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49.5</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6"/>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52</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7"/>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45.3</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5"/>
                  </a:ext>
                </a:extLst>
              </a:tr>
            </a:tbl>
          </a:graphicData>
        </a:graphic>
      </p:graphicFrame>
      <p:sp>
        <p:nvSpPr>
          <p:cNvPr id="74" name="덧셈 기호 73"/>
          <p:cNvSpPr/>
          <p:nvPr/>
        </p:nvSpPr>
        <p:spPr>
          <a:xfrm>
            <a:off x="3249183" y="3427275"/>
            <a:ext cx="321066" cy="321066"/>
          </a:xfrm>
          <a:prstGeom prst="mathPlus">
            <a:avLst>
              <a:gd name="adj1" fmla="val 1610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왼쪽 중괄호 74"/>
          <p:cNvSpPr/>
          <p:nvPr/>
        </p:nvSpPr>
        <p:spPr>
          <a:xfrm rot="16200000">
            <a:off x="4782057" y="2771901"/>
            <a:ext cx="338710" cy="4595002"/>
          </a:xfrm>
          <a:prstGeom prst="leftBrace">
            <a:avLst>
              <a:gd name="adj1" fmla="val 68325"/>
              <a:gd name="adj2" fmla="val 5016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sp>
        <p:nvSpPr>
          <p:cNvPr id="76" name="TextBox 75"/>
          <p:cNvSpPr txBox="1"/>
          <p:nvPr/>
        </p:nvSpPr>
        <p:spPr>
          <a:xfrm>
            <a:off x="4350003" y="5286837"/>
            <a:ext cx="1224544" cy="292388"/>
          </a:xfrm>
          <a:prstGeom prst="rect">
            <a:avLst/>
          </a:prstGeom>
          <a:noFill/>
        </p:spPr>
        <p:txBody>
          <a:bodyPr wrap="square" rtlCol="0">
            <a:spAutoFit/>
          </a:bodyPr>
          <a:lstStyle/>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DataFrame</a:t>
            </a:r>
            <a:endParaRPr lang="ko-KR" altLang="en-US" sz="1300" dirty="0">
              <a:solidFill>
                <a:schemeClr val="tx1">
                  <a:lumMod val="85000"/>
                  <a:lumOff val="15000"/>
                </a:schemeClr>
              </a:solidFill>
              <a:latin typeface="SamsungOne 400" panose="020B0503030303020204" pitchFamily="34" charset="0"/>
            </a:endParaRPr>
          </a:p>
        </p:txBody>
      </p:sp>
      <p:sp>
        <p:nvSpPr>
          <p:cNvPr id="77" name="덧셈 기호 4">
            <a:extLst>
              <a:ext uri="{FF2B5EF4-FFF2-40B4-BE49-F238E27FC236}">
                <a16:creationId xmlns="" xmlns:a16="http://schemas.microsoft.com/office/drawing/2014/main" id="{E6BA8B43-3B9B-40D1-B0DE-714120EC4EAB}"/>
              </a:ext>
            </a:extLst>
          </p:cNvPr>
          <p:cNvSpPr/>
          <p:nvPr/>
        </p:nvSpPr>
        <p:spPr>
          <a:xfrm>
            <a:off x="4813957" y="3427275"/>
            <a:ext cx="321066" cy="321066"/>
          </a:xfrm>
          <a:prstGeom prst="mathPlus">
            <a:avLst>
              <a:gd name="adj1" fmla="val 1610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덧셈 기호 4">
            <a:extLst>
              <a:ext uri="{FF2B5EF4-FFF2-40B4-BE49-F238E27FC236}">
                <a16:creationId xmlns="" xmlns:a16="http://schemas.microsoft.com/office/drawing/2014/main" id="{36332F09-947A-46E9-B4A4-092917CB0438}"/>
              </a:ext>
            </a:extLst>
          </p:cNvPr>
          <p:cNvSpPr/>
          <p:nvPr/>
        </p:nvSpPr>
        <p:spPr>
          <a:xfrm>
            <a:off x="6288997" y="3427275"/>
            <a:ext cx="321066" cy="321066"/>
          </a:xfrm>
          <a:prstGeom prst="mathPlus">
            <a:avLst>
              <a:gd name="adj1" fmla="val 1610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6" name="직사각형 25">
            <a:extLst>
              <a:ext uri="{FF2B5EF4-FFF2-40B4-BE49-F238E27FC236}">
                <a16:creationId xmlns="" xmlns:a16="http://schemas.microsoft.com/office/drawing/2014/main" id="{3EDD0A7B-B482-4860-AD51-52AEAA49EA4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About</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P</a:t>
            </a:r>
            <a:r>
              <a:rPr lang="en-US" altLang="ko-KR" sz="1400" dirty="0" smtClean="0">
                <a:solidFill>
                  <a:schemeClr val="tx1"/>
                </a:solidFill>
                <a:latin typeface="SamsungOne 400" panose="020B0503030303020204" pitchFamily="34" charset="0"/>
                <a:ea typeface="SamsungOne 400" panose="020B0503030303020204" pitchFamily="34" charset="0"/>
              </a:rPr>
              <a:t>andas </a:t>
            </a:r>
            <a:r>
              <a:rPr lang="en-US" altLang="ko-KR" sz="1400" dirty="0">
                <a:solidFill>
                  <a:schemeClr val="tx1"/>
                </a:solidFill>
                <a:latin typeface="SamsungOne 400" panose="020B0503030303020204" pitchFamily="34" charset="0"/>
                <a:ea typeface="SamsungOne 400" panose="020B0503030303020204" pitchFamily="34" charset="0"/>
              </a:rPr>
              <a:t>Data Structure:</a:t>
            </a:r>
          </a:p>
        </p:txBody>
      </p:sp>
    </p:spTree>
    <p:extLst>
      <p:ext uri="{BB962C8B-B14F-4D97-AF65-F5344CB8AC3E}">
        <p14:creationId xmlns:p14="http://schemas.microsoft.com/office/powerpoint/2010/main" val="6482980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 xmlns:a16="http://schemas.microsoft.com/office/drawing/2014/main" id="{58B1BC1D-DFB7-4482-BA23-F01AD71B1BBE}"/>
              </a:ext>
            </a:extLst>
          </p:cNvPr>
          <p:cNvSpPr/>
          <p:nvPr/>
        </p:nvSpPr>
        <p:spPr>
          <a:xfrm>
            <a:off x="444580" y="136086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Series</a:t>
            </a: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15" name="직사각형 1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 xmlns:a16="http://schemas.microsoft.com/office/drawing/2014/main" id="{AC7B1D63-ED62-4022-B7F1-8D47F0EE431F}"/>
              </a:ext>
            </a:extLst>
          </p:cNvPr>
          <p:cNvGrpSpPr/>
          <p:nvPr/>
        </p:nvGrpSpPr>
        <p:grpSpPr>
          <a:xfrm>
            <a:off x="524240" y="1870666"/>
            <a:ext cx="8887612" cy="2611091"/>
            <a:chOff x="524240" y="1870666"/>
            <a:chExt cx="8887612" cy="2611091"/>
          </a:xfrm>
        </p:grpSpPr>
        <p:sp>
          <p:nvSpPr>
            <p:cNvPr id="21" name="직사각형 20">
              <a:extLst>
                <a:ext uri="{FF2B5EF4-FFF2-40B4-BE49-F238E27FC236}">
                  <a16:creationId xmlns="" xmlns:a16="http://schemas.microsoft.com/office/drawing/2014/main" id="{0EAADE14-A9CF-4F9E-A727-79B03A18EB74}"/>
                </a:ext>
              </a:extLst>
            </p:cNvPr>
            <p:cNvSpPr/>
            <p:nvPr/>
          </p:nvSpPr>
          <p:spPr>
            <a:xfrm>
              <a:off x="651633" y="2120359"/>
              <a:ext cx="8632825" cy="2361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it is an array, all elements in the series must belong to one data type.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Simple series can be created from sequences such as lists, tuples, and arrays.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word ‘series’ is singular AND plural. Its Latin origin,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serere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means to join or connect.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default value of the series is an integer index. The label of the first item is 0, the label of the second item is 1, and it increases in this manner.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attribute value of the series is the list of all values in the series.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attribute value of the index means an index of a series.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attribute value of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index.values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an array of all index values.</a:t>
              </a:r>
            </a:p>
          </p:txBody>
        </p:sp>
        <p:sp>
          <p:nvSpPr>
            <p:cNvPr id="22" name="직사각형 21">
              <a:extLst>
                <a:ext uri="{FF2B5EF4-FFF2-40B4-BE49-F238E27FC236}">
                  <a16:creationId xmlns="" xmlns:a16="http://schemas.microsoft.com/office/drawing/2014/main" id="{50E3A15A-9606-4813-BDE1-1EAB2A513AB4}"/>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A series is a form of sequentially listed one-dimensional arrays. </a:t>
              </a:r>
            </a:p>
          </p:txBody>
        </p:sp>
      </p:grpSp>
    </p:spTree>
    <p:extLst>
      <p:ext uri="{BB962C8B-B14F-4D97-AF65-F5344CB8AC3E}">
        <p14:creationId xmlns:p14="http://schemas.microsoft.com/office/powerpoint/2010/main" val="26470863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 xmlns:a16="http://schemas.microsoft.com/office/drawing/2014/main" id="{39C1D0BA-7152-4AAC-B295-DCCB5F8378F4}"/>
              </a:ext>
            </a:extLst>
          </p:cNvPr>
          <p:cNvSpPr/>
          <p:nvPr/>
        </p:nvSpPr>
        <p:spPr>
          <a:xfrm>
            <a:off x="711201" y="235037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Creating from a List</a:t>
            </a:r>
          </a:p>
        </p:txBody>
      </p:sp>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6C7C46AA-9910-45D7-A455-E0EA35D33F41}"/>
              </a:ext>
            </a:extLst>
          </p:cNvPr>
          <p:cNvGrpSpPr/>
          <p:nvPr/>
        </p:nvGrpSpPr>
        <p:grpSpPr>
          <a:xfrm>
            <a:off x="558924" y="1728801"/>
            <a:ext cx="8782050" cy="497160"/>
            <a:chOff x="558924" y="1844824"/>
            <a:chExt cx="8782050" cy="497160"/>
          </a:xfrm>
        </p:grpSpPr>
        <p:sp>
          <p:nvSpPr>
            <p:cNvPr id="24" name="모서리가 둥근 직사각형 4">
              <a:extLst>
                <a:ext uri="{FF2B5EF4-FFF2-40B4-BE49-F238E27FC236}">
                  <a16:creationId xmlns="" xmlns:a16="http://schemas.microsoft.com/office/drawing/2014/main" id="{A36E3BA1-83BF-4EF9-8B22-BB45DE7AA1FC}"/>
                </a:ext>
              </a:extLst>
            </p:cNvPr>
            <p:cNvSpPr/>
            <p:nvPr/>
          </p:nvSpPr>
          <p:spPr>
            <a:xfrm>
              <a:off x="558924" y="1844824"/>
              <a:ext cx="8782050" cy="4971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770" t="8195" r="18462" b="3815"/>
            <a:stretch/>
          </p:blipFill>
          <p:spPr>
            <a:xfrm>
              <a:off x="578498" y="1894114"/>
              <a:ext cx="8762476" cy="402432"/>
            </a:xfrm>
            <a:prstGeom prst="rect">
              <a:avLst/>
            </a:prstGeom>
          </p:spPr>
        </p:pic>
      </p:grpSp>
      <p:grpSp>
        <p:nvGrpSpPr>
          <p:cNvPr id="5" name="그룹 4">
            <a:extLst>
              <a:ext uri="{FF2B5EF4-FFF2-40B4-BE49-F238E27FC236}">
                <a16:creationId xmlns="" xmlns:a16="http://schemas.microsoft.com/office/drawing/2014/main" id="{03D06BA0-C52B-4C69-B0BF-EA94261ECF13}"/>
              </a:ext>
            </a:extLst>
          </p:cNvPr>
          <p:cNvGrpSpPr/>
          <p:nvPr/>
        </p:nvGrpSpPr>
        <p:grpSpPr>
          <a:xfrm>
            <a:off x="558924" y="2699685"/>
            <a:ext cx="8782051" cy="1656184"/>
            <a:chOff x="558924" y="2996952"/>
            <a:chExt cx="8782051" cy="1656184"/>
          </a:xfrm>
        </p:grpSpPr>
        <p:sp>
          <p:nvSpPr>
            <p:cNvPr id="25" name="모서리가 둥근 직사각형 4">
              <a:extLst>
                <a:ext uri="{FF2B5EF4-FFF2-40B4-BE49-F238E27FC236}">
                  <a16:creationId xmlns="" xmlns:a16="http://schemas.microsoft.com/office/drawing/2014/main" id="{A36E3BA1-83BF-4EF9-8B22-BB45DE7AA1FC}"/>
                </a:ext>
              </a:extLst>
            </p:cNvPr>
            <p:cNvSpPr/>
            <p:nvPr/>
          </p:nvSpPr>
          <p:spPr>
            <a:xfrm>
              <a:off x="558924" y="2996952"/>
              <a:ext cx="8782050" cy="16561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674" r="18909"/>
            <a:stretch/>
          </p:blipFill>
          <p:spPr>
            <a:xfrm>
              <a:off x="625151" y="3037384"/>
              <a:ext cx="8715824" cy="1566663"/>
            </a:xfrm>
            <a:prstGeom prst="rect">
              <a:avLst/>
            </a:prstGeom>
          </p:spPr>
        </p:pic>
      </p:grpSp>
      <p:sp>
        <p:nvSpPr>
          <p:cNvPr id="13" name="직사각형 12">
            <a:extLst>
              <a:ext uri="{FF2B5EF4-FFF2-40B4-BE49-F238E27FC236}">
                <a16:creationId xmlns="" xmlns:a16="http://schemas.microsoft.com/office/drawing/2014/main" id="{E29D82DB-616D-44E1-9270-16BD9F0617C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How to Create a Series</a:t>
            </a:r>
          </a:p>
        </p:txBody>
      </p:sp>
    </p:spTree>
    <p:extLst>
      <p:ext uri="{BB962C8B-B14F-4D97-AF65-F5344CB8AC3E}">
        <p14:creationId xmlns:p14="http://schemas.microsoft.com/office/powerpoint/2010/main" val="9444256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 xmlns:a16="http://schemas.microsoft.com/office/drawing/2014/main" id="{39C1D0BA-7152-4AAC-B295-DCCB5F8378F4}"/>
              </a:ext>
            </a:extLst>
          </p:cNvPr>
          <p:cNvSpPr/>
          <p:nvPr/>
        </p:nvSpPr>
        <p:spPr>
          <a:xfrm>
            <a:off x="711201" y="238675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Creating from NumPy Arrays. See</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help(pd.Series)</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more detail.</a:t>
            </a:r>
          </a:p>
        </p:txBody>
      </p:sp>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 xmlns:a16="http://schemas.microsoft.com/office/drawing/2014/main" id="{167E5428-981C-4B43-86E7-09E3D58CC2DF}"/>
              </a:ext>
            </a:extLst>
          </p:cNvPr>
          <p:cNvGrpSpPr/>
          <p:nvPr/>
        </p:nvGrpSpPr>
        <p:grpSpPr>
          <a:xfrm>
            <a:off x="558924" y="1747464"/>
            <a:ext cx="8782051" cy="529206"/>
            <a:chOff x="558924" y="1844825"/>
            <a:chExt cx="8782051" cy="529206"/>
          </a:xfrm>
        </p:grpSpPr>
        <p:sp>
          <p:nvSpPr>
            <p:cNvPr id="24" name="모서리가 둥근 직사각형 4">
              <a:extLst>
                <a:ext uri="{FF2B5EF4-FFF2-40B4-BE49-F238E27FC236}">
                  <a16:creationId xmlns="" xmlns:a16="http://schemas.microsoft.com/office/drawing/2014/main" id="{A36E3BA1-83BF-4EF9-8B22-BB45DE7AA1FC}"/>
                </a:ext>
              </a:extLst>
            </p:cNvPr>
            <p:cNvSpPr/>
            <p:nvPr/>
          </p:nvSpPr>
          <p:spPr>
            <a:xfrm>
              <a:off x="558924" y="1844825"/>
              <a:ext cx="8782050" cy="5292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3"/>
            <a:srcRect l="2052" t="11946" r="18235"/>
            <a:stretch/>
          </p:blipFill>
          <p:spPr>
            <a:xfrm>
              <a:off x="625151" y="1898168"/>
              <a:ext cx="8715824" cy="443814"/>
            </a:xfrm>
            <a:prstGeom prst="rect">
              <a:avLst/>
            </a:prstGeom>
          </p:spPr>
        </p:pic>
      </p:grpSp>
      <p:grpSp>
        <p:nvGrpSpPr>
          <p:cNvPr id="3" name="그룹 2">
            <a:extLst>
              <a:ext uri="{FF2B5EF4-FFF2-40B4-BE49-F238E27FC236}">
                <a16:creationId xmlns="" xmlns:a16="http://schemas.microsoft.com/office/drawing/2014/main" id="{88F9CBD3-1D17-4EF5-9A38-97F29331E3BB}"/>
              </a:ext>
            </a:extLst>
          </p:cNvPr>
          <p:cNvGrpSpPr/>
          <p:nvPr/>
        </p:nvGrpSpPr>
        <p:grpSpPr>
          <a:xfrm>
            <a:off x="558924" y="2741468"/>
            <a:ext cx="8782050" cy="1789652"/>
            <a:chOff x="558924" y="2996952"/>
            <a:chExt cx="8782050" cy="1789652"/>
          </a:xfrm>
        </p:grpSpPr>
        <p:sp>
          <p:nvSpPr>
            <p:cNvPr id="14" name="모서리가 둥근 직사각형 4">
              <a:extLst>
                <a:ext uri="{FF2B5EF4-FFF2-40B4-BE49-F238E27FC236}">
                  <a16:creationId xmlns="" xmlns:a16="http://schemas.microsoft.com/office/drawing/2014/main" id="{A36E3BA1-83BF-4EF9-8B22-BB45DE7AA1FC}"/>
                </a:ext>
              </a:extLst>
            </p:cNvPr>
            <p:cNvSpPr/>
            <p:nvPr/>
          </p:nvSpPr>
          <p:spPr>
            <a:xfrm>
              <a:off x="558924" y="2996952"/>
              <a:ext cx="8782050" cy="17896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p:cNvPicPr>
              <a:picLocks noChangeAspect="1"/>
            </p:cNvPicPr>
            <p:nvPr/>
          </p:nvPicPr>
          <p:blipFill rotWithShape="1">
            <a:blip r:embed="rId4"/>
            <a:srcRect l="2097" r="21193"/>
            <a:stretch/>
          </p:blipFill>
          <p:spPr>
            <a:xfrm>
              <a:off x="667037" y="3062495"/>
              <a:ext cx="8673937" cy="1656184"/>
            </a:xfrm>
            <a:prstGeom prst="rect">
              <a:avLst/>
            </a:prstGeom>
          </p:spPr>
        </p:pic>
      </p:grpSp>
      <p:sp>
        <p:nvSpPr>
          <p:cNvPr id="13" name="직사각형 12">
            <a:extLst>
              <a:ext uri="{FF2B5EF4-FFF2-40B4-BE49-F238E27FC236}">
                <a16:creationId xmlns="" xmlns:a16="http://schemas.microsoft.com/office/drawing/2014/main" id="{51613210-C6B8-4FC3-9D1B-155EAB357AE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How to Create a Series</a:t>
            </a:r>
          </a:p>
        </p:txBody>
      </p:sp>
    </p:spTree>
    <p:extLst>
      <p:ext uri="{BB962C8B-B14F-4D97-AF65-F5344CB8AC3E}">
        <p14:creationId xmlns:p14="http://schemas.microsoft.com/office/powerpoint/2010/main" val="8392933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3" name="그룹 12">
            <a:extLst>
              <a:ext uri="{FF2B5EF4-FFF2-40B4-BE49-F238E27FC236}">
                <a16:creationId xmlns=""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15" name="직사각형 14">
              <a:extLst>
                <a:ext uri="{FF2B5EF4-FFF2-40B4-BE49-F238E27FC236}">
                  <a16:creationId xmlns=""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How to Create a Series</a:t>
              </a:r>
            </a:p>
          </p:txBody>
        </p:sp>
        <p:sp>
          <p:nvSpPr>
            <p:cNvPr id="16" name="Rectangle 12">
              <a:extLst>
                <a:ext uri="{FF2B5EF4-FFF2-40B4-BE49-F238E27FC236}">
                  <a16:creationId xmlns=""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Series can also be created with array-like,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Iterable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dict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or scalar value.</a:t>
              </a:r>
            </a:p>
          </p:txBody>
        </p:sp>
      </p:grpSp>
      <p:grpSp>
        <p:nvGrpSpPr>
          <p:cNvPr id="17" name="그룹 16">
            <a:extLst>
              <a:ext uri="{FF2B5EF4-FFF2-40B4-BE49-F238E27FC236}">
                <a16:creationId xmlns="" xmlns:a16="http://schemas.microsoft.com/office/drawing/2014/main" id="{B42E67F3-E763-41D5-94B0-73EF1FA579BA}"/>
              </a:ext>
            </a:extLst>
          </p:cNvPr>
          <p:cNvGrpSpPr/>
          <p:nvPr/>
        </p:nvGrpSpPr>
        <p:grpSpPr>
          <a:xfrm>
            <a:off x="558924" y="3423289"/>
            <a:ext cx="8782050" cy="725791"/>
            <a:chOff x="557644" y="5085181"/>
            <a:chExt cx="8782050" cy="725791"/>
          </a:xfrm>
        </p:grpSpPr>
        <p:sp>
          <p:nvSpPr>
            <p:cNvPr id="18" name="모서리가 둥근 직사각형 4">
              <a:extLst>
                <a:ext uri="{FF2B5EF4-FFF2-40B4-BE49-F238E27FC236}">
                  <a16:creationId xmlns="" xmlns:a16="http://schemas.microsoft.com/office/drawing/2014/main" id="{3778203A-E807-4DF2-A04B-3DB512D4C5BC}"/>
                </a:ext>
              </a:extLst>
            </p:cNvPr>
            <p:cNvSpPr/>
            <p:nvPr/>
          </p:nvSpPr>
          <p:spPr>
            <a:xfrm>
              <a:off x="557644" y="5085181"/>
              <a:ext cx="8782050" cy="7257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0" name="Picture 2" descr="Byte - Free electronics icons">
              <a:extLst>
                <a:ext uri="{FF2B5EF4-FFF2-40B4-BE49-F238E27FC236}">
                  <a16:creationId xmlns="" xmlns:a16="http://schemas.microsoft.com/office/drawing/2014/main" id="{0A2B332D-17A1-449B-A9F0-9C7DFD64E64F}"/>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42947B43-2368-47B1-BE0F-CB909476DAB2}"/>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a:t>
              </a:r>
              <a:r>
                <a:rPr lang="en-US" altLang="ko-KR" sz="1300" b="1" dirty="0" smtClean="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2" name="TextBox 21">
              <a:extLst>
                <a:ext uri="{FF2B5EF4-FFF2-40B4-BE49-F238E27FC236}">
                  <a16:creationId xmlns="" xmlns:a16="http://schemas.microsoft.com/office/drawing/2014/main" id="{AFA4E00A-5840-4701-A9B2-B5B3CE4B79E4}"/>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We can know that the data type is a series.</a:t>
              </a:r>
            </a:p>
          </p:txBody>
        </p:sp>
      </p:grpSp>
      <p:grpSp>
        <p:nvGrpSpPr>
          <p:cNvPr id="7" name="그룹 6">
            <a:extLst>
              <a:ext uri="{FF2B5EF4-FFF2-40B4-BE49-F238E27FC236}">
                <a16:creationId xmlns="" xmlns:a16="http://schemas.microsoft.com/office/drawing/2014/main" id="{D2C0AEFD-E387-4E67-8F4E-FAFDDFAA2B0E}"/>
              </a:ext>
            </a:extLst>
          </p:cNvPr>
          <p:cNvGrpSpPr/>
          <p:nvPr/>
        </p:nvGrpSpPr>
        <p:grpSpPr>
          <a:xfrm>
            <a:off x="558924" y="2060848"/>
            <a:ext cx="8782050" cy="1263487"/>
            <a:chOff x="558924" y="2060848"/>
            <a:chExt cx="8782050" cy="1263487"/>
          </a:xfrm>
        </p:grpSpPr>
        <p:grpSp>
          <p:nvGrpSpPr>
            <p:cNvPr id="5" name="그룹 4">
              <a:extLst>
                <a:ext uri="{FF2B5EF4-FFF2-40B4-BE49-F238E27FC236}">
                  <a16:creationId xmlns="" xmlns:a16="http://schemas.microsoft.com/office/drawing/2014/main" id="{25AC5124-8132-4BC9-913B-75E4F5CC9780}"/>
                </a:ext>
              </a:extLst>
            </p:cNvPr>
            <p:cNvGrpSpPr/>
            <p:nvPr/>
          </p:nvGrpSpPr>
          <p:grpSpPr>
            <a:xfrm>
              <a:off x="558924" y="2060848"/>
              <a:ext cx="8782050" cy="1263487"/>
              <a:chOff x="558924" y="2132856"/>
              <a:chExt cx="8782050" cy="1263487"/>
            </a:xfrm>
          </p:grpSpPr>
          <p:sp>
            <p:nvSpPr>
              <p:cNvPr id="14" name="모서리가 둥근 직사각형 4">
                <a:extLst>
                  <a:ext uri="{FF2B5EF4-FFF2-40B4-BE49-F238E27FC236}">
                    <a16:creationId xmlns="" xmlns:a16="http://schemas.microsoft.com/office/drawing/2014/main" id="{A36E3BA1-83BF-4EF9-8B22-BB45DE7AA1FC}"/>
                  </a:ext>
                </a:extLst>
              </p:cNvPr>
              <p:cNvSpPr/>
              <p:nvPr/>
            </p:nvSpPr>
            <p:spPr>
              <a:xfrm>
                <a:off x="558924" y="2132856"/>
                <a:ext cx="8782050" cy="12634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l="2164" r="20224"/>
              <a:stretch/>
            </p:blipFill>
            <p:spPr>
              <a:xfrm>
                <a:off x="681135" y="2194992"/>
                <a:ext cx="8659839" cy="1169701"/>
              </a:xfrm>
              <a:prstGeom prst="rect">
                <a:avLst/>
              </a:prstGeom>
            </p:spPr>
          </p:pic>
        </p:grpSp>
        <p:sp>
          <p:nvSpPr>
            <p:cNvPr id="6" name="직사각형 5">
              <a:extLst>
                <a:ext uri="{FF2B5EF4-FFF2-40B4-BE49-F238E27FC236}">
                  <a16:creationId xmlns="" xmlns:a16="http://schemas.microsoft.com/office/drawing/2014/main" id="{2CDDE446-71F1-443F-A2AA-EF1E6EFF6594}"/>
                </a:ext>
              </a:extLst>
            </p:cNvPr>
            <p:cNvSpPr/>
            <p:nvPr/>
          </p:nvSpPr>
          <p:spPr>
            <a:xfrm>
              <a:off x="2143100" y="2692591"/>
              <a:ext cx="3268655" cy="22789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0131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069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add data to the second space, the data behind the second space must move to the right one by one. </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“Green” data is then added to the empty space.</a:t>
            </a:r>
          </a:p>
        </p:txBody>
      </p:sp>
      <p:grpSp>
        <p:nvGrpSpPr>
          <p:cNvPr id="2" name="그룹 1">
            <a:extLst>
              <a:ext uri="{FF2B5EF4-FFF2-40B4-BE49-F238E27FC236}">
                <a16:creationId xmlns="" xmlns:a16="http://schemas.microsoft.com/office/drawing/2014/main" id="{CE7761AF-BC80-4F01-92F0-998361DE3414}"/>
              </a:ext>
            </a:extLst>
          </p:cNvPr>
          <p:cNvGrpSpPr/>
          <p:nvPr/>
        </p:nvGrpSpPr>
        <p:grpSpPr>
          <a:xfrm>
            <a:off x="3218192" y="2204864"/>
            <a:ext cx="3679950" cy="2020635"/>
            <a:chOff x="3218192" y="2272461"/>
            <a:chExt cx="3679950" cy="2020635"/>
          </a:xfrm>
        </p:grpSpPr>
        <p:sp>
          <p:nvSpPr>
            <p:cNvPr id="26" name="모서리가 둥근 직사각형 25"/>
            <p:cNvSpPr/>
            <p:nvPr/>
          </p:nvSpPr>
          <p:spPr>
            <a:xfrm>
              <a:off x="3218192" y="2567254"/>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30" name="모서리가 둥근 직사각형 29"/>
            <p:cNvSpPr/>
            <p:nvPr/>
          </p:nvSpPr>
          <p:spPr>
            <a:xfrm>
              <a:off x="4156810" y="2567254"/>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31" name="모서리가 둥근 직사각형 30"/>
            <p:cNvSpPr/>
            <p:nvPr/>
          </p:nvSpPr>
          <p:spPr>
            <a:xfrm>
              <a:off x="5095428" y="2567254"/>
              <a:ext cx="864096" cy="332193"/>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SamsungOne 700" panose="020B0803030303020204" pitchFamily="34" charset="0"/>
                <a:ea typeface="SamsungOne 700" panose="020B0803030303020204" pitchFamily="34" charset="0"/>
                <a:cs typeface="Samsung Sharp Sans" pitchFamily="2" charset="0"/>
              </a:endParaRPr>
            </a:p>
          </p:txBody>
        </p:sp>
        <p:sp>
          <p:nvSpPr>
            <p:cNvPr id="32" name="직사각형 31">
              <a:extLst>
                <a:ext uri="{FF2B5EF4-FFF2-40B4-BE49-F238E27FC236}">
                  <a16:creationId xmlns="" xmlns:a16="http://schemas.microsoft.com/office/drawing/2014/main" id="{2844E8FD-8285-44B1-862F-28F5460B7E7B}"/>
                </a:ext>
              </a:extLst>
            </p:cNvPr>
            <p:cNvSpPr/>
            <p:nvPr/>
          </p:nvSpPr>
          <p:spPr>
            <a:xfrm>
              <a:off x="3485714" y="2272461"/>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33" name="직사각형 32">
              <a:extLst>
                <a:ext uri="{FF2B5EF4-FFF2-40B4-BE49-F238E27FC236}">
                  <a16:creationId xmlns="" xmlns:a16="http://schemas.microsoft.com/office/drawing/2014/main" id="{2844E8FD-8285-44B1-862F-28F5460B7E7B}"/>
                </a:ext>
              </a:extLst>
            </p:cNvPr>
            <p:cNvSpPr/>
            <p:nvPr/>
          </p:nvSpPr>
          <p:spPr>
            <a:xfrm>
              <a:off x="4431577" y="2272461"/>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34" name="직사각형 33">
              <a:extLst>
                <a:ext uri="{FF2B5EF4-FFF2-40B4-BE49-F238E27FC236}">
                  <a16:creationId xmlns="" xmlns:a16="http://schemas.microsoft.com/office/drawing/2014/main" id="{2844E8FD-8285-44B1-862F-28F5460B7E7B}"/>
                </a:ext>
              </a:extLst>
            </p:cNvPr>
            <p:cNvSpPr/>
            <p:nvPr/>
          </p:nvSpPr>
          <p:spPr>
            <a:xfrm>
              <a:off x="5336455" y="2272461"/>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35" name="모서리가 둥근 직사각형 34"/>
            <p:cNvSpPr/>
            <p:nvPr/>
          </p:nvSpPr>
          <p:spPr>
            <a:xfrm>
              <a:off x="6034046" y="2567254"/>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36" name="직사각형 35">
              <a:extLst>
                <a:ext uri="{FF2B5EF4-FFF2-40B4-BE49-F238E27FC236}">
                  <a16:creationId xmlns="" xmlns:a16="http://schemas.microsoft.com/office/drawing/2014/main" id="{2844E8FD-8285-44B1-862F-28F5460B7E7B}"/>
                </a:ext>
              </a:extLst>
            </p:cNvPr>
            <p:cNvSpPr/>
            <p:nvPr/>
          </p:nvSpPr>
          <p:spPr>
            <a:xfrm>
              <a:off x="6330073" y="2272461"/>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a[3]</a:t>
              </a:r>
              <a:endParaRPr lang="ko-KR" altLang="en-US" sz="1400" dirty="0">
                <a:solidFill>
                  <a:prstClr val="black">
                    <a:lumMod val="85000"/>
                    <a:lumOff val="15000"/>
                  </a:prstClr>
                </a:solidFill>
                <a:latin typeface="SamsungOne 400" panose="020B0503030303020204" pitchFamily="34" charset="0"/>
              </a:endParaRPr>
            </a:p>
          </p:txBody>
        </p:sp>
        <p:sp>
          <p:nvSpPr>
            <p:cNvPr id="41" name="모서리가 둥근 직사각형 40"/>
            <p:cNvSpPr/>
            <p:nvPr/>
          </p:nvSpPr>
          <p:spPr>
            <a:xfrm>
              <a:off x="3509052" y="3960903"/>
              <a:ext cx="864096" cy="3321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Green</a:t>
              </a:r>
            </a:p>
          </p:txBody>
        </p:sp>
        <p:sp>
          <p:nvSpPr>
            <p:cNvPr id="42" name="모서리가 둥근 직사각형 41"/>
            <p:cNvSpPr/>
            <p:nvPr/>
          </p:nvSpPr>
          <p:spPr>
            <a:xfrm>
              <a:off x="3218192" y="3430175"/>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43" name="모서리가 둥근 직사각형 42"/>
            <p:cNvSpPr/>
            <p:nvPr/>
          </p:nvSpPr>
          <p:spPr>
            <a:xfrm>
              <a:off x="4156810" y="3430175"/>
              <a:ext cx="864096" cy="332193"/>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SamsungOne 700" panose="020B0803030303020204" pitchFamily="34" charset="0"/>
                <a:ea typeface="SamsungOne 700" panose="020B0803030303020204" pitchFamily="34" charset="0"/>
                <a:cs typeface="Samsung Sharp Sans" pitchFamily="2" charset="0"/>
              </a:endParaRPr>
            </a:p>
          </p:txBody>
        </p:sp>
        <p:sp>
          <p:nvSpPr>
            <p:cNvPr id="44" name="모서리가 둥근 직사각형 43"/>
            <p:cNvSpPr/>
            <p:nvPr/>
          </p:nvSpPr>
          <p:spPr>
            <a:xfrm>
              <a:off x="5095428" y="3430175"/>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45" name="직사각형 44">
              <a:extLst>
                <a:ext uri="{FF2B5EF4-FFF2-40B4-BE49-F238E27FC236}">
                  <a16:creationId xmlns="" xmlns:a16="http://schemas.microsoft.com/office/drawing/2014/main" id="{2844E8FD-8285-44B1-862F-28F5460B7E7B}"/>
                </a:ext>
              </a:extLst>
            </p:cNvPr>
            <p:cNvSpPr/>
            <p:nvPr/>
          </p:nvSpPr>
          <p:spPr>
            <a:xfrm>
              <a:off x="3485714" y="313538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46" name="직사각형 45">
              <a:extLst>
                <a:ext uri="{FF2B5EF4-FFF2-40B4-BE49-F238E27FC236}">
                  <a16:creationId xmlns="" xmlns:a16="http://schemas.microsoft.com/office/drawing/2014/main" id="{2844E8FD-8285-44B1-862F-28F5460B7E7B}"/>
                </a:ext>
              </a:extLst>
            </p:cNvPr>
            <p:cNvSpPr/>
            <p:nvPr/>
          </p:nvSpPr>
          <p:spPr>
            <a:xfrm>
              <a:off x="4431577" y="313538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47" name="직사각형 46">
              <a:extLst>
                <a:ext uri="{FF2B5EF4-FFF2-40B4-BE49-F238E27FC236}">
                  <a16:creationId xmlns="" xmlns:a16="http://schemas.microsoft.com/office/drawing/2014/main" id="{2844E8FD-8285-44B1-862F-28F5460B7E7B}"/>
                </a:ext>
              </a:extLst>
            </p:cNvPr>
            <p:cNvSpPr/>
            <p:nvPr/>
          </p:nvSpPr>
          <p:spPr>
            <a:xfrm>
              <a:off x="5336455" y="313538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48" name="모서리가 둥근 직사각형 47"/>
            <p:cNvSpPr/>
            <p:nvPr/>
          </p:nvSpPr>
          <p:spPr>
            <a:xfrm>
              <a:off x="6034046" y="3430175"/>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49" name="직사각형 48">
              <a:extLst>
                <a:ext uri="{FF2B5EF4-FFF2-40B4-BE49-F238E27FC236}">
                  <a16:creationId xmlns="" xmlns:a16="http://schemas.microsoft.com/office/drawing/2014/main" id="{2844E8FD-8285-44B1-862F-28F5460B7E7B}"/>
                </a:ext>
              </a:extLst>
            </p:cNvPr>
            <p:cNvSpPr/>
            <p:nvPr/>
          </p:nvSpPr>
          <p:spPr>
            <a:xfrm>
              <a:off x="6330073" y="313538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a[3]</a:t>
              </a:r>
              <a:endParaRPr lang="ko-KR" altLang="en-US" sz="1400" dirty="0">
                <a:solidFill>
                  <a:prstClr val="black">
                    <a:lumMod val="85000"/>
                    <a:lumOff val="15000"/>
                  </a:prstClr>
                </a:solidFill>
                <a:latin typeface="SamsungOne 400" panose="020B0503030303020204" pitchFamily="34" charset="0"/>
              </a:endParaRPr>
            </a:p>
          </p:txBody>
        </p:sp>
      </p:grpSp>
      <p:grpSp>
        <p:nvGrpSpPr>
          <p:cNvPr id="3" name="그룹 2">
            <a:extLst>
              <a:ext uri="{FF2B5EF4-FFF2-40B4-BE49-F238E27FC236}">
                <a16:creationId xmlns="" xmlns:a16="http://schemas.microsoft.com/office/drawing/2014/main" id="{5339938C-6E14-4E0E-9D9B-163D2992B088}"/>
              </a:ext>
            </a:extLst>
          </p:cNvPr>
          <p:cNvGrpSpPr/>
          <p:nvPr/>
        </p:nvGrpSpPr>
        <p:grpSpPr>
          <a:xfrm>
            <a:off x="3218192" y="4941168"/>
            <a:ext cx="3679950" cy="626986"/>
            <a:chOff x="3218192" y="5229200"/>
            <a:chExt cx="3679950" cy="626986"/>
          </a:xfrm>
        </p:grpSpPr>
        <p:sp>
          <p:nvSpPr>
            <p:cNvPr id="50" name="모서리가 둥근 직사각형 49"/>
            <p:cNvSpPr/>
            <p:nvPr/>
          </p:nvSpPr>
          <p:spPr>
            <a:xfrm>
              <a:off x="3218192" y="5523993"/>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51" name="모서리가 둥근 직사각형 50"/>
            <p:cNvSpPr/>
            <p:nvPr/>
          </p:nvSpPr>
          <p:spPr>
            <a:xfrm>
              <a:off x="5095428" y="5523993"/>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52" name="직사각형 51">
              <a:extLst>
                <a:ext uri="{FF2B5EF4-FFF2-40B4-BE49-F238E27FC236}">
                  <a16:creationId xmlns="" xmlns:a16="http://schemas.microsoft.com/office/drawing/2014/main" id="{2844E8FD-8285-44B1-862F-28F5460B7E7B}"/>
                </a:ext>
              </a:extLst>
            </p:cNvPr>
            <p:cNvSpPr/>
            <p:nvPr/>
          </p:nvSpPr>
          <p:spPr>
            <a:xfrm>
              <a:off x="3485714" y="522920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53" name="직사각형 52">
              <a:extLst>
                <a:ext uri="{FF2B5EF4-FFF2-40B4-BE49-F238E27FC236}">
                  <a16:creationId xmlns="" xmlns:a16="http://schemas.microsoft.com/office/drawing/2014/main" id="{2844E8FD-8285-44B1-862F-28F5460B7E7B}"/>
                </a:ext>
              </a:extLst>
            </p:cNvPr>
            <p:cNvSpPr/>
            <p:nvPr/>
          </p:nvSpPr>
          <p:spPr>
            <a:xfrm>
              <a:off x="4431577" y="522920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54" name="직사각형 53">
              <a:extLst>
                <a:ext uri="{FF2B5EF4-FFF2-40B4-BE49-F238E27FC236}">
                  <a16:creationId xmlns="" xmlns:a16="http://schemas.microsoft.com/office/drawing/2014/main" id="{2844E8FD-8285-44B1-862F-28F5460B7E7B}"/>
                </a:ext>
              </a:extLst>
            </p:cNvPr>
            <p:cNvSpPr/>
            <p:nvPr/>
          </p:nvSpPr>
          <p:spPr>
            <a:xfrm>
              <a:off x="5336455" y="522920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55" name="모서리가 둥근 직사각형 54"/>
            <p:cNvSpPr/>
            <p:nvPr/>
          </p:nvSpPr>
          <p:spPr>
            <a:xfrm>
              <a:off x="6034046" y="5523993"/>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56" name="직사각형 55">
              <a:extLst>
                <a:ext uri="{FF2B5EF4-FFF2-40B4-BE49-F238E27FC236}">
                  <a16:creationId xmlns="" xmlns:a16="http://schemas.microsoft.com/office/drawing/2014/main" id="{2844E8FD-8285-44B1-862F-28F5460B7E7B}"/>
                </a:ext>
              </a:extLst>
            </p:cNvPr>
            <p:cNvSpPr/>
            <p:nvPr/>
          </p:nvSpPr>
          <p:spPr>
            <a:xfrm>
              <a:off x="6330073" y="522920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a[3]</a:t>
              </a:r>
              <a:endParaRPr lang="ko-KR" altLang="en-US" sz="1400" dirty="0">
                <a:solidFill>
                  <a:prstClr val="black">
                    <a:lumMod val="85000"/>
                    <a:lumOff val="15000"/>
                  </a:prstClr>
                </a:solidFill>
                <a:latin typeface="SamsungOne 400" panose="020B0503030303020204" pitchFamily="34" charset="0"/>
              </a:endParaRPr>
            </a:p>
          </p:txBody>
        </p:sp>
        <p:sp>
          <p:nvSpPr>
            <p:cNvPr id="57" name="모서리가 둥근 직사각형 56"/>
            <p:cNvSpPr/>
            <p:nvPr/>
          </p:nvSpPr>
          <p:spPr>
            <a:xfrm>
              <a:off x="4155256" y="5523993"/>
              <a:ext cx="864096" cy="3321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Green</a:t>
              </a:r>
            </a:p>
          </p:txBody>
        </p:sp>
      </p:grpSp>
      <p:sp>
        <p:nvSpPr>
          <p:cNvPr id="37" name="직사각형 36">
            <a:extLst>
              <a:ext uri="{FF2B5EF4-FFF2-40B4-BE49-F238E27FC236}">
                <a16:creationId xmlns="" xmlns:a16="http://schemas.microsoft.com/office/drawing/2014/main" id="{C0EB1298-0923-4351-832F-D520AC6067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Adding and Deleting Data From the Array</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(2/4)</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58654774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p:cNvGrpSpPr/>
          <p:nvPr/>
        </p:nvGrpSpPr>
        <p:grpSpPr>
          <a:xfrm>
            <a:off x="2320848" y="2458216"/>
            <a:ext cx="5211435" cy="3628014"/>
            <a:chOff x="2215108" y="2586389"/>
            <a:chExt cx="5211435" cy="3628014"/>
          </a:xfrm>
        </p:grpSpPr>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l="8889" t="16619" r="17878" b="12936"/>
            <a:stretch/>
          </p:blipFill>
          <p:spPr>
            <a:xfrm>
              <a:off x="2215108" y="2924943"/>
              <a:ext cx="4680520" cy="2952329"/>
            </a:xfrm>
            <a:prstGeom prst="rect">
              <a:avLst/>
            </a:prstGeom>
          </p:spPr>
        </p:pic>
        <p:sp>
          <p:nvSpPr>
            <p:cNvPr id="2" name="TextBox 1"/>
            <p:cNvSpPr txBox="1"/>
            <p:nvPr/>
          </p:nvSpPr>
          <p:spPr>
            <a:xfrm>
              <a:off x="4135586" y="2586389"/>
              <a:ext cx="1202573" cy="338554"/>
            </a:xfrm>
            <a:prstGeom prst="rect">
              <a:avLst/>
            </a:prstGeom>
            <a:noFill/>
          </p:spPr>
          <p:txBody>
            <a:bodyPr wrap="none" rtlCol="0">
              <a:spAutoFit/>
            </a:bodyPr>
            <a:lstStyle/>
            <a:p>
              <a:r>
                <a:rPr lang="en-US" altLang="ko-KR" sz="1600" dirty="0">
                  <a:latin typeface="SamsungOne 700" panose="020B0803030303020204" pitchFamily="34" charset="0"/>
                  <a:ea typeface="SamsungOne 700" panose="020B0803030303020204" pitchFamily="34" charset="0"/>
                </a:rPr>
                <a:t>DataFrame</a:t>
              </a:r>
              <a:endParaRPr lang="ko-KR" altLang="en-US" sz="1600" dirty="0">
                <a:latin typeface="SamsungOne 700" panose="020B0803030303020204" pitchFamily="34" charset="0"/>
              </a:endParaRPr>
            </a:p>
          </p:txBody>
        </p:sp>
        <p:sp>
          <p:nvSpPr>
            <p:cNvPr id="11" name="TextBox 10"/>
            <p:cNvSpPr txBox="1"/>
            <p:nvPr/>
          </p:nvSpPr>
          <p:spPr>
            <a:xfrm>
              <a:off x="6895628" y="4499828"/>
              <a:ext cx="530915" cy="338554"/>
            </a:xfrm>
            <a:prstGeom prst="rect">
              <a:avLst/>
            </a:prstGeom>
            <a:noFill/>
          </p:spPr>
          <p:txBody>
            <a:bodyPr wrap="none" rtlCol="0">
              <a:spAutoFit/>
            </a:bodyPr>
            <a:lstStyle/>
            <a:p>
              <a:r>
                <a:rPr lang="en-US" altLang="ko-KR" sz="1600" dirty="0">
                  <a:latin typeface="SamsungOne 400" panose="020B0503030303020204" pitchFamily="34" charset="0"/>
                  <a:ea typeface="SamsungOne 400" panose="020B0503030303020204" pitchFamily="34" charset="0"/>
                </a:rPr>
                <a:t>row</a:t>
              </a:r>
              <a:endParaRPr lang="ko-KR" altLang="en-US" sz="1600" dirty="0">
                <a:latin typeface="SamsungOne 400" panose="020B0503030303020204" pitchFamily="34" charset="0"/>
              </a:endParaRPr>
            </a:p>
          </p:txBody>
        </p:sp>
        <p:sp>
          <p:nvSpPr>
            <p:cNvPr id="12" name="TextBox 11"/>
            <p:cNvSpPr txBox="1"/>
            <p:nvPr/>
          </p:nvSpPr>
          <p:spPr>
            <a:xfrm>
              <a:off x="5039162" y="5875849"/>
              <a:ext cx="861133" cy="338554"/>
            </a:xfrm>
            <a:prstGeom prst="rect">
              <a:avLst/>
            </a:prstGeom>
            <a:noFill/>
          </p:spPr>
          <p:txBody>
            <a:bodyPr wrap="none" rtlCol="0">
              <a:spAutoFit/>
            </a:bodyPr>
            <a:lstStyle/>
            <a:p>
              <a:r>
                <a:rPr lang="en-US" altLang="ko-KR" sz="1600" dirty="0">
                  <a:latin typeface="SamsungOne 400" panose="020B0503030303020204" pitchFamily="34" charset="0"/>
                  <a:ea typeface="SamsungOne 400" panose="020B0503030303020204" pitchFamily="34" charset="0"/>
                </a:rPr>
                <a:t>column</a:t>
              </a:r>
              <a:endParaRPr lang="ko-KR" altLang="en-US" sz="1600" dirty="0">
                <a:latin typeface="SamsungOne 400" panose="020B0503030303020204" pitchFamily="34" charset="0"/>
              </a:endParaRPr>
            </a:p>
          </p:txBody>
        </p:sp>
      </p:grpSp>
      <p:grpSp>
        <p:nvGrpSpPr>
          <p:cNvPr id="15" name="그룹 14">
            <a:extLst>
              <a:ext uri="{FF2B5EF4-FFF2-40B4-BE49-F238E27FC236}">
                <a16:creationId xmlns="" xmlns:a16="http://schemas.microsoft.com/office/drawing/2014/main" id="{0B81DB69-14F7-40AF-83B3-350E2D22F0D8}"/>
              </a:ext>
            </a:extLst>
          </p:cNvPr>
          <p:cNvGrpSpPr/>
          <p:nvPr/>
        </p:nvGrpSpPr>
        <p:grpSpPr>
          <a:xfrm>
            <a:off x="580388" y="1413381"/>
            <a:ext cx="8887612" cy="800012"/>
            <a:chOff x="580388" y="1413381"/>
            <a:chExt cx="8887612" cy="800012"/>
          </a:xfrm>
        </p:grpSpPr>
        <p:sp>
          <p:nvSpPr>
            <p:cNvPr id="16" name="직사각형 15">
              <a:extLst>
                <a:ext uri="{FF2B5EF4-FFF2-40B4-BE49-F238E27FC236}">
                  <a16:creationId xmlns="" xmlns:a16="http://schemas.microsoft.com/office/drawing/2014/main" id="{307B7BAE-38EF-4C67-9A4B-49BA836DC8C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How to Create a Series</a:t>
              </a:r>
            </a:p>
          </p:txBody>
        </p:sp>
        <p:sp>
          <p:nvSpPr>
            <p:cNvPr id="17" name="Rectangle 12">
              <a:extLst>
                <a:ext uri="{FF2B5EF4-FFF2-40B4-BE49-F238E27FC236}">
                  <a16:creationId xmlns="" xmlns:a16="http://schemas.microsoft.com/office/drawing/2014/main" id="{835E2A68-8082-47EC-B433-D4BED2ABFC54}"/>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deal with DataFrames in the future, you must first understand the series data and think of the column part as a series in the figure below.</a:t>
              </a:r>
            </a:p>
          </p:txBody>
        </p:sp>
      </p:grpSp>
    </p:spTree>
    <p:extLst>
      <p:ext uri="{BB962C8B-B14F-4D97-AF65-F5344CB8AC3E}">
        <p14:creationId xmlns:p14="http://schemas.microsoft.com/office/powerpoint/2010/main" val="3740264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 xmlns:a16="http://schemas.microsoft.com/office/drawing/2014/main" id="{409A0BD4-1F60-4E4F-90E8-B9FEF37C4F90}"/>
              </a:ext>
            </a:extLst>
          </p:cNvPr>
          <p:cNvGrpSpPr/>
          <p:nvPr/>
        </p:nvGrpSpPr>
        <p:grpSpPr>
          <a:xfrm>
            <a:off x="558924" y="1772816"/>
            <a:ext cx="8782050" cy="2773829"/>
            <a:chOff x="558924" y="1844823"/>
            <a:chExt cx="8782050" cy="2773829"/>
          </a:xfrm>
        </p:grpSpPr>
        <p:sp>
          <p:nvSpPr>
            <p:cNvPr id="14" name="모서리가 둥근 직사각형 4">
              <a:extLst>
                <a:ext uri="{FF2B5EF4-FFF2-40B4-BE49-F238E27FC236}">
                  <a16:creationId xmlns="" xmlns:a16="http://schemas.microsoft.com/office/drawing/2014/main" id="{A36E3BA1-83BF-4EF9-8B22-BB45DE7AA1FC}"/>
                </a:ext>
              </a:extLst>
            </p:cNvPr>
            <p:cNvSpPr/>
            <p:nvPr/>
          </p:nvSpPr>
          <p:spPr>
            <a:xfrm>
              <a:off x="558924" y="1844823"/>
              <a:ext cx="8782050" cy="277382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2098" r="14960"/>
            <a:stretch/>
          </p:blipFill>
          <p:spPr>
            <a:xfrm>
              <a:off x="630932" y="1885756"/>
              <a:ext cx="8710042" cy="2623363"/>
            </a:xfrm>
            <a:prstGeom prst="rect">
              <a:avLst/>
            </a:prstGeom>
          </p:spPr>
        </p:pic>
      </p:grpSp>
      <p:sp>
        <p:nvSpPr>
          <p:cNvPr id="10" name="직사각형 9">
            <a:extLst>
              <a:ext uri="{FF2B5EF4-FFF2-40B4-BE49-F238E27FC236}">
                <a16:creationId xmlns="" xmlns:a16="http://schemas.microsoft.com/office/drawing/2014/main" id="{BBF3F212-9836-43FD-9C11-A16C7429ECE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Creating a Series with Dictionary</a:t>
            </a:r>
          </a:p>
        </p:txBody>
      </p:sp>
    </p:spTree>
    <p:extLst>
      <p:ext uri="{BB962C8B-B14F-4D97-AF65-F5344CB8AC3E}">
        <p14:creationId xmlns:p14="http://schemas.microsoft.com/office/powerpoint/2010/main" val="9096124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 xmlns:a16="http://schemas.microsoft.com/office/drawing/2014/main" id="{3CA21EFC-B59C-45AD-BD6C-B2C5A445C158}"/>
              </a:ext>
            </a:extLst>
          </p:cNvPr>
          <p:cNvGrpSpPr/>
          <p:nvPr/>
        </p:nvGrpSpPr>
        <p:grpSpPr>
          <a:xfrm>
            <a:off x="558924" y="2042186"/>
            <a:ext cx="8782050" cy="806287"/>
            <a:chOff x="558924" y="2132856"/>
            <a:chExt cx="8782050" cy="806287"/>
          </a:xfrm>
        </p:grpSpPr>
        <p:sp>
          <p:nvSpPr>
            <p:cNvPr id="14" name="모서리가 둥근 직사각형 4">
              <a:extLst>
                <a:ext uri="{FF2B5EF4-FFF2-40B4-BE49-F238E27FC236}">
                  <a16:creationId xmlns="" xmlns:a16="http://schemas.microsoft.com/office/drawing/2014/main" id="{A36E3BA1-83BF-4EF9-8B22-BB45DE7AA1FC}"/>
                </a:ext>
              </a:extLst>
            </p:cNvPr>
            <p:cNvSpPr/>
            <p:nvPr/>
          </p:nvSpPr>
          <p:spPr>
            <a:xfrm>
              <a:off x="558924" y="2132856"/>
              <a:ext cx="8782050" cy="8062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958" r="20219"/>
            <a:stretch/>
          </p:blipFill>
          <p:spPr>
            <a:xfrm>
              <a:off x="634481" y="2174322"/>
              <a:ext cx="8706493" cy="731960"/>
            </a:xfrm>
            <a:prstGeom prst="rect">
              <a:avLst/>
            </a:prstGeom>
          </p:spPr>
        </p:pic>
      </p:grpSp>
      <p:grpSp>
        <p:nvGrpSpPr>
          <p:cNvPr id="5" name="그룹 4">
            <a:extLst>
              <a:ext uri="{FF2B5EF4-FFF2-40B4-BE49-F238E27FC236}">
                <a16:creationId xmlns="" xmlns:a16="http://schemas.microsoft.com/office/drawing/2014/main" id="{83DD13FC-BCBA-4EAC-BC64-5B71009C3E5A}"/>
              </a:ext>
            </a:extLst>
          </p:cNvPr>
          <p:cNvGrpSpPr/>
          <p:nvPr/>
        </p:nvGrpSpPr>
        <p:grpSpPr>
          <a:xfrm>
            <a:off x="558924" y="3573016"/>
            <a:ext cx="8782050" cy="812002"/>
            <a:chOff x="558924" y="3664748"/>
            <a:chExt cx="8782050" cy="812002"/>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8924" y="3664748"/>
              <a:ext cx="8782050" cy="8120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1958" t="2642" r="18834"/>
            <a:stretch/>
          </p:blipFill>
          <p:spPr>
            <a:xfrm>
              <a:off x="634482" y="3738935"/>
              <a:ext cx="8706124" cy="731960"/>
            </a:xfrm>
            <a:prstGeom prst="rect">
              <a:avLst/>
            </a:prstGeom>
          </p:spPr>
        </p:pic>
      </p:grpSp>
      <p:grpSp>
        <p:nvGrpSpPr>
          <p:cNvPr id="18" name="그룹 17">
            <a:extLst>
              <a:ext uri="{FF2B5EF4-FFF2-40B4-BE49-F238E27FC236}">
                <a16:creationId xmlns="" xmlns:a16="http://schemas.microsoft.com/office/drawing/2014/main" id="{CF0F296F-EAB4-4CC5-8D15-5D208C52286D}"/>
              </a:ext>
            </a:extLst>
          </p:cNvPr>
          <p:cNvGrpSpPr/>
          <p:nvPr/>
        </p:nvGrpSpPr>
        <p:grpSpPr>
          <a:xfrm>
            <a:off x="580388" y="1413381"/>
            <a:ext cx="8887612" cy="2109640"/>
            <a:chOff x="580388" y="1413381"/>
            <a:chExt cx="8887612" cy="2109640"/>
          </a:xfrm>
        </p:grpSpPr>
        <p:sp>
          <p:nvSpPr>
            <p:cNvPr id="19" name="직사각형 18">
              <a:extLst>
                <a:ext uri="{FF2B5EF4-FFF2-40B4-BE49-F238E27FC236}">
                  <a16:creationId xmlns="" xmlns:a16="http://schemas.microsoft.com/office/drawing/2014/main" id="{951D4273-3E30-4D96-ADCF-C62698AC4B2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Creating a Series with Dictionary</a:t>
              </a:r>
            </a:p>
          </p:txBody>
        </p:sp>
        <p:sp>
          <p:nvSpPr>
            <p:cNvPr id="20" name="Rectangle 12">
              <a:extLst>
                <a:ext uri="{FF2B5EF4-FFF2-40B4-BE49-F238E27FC236}">
                  <a16:creationId xmlns="" xmlns:a16="http://schemas.microsoft.com/office/drawing/2014/main" id="{634EBC67-6348-4719-9761-18CC0E1B9FA5}"/>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Index arrays can be selected separately using index attributes of the series class.</a:t>
              </a:r>
            </a:p>
          </p:txBody>
        </p:sp>
        <p:sp>
          <p:nvSpPr>
            <p:cNvPr id="21" name="Rectangle 12">
              <a:extLst>
                <a:ext uri="{FF2B5EF4-FFF2-40B4-BE49-F238E27FC236}">
                  <a16:creationId xmlns="" xmlns:a16="http://schemas.microsoft.com/office/drawing/2014/main" id="{B1051684-597C-4D15-B0FD-B61475F7210D}"/>
                </a:ext>
              </a:extLst>
            </p:cNvPr>
            <p:cNvSpPr/>
            <p:nvPr/>
          </p:nvSpPr>
          <p:spPr>
            <a:xfrm>
              <a:off x="707782" y="2977505"/>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Selecting the data value array separately is also possible. At that time, the values attribute of the series class is used.</a:t>
              </a:r>
            </a:p>
          </p:txBody>
        </p:sp>
      </p:grpSp>
    </p:spTree>
    <p:extLst>
      <p:ext uri="{BB962C8B-B14F-4D97-AF65-F5344CB8AC3E}">
        <p14:creationId xmlns:p14="http://schemas.microsoft.com/office/powerpoint/2010/main" val="30296737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0" name="Rectangle 12">
            <a:extLst>
              <a:ext uri="{FF2B5EF4-FFF2-40B4-BE49-F238E27FC236}">
                <a16:creationId xmlns="" xmlns:a16="http://schemas.microsoft.com/office/drawing/2014/main" id="{39C1D0BA-7152-4AAC-B295-DCCB5F8378F4}"/>
              </a:ext>
            </a:extLst>
          </p:cNvPr>
          <p:cNvSpPr/>
          <p:nvPr/>
        </p:nvSpPr>
        <p:spPr>
          <a:xfrm>
            <a:off x="711201" y="582283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data value array maintains the order of the list element array of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list_data</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which is the original data.</a:t>
            </a:r>
          </a:p>
        </p:txBody>
      </p:sp>
      <p:grpSp>
        <p:nvGrpSpPr>
          <p:cNvPr id="15" name="그룹 14"/>
          <p:cNvGrpSpPr/>
          <p:nvPr/>
        </p:nvGrpSpPr>
        <p:grpSpPr>
          <a:xfrm>
            <a:off x="558924" y="4870276"/>
            <a:ext cx="8782050" cy="854249"/>
            <a:chOff x="557644" y="5085181"/>
            <a:chExt cx="8782050" cy="854249"/>
          </a:xfrm>
        </p:grpSpPr>
        <p:sp>
          <p:nvSpPr>
            <p:cNvPr id="16"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8542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 xmlns:a16="http://schemas.microsoft.com/office/drawing/2014/main" id="{0800EE66-B78E-4CCD-A49E-31BBE412C7F6}"/>
                </a:ext>
              </a:extLst>
            </p:cNvPr>
            <p:cNvSpPr txBox="1"/>
            <p:nvPr/>
          </p:nvSpPr>
          <p:spPr>
            <a:xfrm>
              <a:off x="1021818" y="5444461"/>
              <a:ext cx="828113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index is represented by an integer-like </a:t>
              </a:r>
              <a:r>
                <a:rPr lang="en-US" altLang="ko-KR" sz="1300" dirty="0" err="1">
                  <a:solidFill>
                    <a:prstClr val="black">
                      <a:lumMod val="85000"/>
                      <a:lumOff val="15000"/>
                    </a:prstClr>
                  </a:solidFill>
                  <a:latin typeface="SamsungOne 400" panose="020B0503030303020204" pitchFamily="34" charset="0"/>
                </a:rPr>
                <a:t>RangeIndex</a:t>
              </a:r>
              <a:r>
                <a:rPr lang="en-US" altLang="ko-KR" sz="1300" dirty="0">
                  <a:solidFill>
                    <a:prstClr val="black">
                      <a:lumMod val="85000"/>
                      <a:lumOff val="15000"/>
                    </a:prstClr>
                  </a:solidFill>
                  <a:latin typeface="SamsungOne 400" panose="020B0503030303020204" pitchFamily="34" charset="0"/>
                </a:rPr>
                <a:t> object in the range of 0 and 4. At this time, the last value is not included.</a:t>
              </a:r>
            </a:p>
          </p:txBody>
        </p:sp>
      </p:grpSp>
      <p:grpSp>
        <p:nvGrpSpPr>
          <p:cNvPr id="2" name="그룹 1">
            <a:extLst>
              <a:ext uri="{FF2B5EF4-FFF2-40B4-BE49-F238E27FC236}">
                <a16:creationId xmlns="" xmlns:a16="http://schemas.microsoft.com/office/drawing/2014/main" id="{D260EEAB-883D-4B07-B2EA-7C37278B35D5}"/>
              </a:ext>
            </a:extLst>
          </p:cNvPr>
          <p:cNvGrpSpPr/>
          <p:nvPr/>
        </p:nvGrpSpPr>
        <p:grpSpPr>
          <a:xfrm>
            <a:off x="558924" y="1729383"/>
            <a:ext cx="8782050" cy="3041501"/>
            <a:chOff x="558924" y="1844823"/>
            <a:chExt cx="8782050" cy="3041501"/>
          </a:xfrm>
        </p:grpSpPr>
        <p:sp>
          <p:nvSpPr>
            <p:cNvPr id="14" name="모서리가 둥근 직사각형 4">
              <a:extLst>
                <a:ext uri="{FF2B5EF4-FFF2-40B4-BE49-F238E27FC236}">
                  <a16:creationId xmlns="" xmlns:a16="http://schemas.microsoft.com/office/drawing/2014/main" id="{A36E3BA1-83BF-4EF9-8B22-BB45DE7AA1FC}"/>
                </a:ext>
              </a:extLst>
            </p:cNvPr>
            <p:cNvSpPr/>
            <p:nvPr/>
          </p:nvSpPr>
          <p:spPr>
            <a:xfrm>
              <a:off x="558924" y="1844823"/>
              <a:ext cx="8782050" cy="30415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956" r="17479"/>
            <a:stretch/>
          </p:blipFill>
          <p:spPr>
            <a:xfrm>
              <a:off x="657225" y="1884661"/>
              <a:ext cx="8683749" cy="2973089"/>
            </a:xfrm>
            <a:prstGeom prst="rect">
              <a:avLst/>
            </a:prstGeom>
          </p:spPr>
        </p:pic>
        <p:sp>
          <p:nvSpPr>
            <p:cNvPr id="5" name="직사각형 4"/>
            <p:cNvSpPr/>
            <p:nvPr/>
          </p:nvSpPr>
          <p:spPr>
            <a:xfrm>
              <a:off x="2290054" y="4264025"/>
              <a:ext cx="7050919" cy="2603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직사각형 19">
            <a:extLst>
              <a:ext uri="{FF2B5EF4-FFF2-40B4-BE49-F238E27FC236}">
                <a16:creationId xmlns="" xmlns:a16="http://schemas.microsoft.com/office/drawing/2014/main" id="{0BA33733-C922-4804-BE0D-B957E6EB0A4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Creating a Series with List</a:t>
            </a:r>
          </a:p>
        </p:txBody>
      </p:sp>
    </p:spTree>
    <p:extLst>
      <p:ext uri="{BB962C8B-B14F-4D97-AF65-F5344CB8AC3E}">
        <p14:creationId xmlns:p14="http://schemas.microsoft.com/office/powerpoint/2010/main" val="57901696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aphicFrame>
        <p:nvGraphicFramePr>
          <p:cNvPr id="2" name="표 1"/>
          <p:cNvGraphicFramePr>
            <a:graphicFrameLocks noGrp="1"/>
          </p:cNvGraphicFramePr>
          <p:nvPr>
            <p:extLst>
              <p:ext uri="{D42A27DB-BD31-4B8C-83A1-F6EECF244321}">
                <p14:modId xmlns:p14="http://schemas.microsoft.com/office/powerpoint/2010/main" val="306323810"/>
              </p:ext>
            </p:extLst>
          </p:nvPr>
        </p:nvGraphicFramePr>
        <p:xfrm>
          <a:off x="711200" y="2564904"/>
          <a:ext cx="8524026" cy="1306716"/>
        </p:xfrm>
        <a:graphic>
          <a:graphicData uri="http://schemas.openxmlformats.org/drawingml/2006/table">
            <a:tbl>
              <a:tblPr firstRow="1" bandRow="1">
                <a:tableStyleId>{5940675A-B579-460E-94D1-54222C63F5DA}</a:tableStyleId>
              </a:tblPr>
              <a:tblGrid>
                <a:gridCol w="3376116">
                  <a:extLst>
                    <a:ext uri="{9D8B030D-6E8A-4147-A177-3AD203B41FA5}">
                      <a16:colId xmlns="" xmlns:a16="http://schemas.microsoft.com/office/drawing/2014/main" val="20000"/>
                    </a:ext>
                  </a:extLst>
                </a:gridCol>
                <a:gridCol w="2573955">
                  <a:extLst>
                    <a:ext uri="{9D8B030D-6E8A-4147-A177-3AD203B41FA5}">
                      <a16:colId xmlns="" xmlns:a16="http://schemas.microsoft.com/office/drawing/2014/main" val="20001"/>
                    </a:ext>
                  </a:extLst>
                </a:gridCol>
                <a:gridCol w="2573955">
                  <a:extLst>
                    <a:ext uri="{9D8B030D-6E8A-4147-A177-3AD203B41FA5}">
                      <a16:colId xmlns="" xmlns:a16="http://schemas.microsoft.com/office/drawing/2014/main" val="20002"/>
                    </a:ext>
                  </a:extLst>
                </a:gridCol>
              </a:tblGrid>
              <a:tr h="360000">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Sex</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315572">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Braund, Mr. Owen Harris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315572">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Allen, Mr. William Henry</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315572">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Bonnell, Miss. Elizabeth</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58</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female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grpSp>
        <p:nvGrpSpPr>
          <p:cNvPr id="10" name="그룹 9">
            <a:extLst>
              <a:ext uri="{FF2B5EF4-FFF2-40B4-BE49-F238E27FC236}">
                <a16:creationId xmlns="" xmlns:a16="http://schemas.microsoft.com/office/drawing/2014/main" id="{889EDA32-70AA-433B-93D4-F67E25D1DAF0}"/>
              </a:ext>
            </a:extLst>
          </p:cNvPr>
          <p:cNvGrpSpPr/>
          <p:nvPr/>
        </p:nvGrpSpPr>
        <p:grpSpPr>
          <a:xfrm>
            <a:off x="580388" y="1413381"/>
            <a:ext cx="8887612" cy="1000067"/>
            <a:chOff x="580388" y="1413381"/>
            <a:chExt cx="8887612" cy="1000067"/>
          </a:xfrm>
        </p:grpSpPr>
        <p:sp>
          <p:nvSpPr>
            <p:cNvPr id="11" name="직사각형 10">
              <a:extLst>
                <a:ext uri="{FF2B5EF4-FFF2-40B4-BE49-F238E27FC236}">
                  <a16:creationId xmlns="" xmlns:a16="http://schemas.microsoft.com/office/drawing/2014/main" id="{789DE884-8522-45BE-8E95-AD8ACEEBE9E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DataFrame and Series</a:t>
              </a:r>
            </a:p>
          </p:txBody>
        </p:sp>
        <p:sp>
          <p:nvSpPr>
            <p:cNvPr id="12" name="Rectangle 12">
              <a:extLst>
                <a:ext uri="{FF2B5EF4-FFF2-40B4-BE49-F238E27FC236}">
                  <a16:creationId xmlns="" xmlns:a16="http://schemas.microsoft.com/office/drawing/2014/main" id="{D35CE3C6-1884-49DF-8B77-38C7F35F8BB8}"/>
                </a:ext>
              </a:extLst>
            </p:cNvPr>
            <p:cNvSpPr/>
            <p:nvPr/>
          </p:nvSpPr>
          <p:spPr>
            <a:xfrm>
              <a:off x="711201" y="1667877"/>
              <a:ext cx="8632824"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create a simple DataFrame and learn how to manipulate data in a series. This data stores passenger data of the Titanic. It is assumed that the passenger’s name (character), age (integer), and gender (male/female) data are known.</a:t>
              </a:r>
            </a:p>
          </p:txBody>
        </p:sp>
      </p:grpSp>
    </p:spTree>
    <p:extLst>
      <p:ext uri="{BB962C8B-B14F-4D97-AF65-F5344CB8AC3E}">
        <p14:creationId xmlns:p14="http://schemas.microsoft.com/office/powerpoint/2010/main" val="38884107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 xmlns:a16="http://schemas.microsoft.com/office/drawing/2014/main" id="{FBE8C915-A624-4798-9C40-ED60139DF3BF}"/>
              </a:ext>
            </a:extLst>
          </p:cNvPr>
          <p:cNvGrpSpPr/>
          <p:nvPr/>
        </p:nvGrpSpPr>
        <p:grpSpPr>
          <a:xfrm>
            <a:off x="561850" y="2276872"/>
            <a:ext cx="8782050" cy="2983547"/>
            <a:chOff x="561850" y="2316240"/>
            <a:chExt cx="8782050" cy="2983547"/>
          </a:xfrm>
        </p:grpSpPr>
        <p:sp>
          <p:nvSpPr>
            <p:cNvPr id="23" name="모서리가 둥근 직사각형 4">
              <a:extLst>
                <a:ext uri="{FF2B5EF4-FFF2-40B4-BE49-F238E27FC236}">
                  <a16:creationId xmlns="" xmlns:a16="http://schemas.microsoft.com/office/drawing/2014/main" id="{A36E3BA1-83BF-4EF9-8B22-BB45DE7AA1FC}"/>
                </a:ext>
              </a:extLst>
            </p:cNvPr>
            <p:cNvSpPr/>
            <p:nvPr/>
          </p:nvSpPr>
          <p:spPr>
            <a:xfrm>
              <a:off x="561850" y="2316240"/>
              <a:ext cx="8782050" cy="298354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4" name="그림 23"/>
            <p:cNvPicPr>
              <a:picLocks noChangeAspect="1"/>
            </p:cNvPicPr>
            <p:nvPr/>
          </p:nvPicPr>
          <p:blipFill rotWithShape="1">
            <a:blip r:embed="rId3"/>
            <a:srcRect l="1371" r="18019"/>
            <a:stretch/>
          </p:blipFill>
          <p:spPr>
            <a:xfrm>
              <a:off x="632351" y="2394943"/>
              <a:ext cx="8708624" cy="2795180"/>
            </a:xfrm>
            <a:prstGeom prst="rect">
              <a:avLst/>
            </a:prstGeom>
          </p:spPr>
        </p:pic>
      </p:grpSp>
      <p:grpSp>
        <p:nvGrpSpPr>
          <p:cNvPr id="11" name="그룹 10">
            <a:extLst>
              <a:ext uri="{FF2B5EF4-FFF2-40B4-BE49-F238E27FC236}">
                <a16:creationId xmlns="" xmlns:a16="http://schemas.microsoft.com/office/drawing/2014/main" id="{443AB677-8D87-469B-9E85-E29BA9AA0177}"/>
              </a:ext>
            </a:extLst>
          </p:cNvPr>
          <p:cNvGrpSpPr/>
          <p:nvPr/>
        </p:nvGrpSpPr>
        <p:grpSpPr>
          <a:xfrm>
            <a:off x="580388" y="1413381"/>
            <a:ext cx="8887612" cy="800012"/>
            <a:chOff x="580388" y="1413381"/>
            <a:chExt cx="8887612" cy="800012"/>
          </a:xfrm>
        </p:grpSpPr>
        <p:sp>
          <p:nvSpPr>
            <p:cNvPr id="12" name="직사각형 11">
              <a:extLst>
                <a:ext uri="{FF2B5EF4-FFF2-40B4-BE49-F238E27FC236}">
                  <a16:creationId xmlns="" xmlns:a16="http://schemas.microsoft.com/office/drawing/2014/main" id="{CBF44A0B-87AB-4A31-BC7A-48832AD1BA0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DataFrame and Series</a:t>
              </a:r>
            </a:p>
          </p:txBody>
        </p:sp>
        <p:sp>
          <p:nvSpPr>
            <p:cNvPr id="13" name="Rectangle 12">
              <a:extLst>
                <a:ext uri="{FF2B5EF4-FFF2-40B4-BE49-F238E27FC236}">
                  <a16:creationId xmlns="" xmlns:a16="http://schemas.microsoft.com/office/drawing/2014/main" id="{1921FDFC-D211-4E04-8222-3895D609DBE4}"/>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data frame must be used to view the proceeding table and store data in the form of a table. The column name, also called a column header, is mainly set as a key value of a dictionary.</a:t>
              </a:r>
            </a:p>
          </p:txBody>
        </p:sp>
      </p:grpSp>
    </p:spTree>
    <p:extLst>
      <p:ext uri="{BB962C8B-B14F-4D97-AF65-F5344CB8AC3E}">
        <p14:creationId xmlns:p14="http://schemas.microsoft.com/office/powerpoint/2010/main" val="40244360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0" name="Rectangle 12">
            <a:extLst>
              <a:ext uri="{FF2B5EF4-FFF2-40B4-BE49-F238E27FC236}">
                <a16:creationId xmlns="" xmlns:a16="http://schemas.microsoft.com/office/drawing/2014/main" id="{39C1D0BA-7152-4AAC-B295-DCCB5F8378F4}"/>
              </a:ext>
            </a:extLst>
          </p:cNvPr>
          <p:cNvSpPr/>
          <p:nvPr/>
        </p:nvSpPr>
        <p:spPr>
          <a:xfrm>
            <a:off x="711201" y="3429000"/>
            <a:ext cx="8632824"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DataFrame is a two-dimensional data structure that stores various data types (letters, integers, floating point values, categorical data, etc.) in a column.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Each table has three columns with a column label. The column labels are “Name,” “Age,” and “Sex.”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Column “Name” consists of text data in which each value is a string, column “Age” is a silver number, and column “Sex” is text data.</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similar to data table representation in a spreadsheet. </a:t>
            </a:r>
          </a:p>
        </p:txBody>
      </p:sp>
      <p:grpSp>
        <p:nvGrpSpPr>
          <p:cNvPr id="3" name="그룹 2">
            <a:extLst>
              <a:ext uri="{FF2B5EF4-FFF2-40B4-BE49-F238E27FC236}">
                <a16:creationId xmlns="" xmlns:a16="http://schemas.microsoft.com/office/drawing/2014/main" id="{165109C6-1FB2-4B4D-9385-5EBA49292361}"/>
              </a:ext>
            </a:extLst>
          </p:cNvPr>
          <p:cNvGrpSpPr/>
          <p:nvPr/>
        </p:nvGrpSpPr>
        <p:grpSpPr>
          <a:xfrm>
            <a:off x="3156276" y="1772816"/>
            <a:ext cx="3590272" cy="1542188"/>
            <a:chOff x="561850" y="1844824"/>
            <a:chExt cx="3590272" cy="1542188"/>
          </a:xfrm>
        </p:grpSpPr>
        <p:sp>
          <p:nvSpPr>
            <p:cNvPr id="21" name="모서리가 둥근 직사각형 4">
              <a:extLst>
                <a:ext uri="{FF2B5EF4-FFF2-40B4-BE49-F238E27FC236}">
                  <a16:creationId xmlns="" xmlns:a16="http://schemas.microsoft.com/office/drawing/2014/main" id="{A36E3BA1-83BF-4EF9-8B22-BB45DE7AA1FC}"/>
                </a:ext>
              </a:extLst>
            </p:cNvPr>
            <p:cNvSpPr/>
            <p:nvPr/>
          </p:nvSpPr>
          <p:spPr>
            <a:xfrm>
              <a:off x="561850" y="1844824"/>
              <a:ext cx="3590272" cy="15421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8271" t="47189" r="59113"/>
            <a:stretch/>
          </p:blipFill>
          <p:spPr>
            <a:xfrm>
              <a:off x="615820" y="1894980"/>
              <a:ext cx="3489872" cy="1462012"/>
            </a:xfrm>
            <a:prstGeom prst="rect">
              <a:avLst/>
            </a:prstGeom>
          </p:spPr>
        </p:pic>
      </p:grpSp>
      <p:sp>
        <p:nvSpPr>
          <p:cNvPr id="11" name="직사각형 10">
            <a:extLst>
              <a:ext uri="{FF2B5EF4-FFF2-40B4-BE49-F238E27FC236}">
                <a16:creationId xmlns="" xmlns:a16="http://schemas.microsoft.com/office/drawing/2014/main" id="{EFA44121-067D-4874-A935-978D4003729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DataFrame and Series</a:t>
            </a:r>
          </a:p>
        </p:txBody>
      </p:sp>
    </p:spTree>
    <p:extLst>
      <p:ext uri="{BB962C8B-B14F-4D97-AF65-F5344CB8AC3E}">
        <p14:creationId xmlns:p14="http://schemas.microsoft.com/office/powerpoint/2010/main" val="37739277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p:cNvGrpSpPr/>
          <p:nvPr/>
        </p:nvGrpSpPr>
        <p:grpSpPr>
          <a:xfrm>
            <a:off x="4014521" y="1844824"/>
            <a:ext cx="1656184" cy="2313548"/>
            <a:chOff x="4015308" y="2123564"/>
            <a:chExt cx="1656184" cy="2313548"/>
          </a:xfrm>
        </p:grpSpPr>
        <p:pic>
          <p:nvPicPr>
            <p:cNvPr id="3" name="그림 2"/>
            <p:cNvPicPr>
              <a:picLocks noChangeAspect="1"/>
            </p:cNvPicPr>
            <p:nvPr/>
          </p:nvPicPr>
          <p:blipFill rotWithShape="1">
            <a:blip r:embed="rId3"/>
            <a:srcRect l="12519" t="21649" r="12447" b="5404"/>
            <a:stretch/>
          </p:blipFill>
          <p:spPr>
            <a:xfrm>
              <a:off x="4015308" y="2492896"/>
              <a:ext cx="1656184" cy="1944216"/>
            </a:xfrm>
            <a:prstGeom prst="rect">
              <a:avLst/>
            </a:prstGeom>
          </p:spPr>
        </p:pic>
        <p:sp>
          <p:nvSpPr>
            <p:cNvPr id="9" name="TextBox 8"/>
            <p:cNvSpPr txBox="1"/>
            <p:nvPr/>
          </p:nvSpPr>
          <p:spPr>
            <a:xfrm>
              <a:off x="4433686" y="2123564"/>
              <a:ext cx="817853" cy="369332"/>
            </a:xfrm>
            <a:prstGeom prst="rect">
              <a:avLst/>
            </a:prstGeom>
            <a:noFill/>
          </p:spPr>
          <p:txBody>
            <a:bodyPr wrap="none" rtlCol="0">
              <a:spAutoFit/>
            </a:bodyPr>
            <a:lstStyle/>
            <a:p>
              <a:r>
                <a:rPr lang="en-US" altLang="ko-KR" dirty="0">
                  <a:latin typeface="SamsungOne 700" panose="020B0803030303020204" pitchFamily="34" charset="0"/>
                  <a:ea typeface="SamsungOne 700" panose="020B0803030303020204" pitchFamily="34" charset="0"/>
                </a:rPr>
                <a:t>Series</a:t>
              </a:r>
              <a:endParaRPr lang="ko-KR" altLang="en-US" dirty="0">
                <a:latin typeface="SamsungOne 700" panose="020B0803030303020204" pitchFamily="34" charset="0"/>
              </a:endParaRPr>
            </a:p>
          </p:txBody>
        </p:sp>
      </p:grpSp>
      <p:sp>
        <p:nvSpPr>
          <p:cNvPr id="11" name="직사각형 10">
            <a:extLst>
              <a:ext uri="{FF2B5EF4-FFF2-40B4-BE49-F238E27FC236}">
                <a16:creationId xmlns="" xmlns:a16="http://schemas.microsoft.com/office/drawing/2014/main" id="{17188EA8-BFB2-4655-87A0-3865E97A9B6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column of a DataFrame is a series.</a:t>
            </a:r>
          </a:p>
        </p:txBody>
      </p:sp>
    </p:spTree>
    <p:extLst>
      <p:ext uri="{BB962C8B-B14F-4D97-AF65-F5344CB8AC3E}">
        <p14:creationId xmlns:p14="http://schemas.microsoft.com/office/powerpoint/2010/main" val="306556769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5295497"/>
            <a:ext cx="8782050" cy="900030"/>
            <a:chOff x="557644" y="5085181"/>
            <a:chExt cx="8782050" cy="900030"/>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90003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7"/>
              <a:ext cx="810477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If you are familiar with dictionary, selecting a single column is very similar to selecting a dictionary value based on a key. </a:t>
              </a:r>
            </a:p>
          </p:txBody>
        </p:sp>
      </p:grpSp>
      <p:grpSp>
        <p:nvGrpSpPr>
          <p:cNvPr id="2" name="그룹 1">
            <a:extLst>
              <a:ext uri="{FF2B5EF4-FFF2-40B4-BE49-F238E27FC236}">
                <a16:creationId xmlns="" xmlns:a16="http://schemas.microsoft.com/office/drawing/2014/main" id="{8DD53FE7-A925-4211-883D-13D046D794E3}"/>
              </a:ext>
            </a:extLst>
          </p:cNvPr>
          <p:cNvGrpSpPr/>
          <p:nvPr/>
        </p:nvGrpSpPr>
        <p:grpSpPr>
          <a:xfrm>
            <a:off x="561850" y="2060848"/>
            <a:ext cx="8782050" cy="3129609"/>
            <a:chOff x="561850" y="2132855"/>
            <a:chExt cx="8782050" cy="3129609"/>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61850" y="2132855"/>
              <a:ext cx="8782050" cy="31296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2133" r="16722"/>
            <a:stretch/>
          </p:blipFill>
          <p:spPr>
            <a:xfrm>
              <a:off x="642539" y="2255948"/>
              <a:ext cx="8698435" cy="2877156"/>
            </a:xfrm>
            <a:prstGeom prst="rect">
              <a:avLst/>
            </a:prstGeom>
          </p:spPr>
        </p:pic>
      </p:grpSp>
      <p:grpSp>
        <p:nvGrpSpPr>
          <p:cNvPr id="3" name="그룹 2">
            <a:extLst>
              <a:ext uri="{FF2B5EF4-FFF2-40B4-BE49-F238E27FC236}">
                <a16:creationId xmlns="" xmlns:a16="http://schemas.microsoft.com/office/drawing/2014/main" id="{EB3BB8CE-FD0F-4847-B013-B8F21424F34E}"/>
              </a:ext>
            </a:extLst>
          </p:cNvPr>
          <p:cNvGrpSpPr/>
          <p:nvPr/>
        </p:nvGrpSpPr>
        <p:grpSpPr>
          <a:xfrm>
            <a:off x="580388" y="1413381"/>
            <a:ext cx="8887612" cy="599957"/>
            <a:chOff x="580388" y="1413381"/>
            <a:chExt cx="8887612" cy="599957"/>
          </a:xfrm>
        </p:grpSpPr>
        <p:sp>
          <p:nvSpPr>
            <p:cNvPr id="17" name="직사각형 16">
              <a:extLst>
                <a:ext uri="{FF2B5EF4-FFF2-40B4-BE49-F238E27FC236}">
                  <a16:creationId xmlns="" xmlns:a16="http://schemas.microsoft.com/office/drawing/2014/main" id="{0F19C292-5329-4508-AAC8-F2A1269491D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column of a DataFrame is a series.</a:t>
              </a:r>
            </a:p>
          </p:txBody>
        </p:sp>
        <p:sp>
          <p:nvSpPr>
            <p:cNvPr id="18" name="Rectangle 12">
              <a:extLst>
                <a:ext uri="{FF2B5EF4-FFF2-40B4-BE49-F238E27FC236}">
                  <a16:creationId xmlns="" xmlns:a16="http://schemas.microsoft.com/office/drawing/2014/main" id="{09110AD8-D310-4386-ADDC-F78C6EA1D7B6}"/>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you are only interested in the “Age” column and want to pull out the column, use the dictionary key value.</a:t>
              </a:r>
            </a:p>
          </p:txBody>
        </p:sp>
      </p:grpSp>
    </p:spTree>
    <p:extLst>
      <p:ext uri="{BB962C8B-B14F-4D97-AF65-F5344CB8AC3E}">
        <p14:creationId xmlns:p14="http://schemas.microsoft.com/office/powerpoint/2010/main" val="400982113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3140968"/>
            <a:ext cx="8782050" cy="725791"/>
            <a:chOff x="557644" y="5085181"/>
            <a:chExt cx="8782050" cy="725791"/>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257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It is possible to index a series.</a:t>
              </a:r>
            </a:p>
          </p:txBody>
        </p:sp>
      </p:grpSp>
      <p:grpSp>
        <p:nvGrpSpPr>
          <p:cNvPr id="3" name="그룹 2">
            <a:extLst>
              <a:ext uri="{FF2B5EF4-FFF2-40B4-BE49-F238E27FC236}">
                <a16:creationId xmlns="" xmlns:a16="http://schemas.microsoft.com/office/drawing/2014/main" id="{E6EDBF54-D38B-47CC-8F32-8B9C321E7DF1}"/>
              </a:ext>
            </a:extLst>
          </p:cNvPr>
          <p:cNvGrpSpPr/>
          <p:nvPr/>
        </p:nvGrpSpPr>
        <p:grpSpPr>
          <a:xfrm>
            <a:off x="561850" y="2132856"/>
            <a:ext cx="8782050" cy="929521"/>
            <a:chOff x="561850" y="2132856"/>
            <a:chExt cx="8782050" cy="929521"/>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61850" y="2132856"/>
              <a:ext cx="8782050" cy="92952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0471"/>
            <a:stretch/>
          </p:blipFill>
          <p:spPr>
            <a:xfrm>
              <a:off x="617895" y="2186292"/>
              <a:ext cx="8723079" cy="725790"/>
            </a:xfrm>
            <a:prstGeom prst="rect">
              <a:avLst/>
            </a:prstGeom>
          </p:spPr>
        </p:pic>
      </p:grpSp>
      <p:grpSp>
        <p:nvGrpSpPr>
          <p:cNvPr id="18" name="그룹 17">
            <a:extLst>
              <a:ext uri="{FF2B5EF4-FFF2-40B4-BE49-F238E27FC236}">
                <a16:creationId xmlns="" xmlns:a16="http://schemas.microsoft.com/office/drawing/2014/main" id="{EAE71F75-0CBB-4FE2-87DB-0000ABD80F2E}"/>
              </a:ext>
            </a:extLst>
          </p:cNvPr>
          <p:cNvGrpSpPr/>
          <p:nvPr/>
        </p:nvGrpSpPr>
        <p:grpSpPr>
          <a:xfrm>
            <a:off x="580388" y="1413381"/>
            <a:ext cx="8887612" cy="599957"/>
            <a:chOff x="580388" y="1413381"/>
            <a:chExt cx="8887612" cy="599957"/>
          </a:xfrm>
        </p:grpSpPr>
        <p:sp>
          <p:nvSpPr>
            <p:cNvPr id="19" name="직사각형 18">
              <a:extLst>
                <a:ext uri="{FF2B5EF4-FFF2-40B4-BE49-F238E27FC236}">
                  <a16:creationId xmlns="" xmlns:a16="http://schemas.microsoft.com/office/drawing/2014/main" id="{2684E1CF-CC22-406F-A50C-73F9645C4E1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column of a DataFrame is a series.</a:t>
              </a:r>
            </a:p>
          </p:txBody>
        </p:sp>
        <p:sp>
          <p:nvSpPr>
            <p:cNvPr id="20" name="Rectangle 12">
              <a:extLst>
                <a:ext uri="{FF2B5EF4-FFF2-40B4-BE49-F238E27FC236}">
                  <a16:creationId xmlns="" xmlns:a16="http://schemas.microsoft.com/office/drawing/2014/main" id="{415A5FBF-497A-4130-9688-2764D3EF377A}"/>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you are only interested in the “Age” column and want to pull out the column, use the dictionary key value.</a:t>
              </a:r>
            </a:p>
          </p:txBody>
        </p:sp>
      </p:grpSp>
    </p:spTree>
    <p:extLst>
      <p:ext uri="{BB962C8B-B14F-4D97-AF65-F5344CB8AC3E}">
        <p14:creationId xmlns:p14="http://schemas.microsoft.com/office/powerpoint/2010/main" val="1084875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Conversely, when deleting the second element–the “Green” value, remove the element first, then move the value to the left one by one so there is no empty space. </a:t>
            </a:r>
          </a:p>
        </p:txBody>
      </p:sp>
      <p:grpSp>
        <p:nvGrpSpPr>
          <p:cNvPr id="2" name="그룹 1">
            <a:extLst>
              <a:ext uri="{FF2B5EF4-FFF2-40B4-BE49-F238E27FC236}">
                <a16:creationId xmlns="" xmlns:a16="http://schemas.microsoft.com/office/drawing/2014/main" id="{3B9913CA-396C-4FF3-8E94-D5CA231056B9}"/>
              </a:ext>
            </a:extLst>
          </p:cNvPr>
          <p:cNvGrpSpPr/>
          <p:nvPr/>
        </p:nvGrpSpPr>
        <p:grpSpPr>
          <a:xfrm>
            <a:off x="3218192" y="2332858"/>
            <a:ext cx="3684978" cy="3816424"/>
            <a:chOff x="3218192" y="2276872"/>
            <a:chExt cx="3684978" cy="3816424"/>
          </a:xfrm>
        </p:grpSpPr>
        <p:sp>
          <p:nvSpPr>
            <p:cNvPr id="37" name="모서리가 둥근 직사각형 36"/>
            <p:cNvSpPr/>
            <p:nvPr/>
          </p:nvSpPr>
          <p:spPr>
            <a:xfrm>
              <a:off x="3218192" y="4803913"/>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38" name="모서리가 둥근 직사각형 37"/>
            <p:cNvSpPr/>
            <p:nvPr/>
          </p:nvSpPr>
          <p:spPr>
            <a:xfrm>
              <a:off x="4156810" y="4803913"/>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39" name="모서리가 둥근 직사각형 38"/>
            <p:cNvSpPr/>
            <p:nvPr/>
          </p:nvSpPr>
          <p:spPr>
            <a:xfrm>
              <a:off x="5095428" y="4803913"/>
              <a:ext cx="864096" cy="332193"/>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SamsungOne 700" panose="020B0803030303020204" pitchFamily="34" charset="0"/>
                <a:ea typeface="SamsungOne 700" panose="020B0803030303020204" pitchFamily="34" charset="0"/>
                <a:cs typeface="Samsung Sharp Sans" pitchFamily="2" charset="0"/>
              </a:endParaRPr>
            </a:p>
          </p:txBody>
        </p:sp>
        <p:sp>
          <p:nvSpPr>
            <p:cNvPr id="40" name="직사각형 39">
              <a:extLst>
                <a:ext uri="{FF2B5EF4-FFF2-40B4-BE49-F238E27FC236}">
                  <a16:creationId xmlns="" xmlns:a16="http://schemas.microsoft.com/office/drawing/2014/main" id="{2844E8FD-8285-44B1-862F-28F5460B7E7B}"/>
                </a:ext>
              </a:extLst>
            </p:cNvPr>
            <p:cNvSpPr/>
            <p:nvPr/>
          </p:nvSpPr>
          <p:spPr>
            <a:xfrm>
              <a:off x="3485714" y="450912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58" name="직사각형 57">
              <a:extLst>
                <a:ext uri="{FF2B5EF4-FFF2-40B4-BE49-F238E27FC236}">
                  <a16:creationId xmlns="" xmlns:a16="http://schemas.microsoft.com/office/drawing/2014/main" id="{2844E8FD-8285-44B1-862F-28F5460B7E7B}"/>
                </a:ext>
              </a:extLst>
            </p:cNvPr>
            <p:cNvSpPr/>
            <p:nvPr/>
          </p:nvSpPr>
          <p:spPr>
            <a:xfrm>
              <a:off x="4431577" y="450912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59" name="직사각형 58">
              <a:extLst>
                <a:ext uri="{FF2B5EF4-FFF2-40B4-BE49-F238E27FC236}">
                  <a16:creationId xmlns="" xmlns:a16="http://schemas.microsoft.com/office/drawing/2014/main" id="{2844E8FD-8285-44B1-862F-28F5460B7E7B}"/>
                </a:ext>
              </a:extLst>
            </p:cNvPr>
            <p:cNvSpPr/>
            <p:nvPr/>
          </p:nvSpPr>
          <p:spPr>
            <a:xfrm>
              <a:off x="5336455" y="450912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60" name="모서리가 둥근 직사각형 59"/>
            <p:cNvSpPr/>
            <p:nvPr/>
          </p:nvSpPr>
          <p:spPr>
            <a:xfrm>
              <a:off x="6034046" y="4803913"/>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61" name="직사각형 60">
              <a:extLst>
                <a:ext uri="{FF2B5EF4-FFF2-40B4-BE49-F238E27FC236}">
                  <a16:creationId xmlns="" xmlns:a16="http://schemas.microsoft.com/office/drawing/2014/main" id="{2844E8FD-8285-44B1-862F-28F5460B7E7B}"/>
                </a:ext>
              </a:extLst>
            </p:cNvPr>
            <p:cNvSpPr/>
            <p:nvPr/>
          </p:nvSpPr>
          <p:spPr>
            <a:xfrm>
              <a:off x="6330073" y="450912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a[3]</a:t>
              </a:r>
              <a:endParaRPr lang="ko-KR" altLang="en-US" sz="1400" dirty="0">
                <a:solidFill>
                  <a:prstClr val="black">
                    <a:lumMod val="85000"/>
                    <a:lumOff val="15000"/>
                  </a:prstClr>
                </a:solidFill>
                <a:latin typeface="SamsungOne 400" panose="020B0503030303020204" pitchFamily="34" charset="0"/>
              </a:endParaRPr>
            </a:p>
          </p:txBody>
        </p:sp>
        <p:sp>
          <p:nvSpPr>
            <p:cNvPr id="62" name="모서리가 둥근 직사각형 61"/>
            <p:cNvSpPr/>
            <p:nvPr/>
          </p:nvSpPr>
          <p:spPr>
            <a:xfrm>
              <a:off x="3509052" y="4038497"/>
              <a:ext cx="864096" cy="3321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Green</a:t>
              </a:r>
            </a:p>
          </p:txBody>
        </p:sp>
        <p:sp>
          <p:nvSpPr>
            <p:cNvPr id="63" name="모서리가 둥근 직사각형 62"/>
            <p:cNvSpPr/>
            <p:nvPr/>
          </p:nvSpPr>
          <p:spPr>
            <a:xfrm>
              <a:off x="3218192" y="3507769"/>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64" name="모서리가 둥근 직사각형 63"/>
            <p:cNvSpPr/>
            <p:nvPr/>
          </p:nvSpPr>
          <p:spPr>
            <a:xfrm>
              <a:off x="4156810" y="3507769"/>
              <a:ext cx="864096" cy="332193"/>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SamsungOne 700" panose="020B0803030303020204" pitchFamily="34" charset="0"/>
                <a:ea typeface="SamsungOne 700" panose="020B0803030303020204" pitchFamily="34" charset="0"/>
                <a:cs typeface="Samsung Sharp Sans" pitchFamily="2" charset="0"/>
              </a:endParaRPr>
            </a:p>
          </p:txBody>
        </p:sp>
        <p:sp>
          <p:nvSpPr>
            <p:cNvPr id="65" name="모서리가 둥근 직사각형 64"/>
            <p:cNvSpPr/>
            <p:nvPr/>
          </p:nvSpPr>
          <p:spPr>
            <a:xfrm>
              <a:off x="5095428" y="3507769"/>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66" name="직사각형 65">
              <a:extLst>
                <a:ext uri="{FF2B5EF4-FFF2-40B4-BE49-F238E27FC236}">
                  <a16:creationId xmlns="" xmlns:a16="http://schemas.microsoft.com/office/drawing/2014/main" id="{2844E8FD-8285-44B1-862F-28F5460B7E7B}"/>
                </a:ext>
              </a:extLst>
            </p:cNvPr>
            <p:cNvSpPr/>
            <p:nvPr/>
          </p:nvSpPr>
          <p:spPr>
            <a:xfrm>
              <a:off x="3485714" y="3212976"/>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67" name="직사각형 66">
              <a:extLst>
                <a:ext uri="{FF2B5EF4-FFF2-40B4-BE49-F238E27FC236}">
                  <a16:creationId xmlns="" xmlns:a16="http://schemas.microsoft.com/office/drawing/2014/main" id="{2844E8FD-8285-44B1-862F-28F5460B7E7B}"/>
                </a:ext>
              </a:extLst>
            </p:cNvPr>
            <p:cNvSpPr/>
            <p:nvPr/>
          </p:nvSpPr>
          <p:spPr>
            <a:xfrm>
              <a:off x="4431577" y="3212976"/>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68" name="직사각형 67">
              <a:extLst>
                <a:ext uri="{FF2B5EF4-FFF2-40B4-BE49-F238E27FC236}">
                  <a16:creationId xmlns="" xmlns:a16="http://schemas.microsoft.com/office/drawing/2014/main" id="{2844E8FD-8285-44B1-862F-28F5460B7E7B}"/>
                </a:ext>
              </a:extLst>
            </p:cNvPr>
            <p:cNvSpPr/>
            <p:nvPr/>
          </p:nvSpPr>
          <p:spPr>
            <a:xfrm>
              <a:off x="5336455" y="3212976"/>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69" name="모서리가 둥근 직사각형 68"/>
            <p:cNvSpPr/>
            <p:nvPr/>
          </p:nvSpPr>
          <p:spPr>
            <a:xfrm>
              <a:off x="6034046" y="3507769"/>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70" name="직사각형 69">
              <a:extLst>
                <a:ext uri="{FF2B5EF4-FFF2-40B4-BE49-F238E27FC236}">
                  <a16:creationId xmlns="" xmlns:a16="http://schemas.microsoft.com/office/drawing/2014/main" id="{2844E8FD-8285-44B1-862F-28F5460B7E7B}"/>
                </a:ext>
              </a:extLst>
            </p:cNvPr>
            <p:cNvSpPr/>
            <p:nvPr/>
          </p:nvSpPr>
          <p:spPr>
            <a:xfrm>
              <a:off x="6330073" y="3212976"/>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a[3]</a:t>
              </a:r>
              <a:endParaRPr lang="ko-KR" altLang="en-US" sz="1400" dirty="0">
                <a:solidFill>
                  <a:prstClr val="black">
                    <a:lumMod val="85000"/>
                    <a:lumOff val="15000"/>
                  </a:prstClr>
                </a:solidFill>
                <a:latin typeface="SamsungOne 400" panose="020B0503030303020204" pitchFamily="34" charset="0"/>
              </a:endParaRPr>
            </a:p>
          </p:txBody>
        </p:sp>
        <p:sp>
          <p:nvSpPr>
            <p:cNvPr id="71" name="모서리가 둥근 직사각형 70"/>
            <p:cNvSpPr/>
            <p:nvPr/>
          </p:nvSpPr>
          <p:spPr>
            <a:xfrm>
              <a:off x="3218192" y="2571665"/>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72" name="모서리가 둥근 직사각형 71"/>
            <p:cNvSpPr/>
            <p:nvPr/>
          </p:nvSpPr>
          <p:spPr>
            <a:xfrm>
              <a:off x="5095428" y="2571665"/>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73" name="직사각형 72">
              <a:extLst>
                <a:ext uri="{FF2B5EF4-FFF2-40B4-BE49-F238E27FC236}">
                  <a16:creationId xmlns="" xmlns:a16="http://schemas.microsoft.com/office/drawing/2014/main" id="{2844E8FD-8285-44B1-862F-28F5460B7E7B}"/>
                </a:ext>
              </a:extLst>
            </p:cNvPr>
            <p:cNvSpPr/>
            <p:nvPr/>
          </p:nvSpPr>
          <p:spPr>
            <a:xfrm>
              <a:off x="3485714" y="227687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74" name="직사각형 73">
              <a:extLst>
                <a:ext uri="{FF2B5EF4-FFF2-40B4-BE49-F238E27FC236}">
                  <a16:creationId xmlns="" xmlns:a16="http://schemas.microsoft.com/office/drawing/2014/main" id="{2844E8FD-8285-44B1-862F-28F5460B7E7B}"/>
                </a:ext>
              </a:extLst>
            </p:cNvPr>
            <p:cNvSpPr/>
            <p:nvPr/>
          </p:nvSpPr>
          <p:spPr>
            <a:xfrm>
              <a:off x="4431577" y="227687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75" name="직사각형 74">
              <a:extLst>
                <a:ext uri="{FF2B5EF4-FFF2-40B4-BE49-F238E27FC236}">
                  <a16:creationId xmlns="" xmlns:a16="http://schemas.microsoft.com/office/drawing/2014/main" id="{2844E8FD-8285-44B1-862F-28F5460B7E7B}"/>
                </a:ext>
              </a:extLst>
            </p:cNvPr>
            <p:cNvSpPr/>
            <p:nvPr/>
          </p:nvSpPr>
          <p:spPr>
            <a:xfrm>
              <a:off x="5336455" y="227687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76" name="모서리가 둥근 직사각형 75"/>
            <p:cNvSpPr/>
            <p:nvPr/>
          </p:nvSpPr>
          <p:spPr>
            <a:xfrm>
              <a:off x="6034046" y="2571665"/>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77" name="직사각형 76">
              <a:extLst>
                <a:ext uri="{FF2B5EF4-FFF2-40B4-BE49-F238E27FC236}">
                  <a16:creationId xmlns="" xmlns:a16="http://schemas.microsoft.com/office/drawing/2014/main" id="{2844E8FD-8285-44B1-862F-28F5460B7E7B}"/>
                </a:ext>
              </a:extLst>
            </p:cNvPr>
            <p:cNvSpPr/>
            <p:nvPr/>
          </p:nvSpPr>
          <p:spPr>
            <a:xfrm>
              <a:off x="6330073" y="227687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a[3]</a:t>
              </a:r>
              <a:endParaRPr lang="ko-KR" altLang="en-US" sz="1400" dirty="0">
                <a:solidFill>
                  <a:prstClr val="black">
                    <a:lumMod val="85000"/>
                    <a:lumOff val="15000"/>
                  </a:prstClr>
                </a:solidFill>
                <a:latin typeface="SamsungOne 400" panose="020B0503030303020204" pitchFamily="34" charset="0"/>
              </a:endParaRPr>
            </a:p>
          </p:txBody>
        </p:sp>
        <p:sp>
          <p:nvSpPr>
            <p:cNvPr id="78" name="모서리가 둥근 직사각형 77"/>
            <p:cNvSpPr/>
            <p:nvPr/>
          </p:nvSpPr>
          <p:spPr>
            <a:xfrm>
              <a:off x="4155256" y="2571665"/>
              <a:ext cx="864096" cy="3321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Green</a:t>
              </a:r>
            </a:p>
          </p:txBody>
        </p:sp>
        <p:sp>
          <p:nvSpPr>
            <p:cNvPr id="79" name="모서리가 둥근 직사각형 78"/>
            <p:cNvSpPr/>
            <p:nvPr/>
          </p:nvSpPr>
          <p:spPr>
            <a:xfrm>
              <a:off x="3223220" y="5761103"/>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80" name="모서리가 둥근 직사각형 79"/>
            <p:cNvSpPr/>
            <p:nvPr/>
          </p:nvSpPr>
          <p:spPr>
            <a:xfrm>
              <a:off x="4161838" y="5761103"/>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81" name="모서리가 둥근 직사각형 80"/>
            <p:cNvSpPr/>
            <p:nvPr/>
          </p:nvSpPr>
          <p:spPr>
            <a:xfrm>
              <a:off x="5100456" y="5761103"/>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82" name="직사각형 81">
              <a:extLst>
                <a:ext uri="{FF2B5EF4-FFF2-40B4-BE49-F238E27FC236}">
                  <a16:creationId xmlns="" xmlns:a16="http://schemas.microsoft.com/office/drawing/2014/main" id="{2844E8FD-8285-44B1-862F-28F5460B7E7B}"/>
                </a:ext>
              </a:extLst>
            </p:cNvPr>
            <p:cNvSpPr/>
            <p:nvPr/>
          </p:nvSpPr>
          <p:spPr>
            <a:xfrm>
              <a:off x="3490742" y="546631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83" name="직사각형 82">
              <a:extLst>
                <a:ext uri="{FF2B5EF4-FFF2-40B4-BE49-F238E27FC236}">
                  <a16:creationId xmlns="" xmlns:a16="http://schemas.microsoft.com/office/drawing/2014/main" id="{2844E8FD-8285-44B1-862F-28F5460B7E7B}"/>
                </a:ext>
              </a:extLst>
            </p:cNvPr>
            <p:cNvSpPr/>
            <p:nvPr/>
          </p:nvSpPr>
          <p:spPr>
            <a:xfrm>
              <a:off x="4436605" y="546631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84" name="직사각형 83">
              <a:extLst>
                <a:ext uri="{FF2B5EF4-FFF2-40B4-BE49-F238E27FC236}">
                  <a16:creationId xmlns="" xmlns:a16="http://schemas.microsoft.com/office/drawing/2014/main" id="{2844E8FD-8285-44B1-862F-28F5460B7E7B}"/>
                </a:ext>
              </a:extLst>
            </p:cNvPr>
            <p:cNvSpPr/>
            <p:nvPr/>
          </p:nvSpPr>
          <p:spPr>
            <a:xfrm>
              <a:off x="5341483" y="546631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85" name="모서리가 둥근 직사각형 84"/>
            <p:cNvSpPr/>
            <p:nvPr/>
          </p:nvSpPr>
          <p:spPr>
            <a:xfrm>
              <a:off x="6039074" y="5761103"/>
              <a:ext cx="864096" cy="332193"/>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SamsungOne 700" panose="020B0803030303020204" pitchFamily="34" charset="0"/>
                <a:ea typeface="SamsungOne 700" panose="020B0803030303020204" pitchFamily="34" charset="0"/>
                <a:cs typeface="Samsung Sharp Sans" pitchFamily="2" charset="0"/>
              </a:endParaRPr>
            </a:p>
          </p:txBody>
        </p:sp>
        <p:sp>
          <p:nvSpPr>
            <p:cNvPr id="86" name="직사각형 85">
              <a:extLst>
                <a:ext uri="{FF2B5EF4-FFF2-40B4-BE49-F238E27FC236}">
                  <a16:creationId xmlns="" xmlns:a16="http://schemas.microsoft.com/office/drawing/2014/main" id="{2844E8FD-8285-44B1-862F-28F5460B7E7B}"/>
                </a:ext>
              </a:extLst>
            </p:cNvPr>
            <p:cNvSpPr/>
            <p:nvPr/>
          </p:nvSpPr>
          <p:spPr>
            <a:xfrm>
              <a:off x="6335101" y="546631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a[3]</a:t>
              </a:r>
              <a:endParaRPr lang="ko-KR" altLang="en-US" sz="1400" dirty="0">
                <a:solidFill>
                  <a:prstClr val="black">
                    <a:lumMod val="85000"/>
                    <a:lumOff val="15000"/>
                  </a:prstClr>
                </a:solidFill>
                <a:latin typeface="SamsungOne 400" panose="020B0503030303020204" pitchFamily="34" charset="0"/>
              </a:endParaRPr>
            </a:p>
          </p:txBody>
        </p:sp>
      </p:grpSp>
      <p:sp>
        <p:nvSpPr>
          <p:cNvPr id="42" name="직사각형 41">
            <a:extLst>
              <a:ext uri="{FF2B5EF4-FFF2-40B4-BE49-F238E27FC236}">
                <a16:creationId xmlns="" xmlns:a16="http://schemas.microsoft.com/office/drawing/2014/main" id="{A496E3E4-D4B1-4B3F-98BA-CD8AA28E202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Adding and Deleting Data From the Array</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(3/4)</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72696010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5249531"/>
            <a:ext cx="8782050" cy="725791"/>
            <a:chOff x="557644" y="5085181"/>
            <a:chExt cx="8782050" cy="725791"/>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257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Since the column name is not specified, it appears as a </a:t>
              </a:r>
              <a:r>
                <a:rPr lang="en-US" altLang="ko-KR" sz="1300" dirty="0" err="1">
                  <a:solidFill>
                    <a:prstClr val="black">
                      <a:lumMod val="85000"/>
                      <a:lumOff val="15000"/>
                    </a:prstClr>
                  </a:solidFill>
                  <a:latin typeface="SamsungOne 400" panose="020B0503030303020204" pitchFamily="34" charset="0"/>
                </a:rPr>
                <a:t>RangeIndex</a:t>
              </a:r>
              <a:r>
                <a:rPr lang="en-US" altLang="ko-KR" sz="1300" dirty="0">
                  <a:solidFill>
                    <a:prstClr val="black">
                      <a:lumMod val="85000"/>
                      <a:lumOff val="15000"/>
                    </a:prstClr>
                  </a:solidFill>
                  <a:latin typeface="SamsungOne 400" panose="020B0503030303020204" pitchFamily="34" charset="0"/>
                </a:rPr>
                <a:t> object.</a:t>
              </a:r>
            </a:p>
          </p:txBody>
        </p:sp>
      </p:grpSp>
      <p:grpSp>
        <p:nvGrpSpPr>
          <p:cNvPr id="5" name="그룹 4">
            <a:extLst>
              <a:ext uri="{FF2B5EF4-FFF2-40B4-BE49-F238E27FC236}">
                <a16:creationId xmlns="" xmlns:a16="http://schemas.microsoft.com/office/drawing/2014/main" id="{9DBED7F0-0431-4134-9F46-0EAA0A62BE44}"/>
              </a:ext>
            </a:extLst>
          </p:cNvPr>
          <p:cNvGrpSpPr/>
          <p:nvPr/>
        </p:nvGrpSpPr>
        <p:grpSpPr>
          <a:xfrm>
            <a:off x="561850" y="2060848"/>
            <a:ext cx="8782050" cy="3092287"/>
            <a:chOff x="561850" y="2132855"/>
            <a:chExt cx="8782050" cy="3092287"/>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61850" y="2132855"/>
              <a:ext cx="8782050" cy="30922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769" r="16830"/>
            <a:stretch/>
          </p:blipFill>
          <p:spPr>
            <a:xfrm>
              <a:off x="681133" y="2197196"/>
              <a:ext cx="8659841" cy="2910720"/>
            </a:xfrm>
            <a:prstGeom prst="rect">
              <a:avLst/>
            </a:prstGeom>
          </p:spPr>
        </p:pic>
      </p:grpSp>
      <p:grpSp>
        <p:nvGrpSpPr>
          <p:cNvPr id="18" name="그룹 17">
            <a:extLst>
              <a:ext uri="{FF2B5EF4-FFF2-40B4-BE49-F238E27FC236}">
                <a16:creationId xmlns="" xmlns:a16="http://schemas.microsoft.com/office/drawing/2014/main" id="{53ACC035-41AC-43A7-BE8B-F00EE764CD6A}"/>
              </a:ext>
            </a:extLst>
          </p:cNvPr>
          <p:cNvGrpSpPr/>
          <p:nvPr/>
        </p:nvGrpSpPr>
        <p:grpSpPr>
          <a:xfrm>
            <a:off x="580388" y="1413381"/>
            <a:ext cx="8887612" cy="599957"/>
            <a:chOff x="580388" y="1413381"/>
            <a:chExt cx="8887612" cy="599957"/>
          </a:xfrm>
        </p:grpSpPr>
        <p:sp>
          <p:nvSpPr>
            <p:cNvPr id="19" name="직사각형 18">
              <a:extLst>
                <a:ext uri="{FF2B5EF4-FFF2-40B4-BE49-F238E27FC236}">
                  <a16:creationId xmlns="" xmlns:a16="http://schemas.microsoft.com/office/drawing/2014/main" id="{5BEBBD5E-76E0-49CF-9AF3-1DD78A25C92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column of a DataFrame is a series.</a:t>
              </a:r>
            </a:p>
          </p:txBody>
        </p:sp>
        <p:sp>
          <p:nvSpPr>
            <p:cNvPr id="21" name="Rectangle 12">
              <a:extLst>
                <a:ext uri="{FF2B5EF4-FFF2-40B4-BE49-F238E27FC236}">
                  <a16:creationId xmlns="" xmlns:a16="http://schemas.microsoft.com/office/drawing/2014/main" id="{64359276-09DD-4FCD-AD38-83472F6914DE}"/>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Let’s make a DataFrame into a list of list types and organize it in a two-dimensional form. </a:t>
              </a:r>
            </a:p>
          </p:txBody>
        </p:sp>
      </p:grpSp>
    </p:spTree>
    <p:extLst>
      <p:ext uri="{BB962C8B-B14F-4D97-AF65-F5344CB8AC3E}">
        <p14:creationId xmlns:p14="http://schemas.microsoft.com/office/powerpoint/2010/main" val="6287310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3931081"/>
            <a:ext cx="8782050" cy="725791"/>
            <a:chOff x="557644" y="5085181"/>
            <a:chExt cx="8782050" cy="725791"/>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257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Note that string data types in the series are recognized in the form of objects.</a:t>
              </a:r>
            </a:p>
          </p:txBody>
        </p:sp>
      </p:grpSp>
      <p:sp>
        <p:nvSpPr>
          <p:cNvPr id="17" name="직사각형 16">
            <a:extLst>
              <a:ext uri="{FF2B5EF4-FFF2-40B4-BE49-F238E27FC236}">
                <a16:creationId xmlns="" xmlns:a16="http://schemas.microsoft.com/office/drawing/2014/main" id="{E8A1509D-68EB-4C8C-98CF-4A02CBBE590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Creating a series by designating index</a:t>
            </a:r>
          </a:p>
        </p:txBody>
      </p:sp>
      <p:grpSp>
        <p:nvGrpSpPr>
          <p:cNvPr id="29" name="그룹 28">
            <a:extLst>
              <a:ext uri="{FF2B5EF4-FFF2-40B4-BE49-F238E27FC236}">
                <a16:creationId xmlns="" xmlns:a16="http://schemas.microsoft.com/office/drawing/2014/main" id="{09ACA36A-FA07-F550-BCFD-0EAE700C825B}"/>
              </a:ext>
            </a:extLst>
          </p:cNvPr>
          <p:cNvGrpSpPr/>
          <p:nvPr/>
        </p:nvGrpSpPr>
        <p:grpSpPr>
          <a:xfrm>
            <a:off x="558924" y="1700808"/>
            <a:ext cx="8782051" cy="2139672"/>
            <a:chOff x="558924" y="1700808"/>
            <a:chExt cx="8782051" cy="2139672"/>
          </a:xfrm>
        </p:grpSpPr>
        <p:sp>
          <p:nvSpPr>
            <p:cNvPr id="18" name="모서리가 둥근 직사각형 4">
              <a:extLst>
                <a:ext uri="{FF2B5EF4-FFF2-40B4-BE49-F238E27FC236}">
                  <a16:creationId xmlns="" xmlns:a16="http://schemas.microsoft.com/office/drawing/2014/main" id="{A36E3BA1-83BF-4EF9-8B22-BB45DE7AA1FC}"/>
                </a:ext>
              </a:extLst>
            </p:cNvPr>
            <p:cNvSpPr/>
            <p:nvPr/>
          </p:nvSpPr>
          <p:spPr>
            <a:xfrm>
              <a:off x="558924" y="1700808"/>
              <a:ext cx="8782050" cy="213967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 xmlns:a16="http://schemas.microsoft.com/office/drawing/2014/main" id="{D2679701-2747-F9FD-82DE-F54DC0BE42C2}"/>
                </a:ext>
              </a:extLst>
            </p:cNvPr>
            <p:cNvPicPr>
              <a:picLocks noChangeAspect="1"/>
            </p:cNvPicPr>
            <p:nvPr/>
          </p:nvPicPr>
          <p:blipFill rotWithShape="1">
            <a:blip r:embed="rId5"/>
            <a:srcRect r="12014"/>
            <a:stretch/>
          </p:blipFill>
          <p:spPr>
            <a:xfrm>
              <a:off x="627865" y="1791409"/>
              <a:ext cx="8713110" cy="1979520"/>
            </a:xfrm>
            <a:prstGeom prst="rect">
              <a:avLst/>
            </a:prstGeom>
          </p:spPr>
        </p:pic>
        <p:sp>
          <p:nvSpPr>
            <p:cNvPr id="24" name="직사각형 23">
              <a:extLst>
                <a:ext uri="{FF2B5EF4-FFF2-40B4-BE49-F238E27FC236}">
                  <a16:creationId xmlns="" xmlns:a16="http://schemas.microsoft.com/office/drawing/2014/main" id="{831AB6C6-0A7B-23A9-E080-DA7E9EBC6CDC}"/>
                </a:ext>
              </a:extLst>
            </p:cNvPr>
            <p:cNvSpPr/>
            <p:nvPr/>
          </p:nvSpPr>
          <p:spPr>
            <a:xfrm>
              <a:off x="1016763" y="1906321"/>
              <a:ext cx="161797"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2D3C9D"/>
                  </a:solidFill>
                  <a:latin typeface="D2Coding" panose="020B0609020101020101" pitchFamily="49" charset="-127"/>
                  <a:ea typeface="D2Coding" panose="020B0609020101020101" pitchFamily="49" charset="-127"/>
                </a:rPr>
                <a:t>28</a:t>
              </a:r>
              <a:endParaRPr lang="ko-KR" altLang="en-US" sz="1050" dirty="0">
                <a:solidFill>
                  <a:srgbClr val="2D3C9D"/>
                </a:solidFill>
                <a:latin typeface="D2Coding" panose="020B0609020101020101" pitchFamily="49" charset="-127"/>
                <a:ea typeface="D2Coding" panose="020B0609020101020101" pitchFamily="49" charset="-127"/>
              </a:endParaRPr>
            </a:p>
          </p:txBody>
        </p:sp>
        <p:sp>
          <p:nvSpPr>
            <p:cNvPr id="25" name="직사각형 24">
              <a:extLst>
                <a:ext uri="{FF2B5EF4-FFF2-40B4-BE49-F238E27FC236}">
                  <a16:creationId xmlns="" xmlns:a16="http://schemas.microsoft.com/office/drawing/2014/main" id="{3BE6C905-3B51-FB18-0050-EA2DFFD9632B}"/>
                </a:ext>
              </a:extLst>
            </p:cNvPr>
            <p:cNvSpPr/>
            <p:nvPr/>
          </p:nvSpPr>
          <p:spPr>
            <a:xfrm>
              <a:off x="1026491" y="2381402"/>
              <a:ext cx="161797"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2D3C9D"/>
                  </a:solidFill>
                  <a:latin typeface="D2Coding" panose="020B0609020101020101" pitchFamily="49" charset="-127"/>
                  <a:ea typeface="D2Coding" panose="020B0609020101020101" pitchFamily="49" charset="-127"/>
                </a:rPr>
                <a:t>29</a:t>
              </a:r>
              <a:endParaRPr lang="ko-KR" altLang="en-US" sz="1050" dirty="0">
                <a:solidFill>
                  <a:srgbClr val="2D3C9D"/>
                </a:solidFill>
                <a:latin typeface="D2Coding" panose="020B0609020101020101" pitchFamily="49" charset="-127"/>
                <a:ea typeface="D2Coding" panose="020B0609020101020101" pitchFamily="49" charset="-127"/>
              </a:endParaRPr>
            </a:p>
          </p:txBody>
        </p:sp>
        <p:sp>
          <p:nvSpPr>
            <p:cNvPr id="26" name="직사각형 25">
              <a:extLst>
                <a:ext uri="{FF2B5EF4-FFF2-40B4-BE49-F238E27FC236}">
                  <a16:creationId xmlns="" xmlns:a16="http://schemas.microsoft.com/office/drawing/2014/main" id="{CDBDD7D4-BCA3-321F-A037-166CAAD9B0B3}"/>
                </a:ext>
              </a:extLst>
            </p:cNvPr>
            <p:cNvSpPr/>
            <p:nvPr/>
          </p:nvSpPr>
          <p:spPr>
            <a:xfrm>
              <a:off x="1026491" y="2720495"/>
              <a:ext cx="161797"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D92C36"/>
                  </a:solidFill>
                  <a:latin typeface="D2Coding" panose="020B0609020101020101" pitchFamily="49" charset="-127"/>
                  <a:ea typeface="D2Coding" panose="020B0609020101020101" pitchFamily="49" charset="-127"/>
                </a:rPr>
                <a:t>29</a:t>
              </a:r>
              <a:endParaRPr lang="ko-KR" altLang="en-US" sz="1050" dirty="0">
                <a:solidFill>
                  <a:srgbClr val="D92C36"/>
                </a:solidFill>
                <a:latin typeface="D2Coding" panose="020B0609020101020101" pitchFamily="49" charset="-127"/>
                <a:ea typeface="D2Coding" panose="020B0609020101020101" pitchFamily="49" charset="-127"/>
              </a:endParaRPr>
            </a:p>
          </p:txBody>
        </p:sp>
        <p:sp>
          <p:nvSpPr>
            <p:cNvPr id="27" name="직사각형 26">
              <a:extLst>
                <a:ext uri="{FF2B5EF4-FFF2-40B4-BE49-F238E27FC236}">
                  <a16:creationId xmlns="" xmlns:a16="http://schemas.microsoft.com/office/drawing/2014/main" id="{C15164F8-589B-9EAF-CC0D-58BC46DA708A}"/>
                </a:ext>
              </a:extLst>
            </p:cNvPr>
            <p:cNvSpPr/>
            <p:nvPr/>
          </p:nvSpPr>
          <p:spPr>
            <a:xfrm>
              <a:off x="1026490" y="3204657"/>
              <a:ext cx="161797"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2D3C9D"/>
                  </a:solidFill>
                  <a:latin typeface="D2Coding" panose="020B0609020101020101" pitchFamily="49" charset="-127"/>
                  <a:ea typeface="D2Coding" panose="020B0609020101020101" pitchFamily="49" charset="-127"/>
                </a:rPr>
                <a:t>30</a:t>
              </a:r>
              <a:endParaRPr lang="ko-KR" altLang="en-US" sz="1050" dirty="0">
                <a:solidFill>
                  <a:srgbClr val="2D3C9D"/>
                </a:solidFill>
                <a:latin typeface="D2Coding" panose="020B0609020101020101" pitchFamily="49" charset="-127"/>
                <a:ea typeface="D2Coding" panose="020B0609020101020101" pitchFamily="49" charset="-127"/>
              </a:endParaRPr>
            </a:p>
          </p:txBody>
        </p:sp>
        <p:sp>
          <p:nvSpPr>
            <p:cNvPr id="28" name="직사각형 27">
              <a:extLst>
                <a:ext uri="{FF2B5EF4-FFF2-40B4-BE49-F238E27FC236}">
                  <a16:creationId xmlns="" xmlns:a16="http://schemas.microsoft.com/office/drawing/2014/main" id="{6DA820CF-D817-0A1D-51DA-C954024A3CE4}"/>
                </a:ext>
              </a:extLst>
            </p:cNvPr>
            <p:cNvSpPr/>
            <p:nvPr/>
          </p:nvSpPr>
          <p:spPr>
            <a:xfrm>
              <a:off x="1026490" y="3539013"/>
              <a:ext cx="161797"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D92C36"/>
                  </a:solidFill>
                  <a:latin typeface="D2Coding" panose="020B0609020101020101" pitchFamily="49" charset="-127"/>
                  <a:ea typeface="D2Coding" panose="020B0609020101020101" pitchFamily="49" charset="-127"/>
                </a:rPr>
                <a:t>30</a:t>
              </a:r>
              <a:endParaRPr lang="ko-KR" altLang="en-US" sz="1050" dirty="0">
                <a:solidFill>
                  <a:srgbClr val="D92C36"/>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5549223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4566122"/>
            <a:ext cx="8782050" cy="783462"/>
            <a:chOff x="557644" y="5085181"/>
            <a:chExt cx="8782050" cy="783462"/>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834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Designate the index name with the name attribute.</a:t>
              </a:r>
            </a:p>
          </p:txBody>
        </p:sp>
      </p:grpSp>
      <p:grpSp>
        <p:nvGrpSpPr>
          <p:cNvPr id="4" name="그룹 3">
            <a:extLst>
              <a:ext uri="{FF2B5EF4-FFF2-40B4-BE49-F238E27FC236}">
                <a16:creationId xmlns="" xmlns:a16="http://schemas.microsoft.com/office/drawing/2014/main" id="{A0957F20-5CE7-4918-90E0-079E77B87B1F}"/>
              </a:ext>
            </a:extLst>
          </p:cNvPr>
          <p:cNvGrpSpPr/>
          <p:nvPr/>
        </p:nvGrpSpPr>
        <p:grpSpPr>
          <a:xfrm>
            <a:off x="558924" y="1751720"/>
            <a:ext cx="8782050" cy="506490"/>
            <a:chOff x="558924" y="1844825"/>
            <a:chExt cx="8782050" cy="506490"/>
          </a:xfrm>
        </p:grpSpPr>
        <p:sp>
          <p:nvSpPr>
            <p:cNvPr id="18" name="모서리가 둥근 직사각형 4">
              <a:extLst>
                <a:ext uri="{FF2B5EF4-FFF2-40B4-BE49-F238E27FC236}">
                  <a16:creationId xmlns="" xmlns:a16="http://schemas.microsoft.com/office/drawing/2014/main" id="{A36E3BA1-83BF-4EF9-8B22-BB45DE7AA1FC}"/>
                </a:ext>
              </a:extLst>
            </p:cNvPr>
            <p:cNvSpPr/>
            <p:nvPr/>
          </p:nvSpPr>
          <p:spPr>
            <a:xfrm>
              <a:off x="558924" y="1844825"/>
              <a:ext cx="8782050" cy="5064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2153" t="5384" r="18140"/>
            <a:stretch/>
          </p:blipFill>
          <p:spPr>
            <a:xfrm>
              <a:off x="615820" y="1907500"/>
              <a:ext cx="8725154" cy="415821"/>
            </a:xfrm>
            <a:prstGeom prst="rect">
              <a:avLst/>
            </a:prstGeom>
          </p:spPr>
        </p:pic>
      </p:grpSp>
      <p:sp>
        <p:nvSpPr>
          <p:cNvPr id="23" name="Rectangle 12">
            <a:extLst>
              <a:ext uri="{FF2B5EF4-FFF2-40B4-BE49-F238E27FC236}">
                <a16:creationId xmlns="" xmlns:a16="http://schemas.microsoft.com/office/drawing/2014/main" id="{39C1D0BA-7152-4AAC-B295-DCCB5F8378F4}"/>
              </a:ext>
            </a:extLst>
          </p:cNvPr>
          <p:cNvSpPr/>
          <p:nvPr/>
        </p:nvSpPr>
        <p:spPr>
          <a:xfrm>
            <a:off x="711201" y="238110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attributes of the series are as follows.</a:t>
            </a:r>
          </a:p>
        </p:txBody>
      </p:sp>
      <p:grpSp>
        <p:nvGrpSpPr>
          <p:cNvPr id="5" name="그룹 4">
            <a:extLst>
              <a:ext uri="{FF2B5EF4-FFF2-40B4-BE49-F238E27FC236}">
                <a16:creationId xmlns="" xmlns:a16="http://schemas.microsoft.com/office/drawing/2014/main" id="{8CA0C5C7-9011-46B7-94E5-6B27448985FE}"/>
              </a:ext>
            </a:extLst>
          </p:cNvPr>
          <p:cNvGrpSpPr/>
          <p:nvPr/>
        </p:nvGrpSpPr>
        <p:grpSpPr>
          <a:xfrm>
            <a:off x="558924" y="2752935"/>
            <a:ext cx="8782050" cy="1738751"/>
            <a:chOff x="558924" y="2975339"/>
            <a:chExt cx="8782050" cy="1738751"/>
          </a:xfrm>
        </p:grpSpPr>
        <p:sp>
          <p:nvSpPr>
            <p:cNvPr id="24" name="모서리가 둥근 직사각형 4">
              <a:extLst>
                <a:ext uri="{FF2B5EF4-FFF2-40B4-BE49-F238E27FC236}">
                  <a16:creationId xmlns="" xmlns:a16="http://schemas.microsoft.com/office/drawing/2014/main" id="{A36E3BA1-83BF-4EF9-8B22-BB45DE7AA1FC}"/>
                </a:ext>
              </a:extLst>
            </p:cNvPr>
            <p:cNvSpPr/>
            <p:nvPr/>
          </p:nvSpPr>
          <p:spPr>
            <a:xfrm>
              <a:off x="558924" y="2975339"/>
              <a:ext cx="8782050" cy="173875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5"/>
            <a:srcRect l="2013" r="17246"/>
            <a:stretch/>
          </p:blipFill>
          <p:spPr>
            <a:xfrm>
              <a:off x="653143" y="3053318"/>
              <a:ext cx="8687831" cy="1583995"/>
            </a:xfrm>
            <a:prstGeom prst="rect">
              <a:avLst/>
            </a:prstGeom>
          </p:spPr>
        </p:pic>
      </p:grpSp>
      <p:sp>
        <p:nvSpPr>
          <p:cNvPr id="19" name="직사각형 18">
            <a:extLst>
              <a:ext uri="{FF2B5EF4-FFF2-40B4-BE49-F238E27FC236}">
                <a16:creationId xmlns="" xmlns:a16="http://schemas.microsoft.com/office/drawing/2014/main" id="{0435F770-581D-4B17-B9A0-8386C3CB1F9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Creating a series by designating index</a:t>
            </a:r>
          </a:p>
        </p:txBody>
      </p:sp>
    </p:spTree>
    <p:extLst>
      <p:ext uri="{BB962C8B-B14F-4D97-AF65-F5344CB8AC3E}">
        <p14:creationId xmlns:p14="http://schemas.microsoft.com/office/powerpoint/2010/main" val="37991568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 xmlns:a16="http://schemas.microsoft.com/office/drawing/2014/main" id="{2E2042AA-EF4A-4D66-9194-AEF4C813B839}"/>
              </a:ext>
            </a:extLst>
          </p:cNvPr>
          <p:cNvGrpSpPr/>
          <p:nvPr/>
        </p:nvGrpSpPr>
        <p:grpSpPr>
          <a:xfrm>
            <a:off x="558924" y="1763485"/>
            <a:ext cx="8782050" cy="2381943"/>
            <a:chOff x="558924" y="1844823"/>
            <a:chExt cx="8782050" cy="2381943"/>
          </a:xfrm>
        </p:grpSpPr>
        <p:sp>
          <p:nvSpPr>
            <p:cNvPr id="18" name="모서리가 둥근 직사각형 4">
              <a:extLst>
                <a:ext uri="{FF2B5EF4-FFF2-40B4-BE49-F238E27FC236}">
                  <a16:creationId xmlns="" xmlns:a16="http://schemas.microsoft.com/office/drawing/2014/main" id="{A36E3BA1-83BF-4EF9-8B22-BB45DE7AA1FC}"/>
                </a:ext>
              </a:extLst>
            </p:cNvPr>
            <p:cNvSpPr/>
            <p:nvPr/>
          </p:nvSpPr>
          <p:spPr>
            <a:xfrm>
              <a:off x="558924" y="1844823"/>
              <a:ext cx="8782050" cy="23819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3"/>
            <a:srcRect l="1805" r="19883"/>
            <a:stretch/>
          </p:blipFill>
          <p:spPr>
            <a:xfrm>
              <a:off x="662473" y="1911558"/>
              <a:ext cx="8678501" cy="2175250"/>
            </a:xfrm>
            <a:prstGeom prst="rect">
              <a:avLst/>
            </a:prstGeom>
          </p:spPr>
        </p:pic>
      </p:grpSp>
      <p:sp>
        <p:nvSpPr>
          <p:cNvPr id="10" name="직사각형 9">
            <a:extLst>
              <a:ext uri="{FF2B5EF4-FFF2-40B4-BE49-F238E27FC236}">
                <a16:creationId xmlns="" xmlns:a16="http://schemas.microsoft.com/office/drawing/2014/main" id="{A41BD966-784E-4F52-B6BA-C1702CB9D15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Creating a series by designating index</a:t>
            </a:r>
          </a:p>
        </p:txBody>
      </p:sp>
    </p:spTree>
    <p:extLst>
      <p:ext uri="{BB962C8B-B14F-4D97-AF65-F5344CB8AC3E}">
        <p14:creationId xmlns:p14="http://schemas.microsoft.com/office/powerpoint/2010/main" val="40883864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 xmlns:a16="http://schemas.microsoft.com/office/drawing/2014/main" id="{5FFAD70B-508B-45A8-B19D-701C87EE3BAC}"/>
              </a:ext>
            </a:extLst>
          </p:cNvPr>
          <p:cNvGrpSpPr/>
          <p:nvPr/>
        </p:nvGrpSpPr>
        <p:grpSpPr>
          <a:xfrm>
            <a:off x="558924" y="2042186"/>
            <a:ext cx="8782050" cy="2525991"/>
            <a:chOff x="558924" y="2127144"/>
            <a:chExt cx="8782050" cy="2525991"/>
          </a:xfrm>
        </p:grpSpPr>
        <p:sp>
          <p:nvSpPr>
            <p:cNvPr id="18" name="모서리가 둥근 직사각형 4">
              <a:extLst>
                <a:ext uri="{FF2B5EF4-FFF2-40B4-BE49-F238E27FC236}">
                  <a16:creationId xmlns="" xmlns:a16="http://schemas.microsoft.com/office/drawing/2014/main" id="{A36E3BA1-83BF-4EF9-8B22-BB45DE7AA1FC}"/>
                </a:ext>
              </a:extLst>
            </p:cNvPr>
            <p:cNvSpPr/>
            <p:nvPr/>
          </p:nvSpPr>
          <p:spPr>
            <a:xfrm>
              <a:off x="558924" y="2127144"/>
              <a:ext cx="8782050" cy="25259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581" r="17562"/>
            <a:stretch/>
          </p:blipFill>
          <p:spPr>
            <a:xfrm>
              <a:off x="643813" y="2151530"/>
              <a:ext cx="8697161" cy="2439130"/>
            </a:xfrm>
            <a:prstGeom prst="rect">
              <a:avLst/>
            </a:prstGeom>
          </p:spPr>
        </p:pic>
      </p:grpSp>
      <p:grpSp>
        <p:nvGrpSpPr>
          <p:cNvPr id="11" name="그룹 10">
            <a:extLst>
              <a:ext uri="{FF2B5EF4-FFF2-40B4-BE49-F238E27FC236}">
                <a16:creationId xmlns="" xmlns:a16="http://schemas.microsoft.com/office/drawing/2014/main" id="{910E99E4-BD09-4809-B0EE-A15AED45468F}"/>
              </a:ext>
            </a:extLst>
          </p:cNvPr>
          <p:cNvGrpSpPr/>
          <p:nvPr/>
        </p:nvGrpSpPr>
        <p:grpSpPr>
          <a:xfrm>
            <a:off x="580388" y="1413381"/>
            <a:ext cx="8887612" cy="599957"/>
            <a:chOff x="580388" y="1413381"/>
            <a:chExt cx="8887612" cy="599957"/>
          </a:xfrm>
        </p:grpSpPr>
        <p:sp>
          <p:nvSpPr>
            <p:cNvPr id="12" name="직사각형 11">
              <a:extLst>
                <a:ext uri="{FF2B5EF4-FFF2-40B4-BE49-F238E27FC236}">
                  <a16:creationId xmlns="" xmlns:a16="http://schemas.microsoft.com/office/drawing/2014/main" id="{A8E5A278-C702-4A2C-8571-0F8D99AECF3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Creating a series by designating index</a:t>
              </a:r>
            </a:p>
          </p:txBody>
        </p:sp>
        <p:sp>
          <p:nvSpPr>
            <p:cNvPr id="13" name="Rectangle 12">
              <a:extLst>
                <a:ext uri="{FF2B5EF4-FFF2-40B4-BE49-F238E27FC236}">
                  <a16:creationId xmlns="" xmlns:a16="http://schemas.microsoft.com/office/drawing/2014/main" id="{2DCF86CD-6AF1-49CB-86D8-EF6476AFFA6C}"/>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methods of the series are as follows.</a:t>
              </a:r>
            </a:p>
          </p:txBody>
        </p:sp>
      </p:grpSp>
    </p:spTree>
    <p:extLst>
      <p:ext uri="{BB962C8B-B14F-4D97-AF65-F5344CB8AC3E}">
        <p14:creationId xmlns:p14="http://schemas.microsoft.com/office/powerpoint/2010/main" val="26984153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 xmlns:a16="http://schemas.microsoft.com/office/drawing/2014/main" id="{B80A2043-4713-47C8-89CE-0EE6A154BBC4}"/>
              </a:ext>
            </a:extLst>
          </p:cNvPr>
          <p:cNvGrpSpPr/>
          <p:nvPr/>
        </p:nvGrpSpPr>
        <p:grpSpPr>
          <a:xfrm>
            <a:off x="558924" y="1738132"/>
            <a:ext cx="8782050" cy="2861861"/>
            <a:chOff x="558924" y="1844824"/>
            <a:chExt cx="8782050" cy="2861861"/>
          </a:xfrm>
        </p:grpSpPr>
        <p:sp>
          <p:nvSpPr>
            <p:cNvPr id="18" name="모서리가 둥근 직사각형 4">
              <a:extLst>
                <a:ext uri="{FF2B5EF4-FFF2-40B4-BE49-F238E27FC236}">
                  <a16:creationId xmlns="" xmlns:a16="http://schemas.microsoft.com/office/drawing/2014/main" id="{A36E3BA1-83BF-4EF9-8B22-BB45DE7AA1FC}"/>
                </a:ext>
              </a:extLst>
            </p:cNvPr>
            <p:cNvSpPr/>
            <p:nvPr/>
          </p:nvSpPr>
          <p:spPr>
            <a:xfrm>
              <a:off x="558924" y="1844824"/>
              <a:ext cx="8782050" cy="15178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1" name="그룹 10"/>
            <p:cNvGrpSpPr/>
            <p:nvPr/>
          </p:nvGrpSpPr>
          <p:grpSpPr>
            <a:xfrm>
              <a:off x="558924" y="3443337"/>
              <a:ext cx="8782050" cy="1263348"/>
              <a:chOff x="557644" y="5085181"/>
              <a:chExt cx="8782050" cy="1263348"/>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12633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Only non-duplicate values are returned.	</a:t>
                </a:r>
              </a:p>
            </p:txBody>
          </p:sp>
        </p:grpSp>
        <p:pic>
          <p:nvPicPr>
            <p:cNvPr id="16"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412276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 xmlns:a16="http://schemas.microsoft.com/office/drawing/2014/main" id="{EE836FE5-4E63-409C-97E4-2898B8159708}"/>
                </a:ext>
              </a:extLst>
            </p:cNvPr>
            <p:cNvSpPr txBox="1"/>
            <p:nvPr/>
          </p:nvSpPr>
          <p:spPr>
            <a:xfrm>
              <a:off x="918992" y="4100035"/>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 xmlns:a16="http://schemas.microsoft.com/office/drawing/2014/main" id="{0800EE66-B78E-4CCD-A49E-31BBE412C7F6}"/>
                </a:ext>
              </a:extLst>
            </p:cNvPr>
            <p:cNvSpPr txBox="1"/>
            <p:nvPr/>
          </p:nvSpPr>
          <p:spPr>
            <a:xfrm>
              <a:off x="1019632" y="443492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This is the number of values that are not duplicates.</a:t>
              </a:r>
            </a:p>
          </p:txBody>
        </p:sp>
        <p:pic>
          <p:nvPicPr>
            <p:cNvPr id="2" name="그림 1"/>
            <p:cNvPicPr>
              <a:picLocks noChangeAspect="1"/>
            </p:cNvPicPr>
            <p:nvPr/>
          </p:nvPicPr>
          <p:blipFill rotWithShape="1">
            <a:blip r:embed="rId4"/>
            <a:srcRect l="1675" r="17174"/>
            <a:stretch/>
          </p:blipFill>
          <p:spPr>
            <a:xfrm>
              <a:off x="625152" y="1883743"/>
              <a:ext cx="8715822" cy="1397426"/>
            </a:xfrm>
            <a:prstGeom prst="rect">
              <a:avLst/>
            </a:prstGeom>
          </p:spPr>
        </p:pic>
      </p:grpSp>
      <p:sp>
        <p:nvSpPr>
          <p:cNvPr id="20" name="직사각형 19">
            <a:extLst>
              <a:ext uri="{FF2B5EF4-FFF2-40B4-BE49-F238E27FC236}">
                <a16:creationId xmlns="" xmlns:a16="http://schemas.microsoft.com/office/drawing/2014/main" id="{87C5611E-16EA-4A29-AD30-A307681730C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methods of the series are as follows.</a:t>
            </a:r>
          </a:p>
        </p:txBody>
      </p:sp>
    </p:spTree>
    <p:extLst>
      <p:ext uri="{BB962C8B-B14F-4D97-AF65-F5344CB8AC3E}">
        <p14:creationId xmlns:p14="http://schemas.microsoft.com/office/powerpoint/2010/main" val="339211443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BA2D0569-7330-4690-B69B-D604C712FDBF}"/>
              </a:ext>
            </a:extLst>
          </p:cNvPr>
          <p:cNvGrpSpPr/>
          <p:nvPr/>
        </p:nvGrpSpPr>
        <p:grpSpPr>
          <a:xfrm>
            <a:off x="558924" y="2055137"/>
            <a:ext cx="8782050" cy="2309967"/>
            <a:chOff x="558924" y="2127144"/>
            <a:chExt cx="8782050" cy="2309967"/>
          </a:xfrm>
        </p:grpSpPr>
        <p:sp>
          <p:nvSpPr>
            <p:cNvPr id="18" name="모서리가 둥근 직사각형 4">
              <a:extLst>
                <a:ext uri="{FF2B5EF4-FFF2-40B4-BE49-F238E27FC236}">
                  <a16:creationId xmlns="" xmlns:a16="http://schemas.microsoft.com/office/drawing/2014/main" id="{A36E3BA1-83BF-4EF9-8B22-BB45DE7AA1FC}"/>
                </a:ext>
              </a:extLst>
            </p:cNvPr>
            <p:cNvSpPr/>
            <p:nvPr/>
          </p:nvSpPr>
          <p:spPr>
            <a:xfrm>
              <a:off x="558924" y="2127144"/>
              <a:ext cx="8782050" cy="230996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486" r="17286"/>
            <a:stretch/>
          </p:blipFill>
          <p:spPr>
            <a:xfrm>
              <a:off x="653141" y="2205007"/>
              <a:ext cx="8687833" cy="2194780"/>
            </a:xfrm>
            <a:prstGeom prst="rect">
              <a:avLst/>
            </a:prstGeom>
          </p:spPr>
        </p:pic>
      </p:grpSp>
      <p:grpSp>
        <p:nvGrpSpPr>
          <p:cNvPr id="12" name="그룹 11">
            <a:extLst>
              <a:ext uri="{FF2B5EF4-FFF2-40B4-BE49-F238E27FC236}">
                <a16:creationId xmlns="" xmlns:a16="http://schemas.microsoft.com/office/drawing/2014/main" id="{97D8E7E5-59DE-4F2B-91E1-5C7FCAD7E7A1}"/>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 xmlns:a16="http://schemas.microsoft.com/office/drawing/2014/main" id="{2F2E489D-DAA7-4E8B-B723-8630118F3DF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methods of the series are as follows.</a:t>
              </a:r>
            </a:p>
          </p:txBody>
        </p:sp>
        <p:sp>
          <p:nvSpPr>
            <p:cNvPr id="14" name="Rectangle 12">
              <a:extLst>
                <a:ext uri="{FF2B5EF4-FFF2-40B4-BE49-F238E27FC236}">
                  <a16:creationId xmlns="" xmlns:a16="http://schemas.microsoft.com/office/drawing/2014/main" id="{F96FEF81-BBDB-48CC-A0D4-19FC34EB0218}"/>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Now, let’s try and duplicate the values.</a:t>
              </a:r>
            </a:p>
          </p:txBody>
        </p:sp>
      </p:grpSp>
    </p:spTree>
    <p:extLst>
      <p:ext uri="{BB962C8B-B14F-4D97-AF65-F5344CB8AC3E}">
        <p14:creationId xmlns:p14="http://schemas.microsoft.com/office/powerpoint/2010/main" val="37999181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5" name="그룹 4">
            <a:extLst>
              <a:ext uri="{FF2B5EF4-FFF2-40B4-BE49-F238E27FC236}">
                <a16:creationId xmlns="" xmlns:a16="http://schemas.microsoft.com/office/drawing/2014/main" id="{D5553216-C0A2-4A46-BE0B-D4DC4D5E4D3B}"/>
              </a:ext>
            </a:extLst>
          </p:cNvPr>
          <p:cNvGrpSpPr/>
          <p:nvPr/>
        </p:nvGrpSpPr>
        <p:grpSpPr>
          <a:xfrm>
            <a:off x="558924" y="4756534"/>
            <a:ext cx="8782050" cy="1480778"/>
            <a:chOff x="558924" y="4756534"/>
            <a:chExt cx="8782050" cy="1480778"/>
          </a:xfrm>
        </p:grpSpPr>
        <p:grpSp>
          <p:nvGrpSpPr>
            <p:cNvPr id="11" name="그룹 10"/>
            <p:cNvGrpSpPr/>
            <p:nvPr/>
          </p:nvGrpSpPr>
          <p:grpSpPr>
            <a:xfrm>
              <a:off x="558924" y="4756534"/>
              <a:ext cx="8782050" cy="1480778"/>
              <a:chOff x="557644" y="5085181"/>
              <a:chExt cx="8782050" cy="1480778"/>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14807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Only non-duplicate values are returned.	</a:t>
                </a:r>
              </a:p>
            </p:txBody>
          </p:sp>
        </p:grpSp>
        <p:pic>
          <p:nvPicPr>
            <p:cNvPr id="16"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3677" y="545823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 xmlns:a16="http://schemas.microsoft.com/office/drawing/2014/main" id="{EE836FE5-4E63-409C-97E4-2898B8159708}"/>
                </a:ext>
              </a:extLst>
            </p:cNvPr>
            <p:cNvSpPr txBox="1"/>
            <p:nvPr/>
          </p:nvSpPr>
          <p:spPr>
            <a:xfrm>
              <a:off x="922458" y="5435505"/>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 xmlns:a16="http://schemas.microsoft.com/office/drawing/2014/main" id="{0800EE66-B78E-4CCD-A49E-31BBE412C7F6}"/>
                </a:ext>
              </a:extLst>
            </p:cNvPr>
            <p:cNvSpPr txBox="1"/>
            <p:nvPr/>
          </p:nvSpPr>
          <p:spPr>
            <a:xfrm>
              <a:off x="1023098" y="5770399"/>
              <a:ext cx="821212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Using the </a:t>
              </a:r>
              <a:r>
                <a:rPr lang="en-US" altLang="ko-KR" sz="1300" dirty="0" err="1">
                  <a:solidFill>
                    <a:prstClr val="black">
                      <a:lumMod val="85000"/>
                      <a:lumOff val="15000"/>
                    </a:prstClr>
                  </a:solidFill>
                  <a:latin typeface="SamsungOne 400" panose="020B0503030303020204" pitchFamily="34" charset="0"/>
                </a:rPr>
                <a:t>value_counts</a:t>
              </a:r>
              <a:r>
                <a:rPr lang="en-US" altLang="ko-KR" sz="1300" dirty="0">
                  <a:solidFill>
                    <a:prstClr val="black">
                      <a:lumMod val="85000"/>
                      <a:lumOff val="15000"/>
                    </a:prstClr>
                  </a:solidFill>
                  <a:latin typeface="SamsungOne 400" panose="020B0503030303020204" pitchFamily="34" charset="0"/>
                </a:rPr>
                <a:t>() method, the same value is added to the number. It’s a method that is used quite often, so be sure to remember it. </a:t>
              </a:r>
            </a:p>
          </p:txBody>
        </p:sp>
      </p:grpSp>
      <p:grpSp>
        <p:nvGrpSpPr>
          <p:cNvPr id="4" name="그룹 3">
            <a:extLst>
              <a:ext uri="{FF2B5EF4-FFF2-40B4-BE49-F238E27FC236}">
                <a16:creationId xmlns="" xmlns:a16="http://schemas.microsoft.com/office/drawing/2014/main" id="{8F008FD1-43AA-4910-86AA-B862BC4CF1AC}"/>
              </a:ext>
            </a:extLst>
          </p:cNvPr>
          <p:cNvGrpSpPr/>
          <p:nvPr/>
        </p:nvGrpSpPr>
        <p:grpSpPr>
          <a:xfrm>
            <a:off x="558924" y="2014518"/>
            <a:ext cx="8782051" cy="2654039"/>
            <a:chOff x="558924" y="2127144"/>
            <a:chExt cx="8782051" cy="2654039"/>
          </a:xfrm>
        </p:grpSpPr>
        <p:sp>
          <p:nvSpPr>
            <p:cNvPr id="18" name="모서리가 둥근 직사각형 4">
              <a:extLst>
                <a:ext uri="{FF2B5EF4-FFF2-40B4-BE49-F238E27FC236}">
                  <a16:creationId xmlns="" xmlns:a16="http://schemas.microsoft.com/office/drawing/2014/main" id="{A36E3BA1-83BF-4EF9-8B22-BB45DE7AA1FC}"/>
                </a:ext>
              </a:extLst>
            </p:cNvPr>
            <p:cNvSpPr/>
            <p:nvPr/>
          </p:nvSpPr>
          <p:spPr>
            <a:xfrm>
              <a:off x="558924" y="2127144"/>
              <a:ext cx="8782050" cy="26540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674" r="14990"/>
            <a:stretch/>
          </p:blipFill>
          <p:spPr>
            <a:xfrm>
              <a:off x="643813" y="2172506"/>
              <a:ext cx="8697162" cy="2599346"/>
            </a:xfrm>
            <a:prstGeom prst="rect">
              <a:avLst/>
            </a:prstGeom>
          </p:spPr>
        </p:pic>
      </p:grpSp>
      <p:grpSp>
        <p:nvGrpSpPr>
          <p:cNvPr id="21" name="그룹 20">
            <a:extLst>
              <a:ext uri="{FF2B5EF4-FFF2-40B4-BE49-F238E27FC236}">
                <a16:creationId xmlns="" xmlns:a16="http://schemas.microsoft.com/office/drawing/2014/main" id="{30E925E3-2E7B-4273-9322-62A9BDB3AE15}"/>
              </a:ext>
            </a:extLst>
          </p:cNvPr>
          <p:cNvGrpSpPr/>
          <p:nvPr/>
        </p:nvGrpSpPr>
        <p:grpSpPr>
          <a:xfrm>
            <a:off x="580388" y="1413381"/>
            <a:ext cx="8887612" cy="599957"/>
            <a:chOff x="580388" y="1413381"/>
            <a:chExt cx="8887612" cy="599957"/>
          </a:xfrm>
        </p:grpSpPr>
        <p:sp>
          <p:nvSpPr>
            <p:cNvPr id="22" name="직사각형 21">
              <a:extLst>
                <a:ext uri="{FF2B5EF4-FFF2-40B4-BE49-F238E27FC236}">
                  <a16:creationId xmlns="" xmlns:a16="http://schemas.microsoft.com/office/drawing/2014/main" id="{C493D1A7-49CC-4FB8-89C4-06A163F6FC3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methods of the series are as follows.</a:t>
              </a:r>
            </a:p>
          </p:txBody>
        </p:sp>
        <p:sp>
          <p:nvSpPr>
            <p:cNvPr id="23" name="Rectangle 12">
              <a:extLst>
                <a:ext uri="{FF2B5EF4-FFF2-40B4-BE49-F238E27FC236}">
                  <a16:creationId xmlns="" xmlns:a16="http://schemas.microsoft.com/office/drawing/2014/main" id="{EB471B3E-EF58-4C54-A4C8-647654FEAB95}"/>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Now, let’s try and duplicate the values.</a:t>
              </a:r>
            </a:p>
          </p:txBody>
        </p:sp>
      </p:grpSp>
    </p:spTree>
    <p:extLst>
      <p:ext uri="{BB962C8B-B14F-4D97-AF65-F5344CB8AC3E}">
        <p14:creationId xmlns:p14="http://schemas.microsoft.com/office/powerpoint/2010/main" val="105200964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 xmlns:a16="http://schemas.microsoft.com/office/drawing/2014/main" id="{D4C38ED3-9179-4BE8-A3F6-560C813D0FAE}"/>
              </a:ext>
            </a:extLst>
          </p:cNvPr>
          <p:cNvGrpSpPr/>
          <p:nvPr/>
        </p:nvGrpSpPr>
        <p:grpSpPr>
          <a:xfrm>
            <a:off x="558924" y="2006345"/>
            <a:ext cx="8782051" cy="3006831"/>
            <a:chOff x="558924" y="2127143"/>
            <a:chExt cx="8782051" cy="3006831"/>
          </a:xfrm>
        </p:grpSpPr>
        <p:sp>
          <p:nvSpPr>
            <p:cNvPr id="18" name="모서리가 둥근 직사각형 4">
              <a:extLst>
                <a:ext uri="{FF2B5EF4-FFF2-40B4-BE49-F238E27FC236}">
                  <a16:creationId xmlns="" xmlns:a16="http://schemas.microsoft.com/office/drawing/2014/main" id="{A36E3BA1-83BF-4EF9-8B22-BB45DE7AA1FC}"/>
                </a:ext>
              </a:extLst>
            </p:cNvPr>
            <p:cNvSpPr/>
            <p:nvPr/>
          </p:nvSpPr>
          <p:spPr>
            <a:xfrm>
              <a:off x="558924" y="2127143"/>
              <a:ext cx="8782050" cy="300683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571" r="18427"/>
            <a:stretch/>
          </p:blipFill>
          <p:spPr>
            <a:xfrm>
              <a:off x="628651" y="2203459"/>
              <a:ext cx="8712324" cy="2825741"/>
            </a:xfrm>
            <a:prstGeom prst="rect">
              <a:avLst/>
            </a:prstGeom>
          </p:spPr>
        </p:pic>
      </p:grpSp>
      <p:grpSp>
        <p:nvGrpSpPr>
          <p:cNvPr id="11" name="그룹 10">
            <a:extLst>
              <a:ext uri="{FF2B5EF4-FFF2-40B4-BE49-F238E27FC236}">
                <a16:creationId xmlns="" xmlns:a16="http://schemas.microsoft.com/office/drawing/2014/main" id="{5B76F299-5C68-4863-8363-37205C11E920}"/>
              </a:ext>
            </a:extLst>
          </p:cNvPr>
          <p:cNvGrpSpPr/>
          <p:nvPr/>
        </p:nvGrpSpPr>
        <p:grpSpPr>
          <a:xfrm>
            <a:off x="580388" y="1413381"/>
            <a:ext cx="8887612" cy="599957"/>
            <a:chOff x="580388" y="1413381"/>
            <a:chExt cx="8887612" cy="599957"/>
          </a:xfrm>
        </p:grpSpPr>
        <p:sp>
          <p:nvSpPr>
            <p:cNvPr id="12" name="직사각형 11">
              <a:extLst>
                <a:ext uri="{FF2B5EF4-FFF2-40B4-BE49-F238E27FC236}">
                  <a16:creationId xmlns="" xmlns:a16="http://schemas.microsoft.com/office/drawing/2014/main" id="{93306F4C-36BC-44BA-BC47-19391D65898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methods of the series are as follows.</a:t>
              </a:r>
            </a:p>
          </p:txBody>
        </p:sp>
        <p:sp>
          <p:nvSpPr>
            <p:cNvPr id="13" name="Rectangle 12">
              <a:extLst>
                <a:ext uri="{FF2B5EF4-FFF2-40B4-BE49-F238E27FC236}">
                  <a16:creationId xmlns="" xmlns:a16="http://schemas.microsoft.com/office/drawing/2014/main" id="{B4D67194-1AFF-4F73-899D-0DBB482A2D2E}"/>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Series can be indexed and sliced like a NumPy array. </a:t>
              </a:r>
            </a:p>
          </p:txBody>
        </p:sp>
      </p:grpSp>
    </p:spTree>
    <p:extLst>
      <p:ext uri="{BB962C8B-B14F-4D97-AF65-F5344CB8AC3E}">
        <p14:creationId xmlns:p14="http://schemas.microsoft.com/office/powerpoint/2010/main" val="18884601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F5C34E74-AC57-4D05-B85D-7B4D67EFE17A}"/>
              </a:ext>
            </a:extLst>
          </p:cNvPr>
          <p:cNvGrpSpPr/>
          <p:nvPr/>
        </p:nvGrpSpPr>
        <p:grpSpPr>
          <a:xfrm>
            <a:off x="558924" y="2055339"/>
            <a:ext cx="8782050" cy="3461893"/>
            <a:chOff x="558924" y="2127144"/>
            <a:chExt cx="8782050" cy="3461893"/>
          </a:xfrm>
        </p:grpSpPr>
        <p:sp>
          <p:nvSpPr>
            <p:cNvPr id="18" name="모서리가 둥근 직사각형 4">
              <a:extLst>
                <a:ext uri="{FF2B5EF4-FFF2-40B4-BE49-F238E27FC236}">
                  <a16:creationId xmlns="" xmlns:a16="http://schemas.microsoft.com/office/drawing/2014/main" id="{A36E3BA1-83BF-4EF9-8B22-BB45DE7AA1FC}"/>
                </a:ext>
              </a:extLst>
            </p:cNvPr>
            <p:cNvSpPr/>
            <p:nvPr/>
          </p:nvSpPr>
          <p:spPr>
            <a:xfrm>
              <a:off x="558924" y="2127144"/>
              <a:ext cx="8782050" cy="34618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2097" r="18196"/>
            <a:stretch/>
          </p:blipFill>
          <p:spPr>
            <a:xfrm>
              <a:off x="723021" y="2208082"/>
              <a:ext cx="8617953" cy="3255739"/>
            </a:xfrm>
            <a:prstGeom prst="rect">
              <a:avLst/>
            </a:prstGeom>
          </p:spPr>
        </p:pic>
      </p:grpSp>
      <p:grpSp>
        <p:nvGrpSpPr>
          <p:cNvPr id="12" name="그룹 11">
            <a:extLst>
              <a:ext uri="{FF2B5EF4-FFF2-40B4-BE49-F238E27FC236}">
                <a16:creationId xmlns="" xmlns:a16="http://schemas.microsoft.com/office/drawing/2014/main" id="{4AE342FA-A9BC-46FA-841F-97074BDF4B3E}"/>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 xmlns:a16="http://schemas.microsoft.com/office/drawing/2014/main" id="{4FFDC237-D17B-49AC-9817-4F7AD28C856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methods of the series are as follows.</a:t>
              </a:r>
            </a:p>
          </p:txBody>
        </p:sp>
        <p:sp>
          <p:nvSpPr>
            <p:cNvPr id="14" name="Rectangle 12">
              <a:extLst>
                <a:ext uri="{FF2B5EF4-FFF2-40B4-BE49-F238E27FC236}">
                  <a16:creationId xmlns="" xmlns:a16="http://schemas.microsoft.com/office/drawing/2014/main" id="{930FAA14-9E46-431C-BEF7-F2CD16D7B586}"/>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Operations in the series are also possible.</a:t>
              </a:r>
            </a:p>
          </p:txBody>
        </p:sp>
      </p:grpSp>
    </p:spTree>
    <p:extLst>
      <p:ext uri="{BB962C8B-B14F-4D97-AF65-F5344CB8AC3E}">
        <p14:creationId xmlns:p14="http://schemas.microsoft.com/office/powerpoint/2010/main" val="667322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completed by deleting the last remaining space. </a:t>
            </a:r>
          </a:p>
        </p:txBody>
      </p:sp>
      <p:grpSp>
        <p:nvGrpSpPr>
          <p:cNvPr id="2" name="그룹 1">
            <a:extLst>
              <a:ext uri="{FF2B5EF4-FFF2-40B4-BE49-F238E27FC236}">
                <a16:creationId xmlns="" xmlns:a16="http://schemas.microsoft.com/office/drawing/2014/main" id="{91EC3C85-D852-44D0-B01A-FAE0DD961044}"/>
              </a:ext>
            </a:extLst>
          </p:cNvPr>
          <p:cNvGrpSpPr/>
          <p:nvPr/>
        </p:nvGrpSpPr>
        <p:grpSpPr>
          <a:xfrm>
            <a:off x="3580746" y="2204864"/>
            <a:ext cx="2741332" cy="1412567"/>
            <a:chOff x="3580746" y="2393092"/>
            <a:chExt cx="2741332" cy="1412567"/>
          </a:xfrm>
        </p:grpSpPr>
        <p:sp>
          <p:nvSpPr>
            <p:cNvPr id="42" name="모서리가 둥근 직사각형 41"/>
            <p:cNvSpPr/>
            <p:nvPr/>
          </p:nvSpPr>
          <p:spPr>
            <a:xfrm>
              <a:off x="3930035" y="3473466"/>
              <a:ext cx="864096" cy="3321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Green</a:t>
              </a:r>
            </a:p>
          </p:txBody>
        </p:sp>
        <p:sp>
          <p:nvSpPr>
            <p:cNvPr id="43" name="모서리가 둥근 직사각형 42"/>
            <p:cNvSpPr/>
            <p:nvPr/>
          </p:nvSpPr>
          <p:spPr>
            <a:xfrm>
              <a:off x="3580746" y="2687885"/>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44" name="모서리가 둥근 직사각형 43"/>
            <p:cNvSpPr/>
            <p:nvPr/>
          </p:nvSpPr>
          <p:spPr>
            <a:xfrm>
              <a:off x="4519364" y="2687885"/>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45" name="모서리가 둥근 직사각형 44"/>
            <p:cNvSpPr/>
            <p:nvPr/>
          </p:nvSpPr>
          <p:spPr>
            <a:xfrm>
              <a:off x="5457982" y="2687885"/>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46" name="직사각형 45">
              <a:extLst>
                <a:ext uri="{FF2B5EF4-FFF2-40B4-BE49-F238E27FC236}">
                  <a16:creationId xmlns="" xmlns:a16="http://schemas.microsoft.com/office/drawing/2014/main" id="{2844E8FD-8285-44B1-862F-28F5460B7E7B}"/>
                </a:ext>
              </a:extLst>
            </p:cNvPr>
            <p:cNvSpPr/>
            <p:nvPr/>
          </p:nvSpPr>
          <p:spPr>
            <a:xfrm>
              <a:off x="3848268" y="239309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47" name="직사각형 46">
              <a:extLst>
                <a:ext uri="{FF2B5EF4-FFF2-40B4-BE49-F238E27FC236}">
                  <a16:creationId xmlns="" xmlns:a16="http://schemas.microsoft.com/office/drawing/2014/main" id="{2844E8FD-8285-44B1-862F-28F5460B7E7B}"/>
                </a:ext>
              </a:extLst>
            </p:cNvPr>
            <p:cNvSpPr/>
            <p:nvPr/>
          </p:nvSpPr>
          <p:spPr>
            <a:xfrm>
              <a:off x="4794131" y="239309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48" name="직사각형 47">
              <a:extLst>
                <a:ext uri="{FF2B5EF4-FFF2-40B4-BE49-F238E27FC236}">
                  <a16:creationId xmlns="" xmlns:a16="http://schemas.microsoft.com/office/drawing/2014/main" id="{2844E8FD-8285-44B1-862F-28F5460B7E7B}"/>
                </a:ext>
              </a:extLst>
            </p:cNvPr>
            <p:cNvSpPr/>
            <p:nvPr/>
          </p:nvSpPr>
          <p:spPr>
            <a:xfrm>
              <a:off x="5699009" y="239309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grpSp>
      <p:sp>
        <p:nvSpPr>
          <p:cNvPr id="16" name="직사각형 15">
            <a:extLst>
              <a:ext uri="{FF2B5EF4-FFF2-40B4-BE49-F238E27FC236}">
                <a16:creationId xmlns="" xmlns:a16="http://schemas.microsoft.com/office/drawing/2014/main" id="{7B2879DF-8544-4DB5-84C4-30591ED4F58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Adding and Deleting Data From the Array</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(4/4)</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34538120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aphicFrame>
        <p:nvGraphicFramePr>
          <p:cNvPr id="2" name="표 1"/>
          <p:cNvGraphicFramePr>
            <a:graphicFrameLocks noGrp="1"/>
          </p:cNvGraphicFramePr>
          <p:nvPr>
            <p:extLst>
              <p:ext uri="{D42A27DB-BD31-4B8C-83A1-F6EECF244321}">
                <p14:modId xmlns:p14="http://schemas.microsoft.com/office/powerpoint/2010/main" val="3908319942"/>
              </p:ext>
            </p:extLst>
          </p:nvPr>
        </p:nvGraphicFramePr>
        <p:xfrm>
          <a:off x="3205386" y="3717032"/>
          <a:ext cx="3489126" cy="2064684"/>
        </p:xfrm>
        <a:graphic>
          <a:graphicData uri="http://schemas.openxmlformats.org/drawingml/2006/table">
            <a:tbl>
              <a:tblPr firstRow="1" bandRow="1">
                <a:tableStyleId>{5940675A-B579-460E-94D1-54222C63F5DA}</a:tableStyleId>
              </a:tblPr>
              <a:tblGrid>
                <a:gridCol w="972108">
                  <a:extLst>
                    <a:ext uri="{9D8B030D-6E8A-4147-A177-3AD203B41FA5}">
                      <a16:colId xmlns="" xmlns:a16="http://schemas.microsoft.com/office/drawing/2014/main" val="20000"/>
                    </a:ext>
                  </a:extLst>
                </a:gridCol>
                <a:gridCol w="972108">
                  <a:extLst>
                    <a:ext uri="{9D8B030D-6E8A-4147-A177-3AD203B41FA5}">
                      <a16:colId xmlns="" xmlns:a16="http://schemas.microsoft.com/office/drawing/2014/main" val="20001"/>
                    </a:ext>
                  </a:extLst>
                </a:gridCol>
                <a:gridCol w="1544910">
                  <a:extLst>
                    <a:ext uri="{9D8B030D-6E8A-4147-A177-3AD203B41FA5}">
                      <a16:colId xmlns="" xmlns:a16="http://schemas.microsoft.com/office/drawing/2014/main" val="20002"/>
                    </a:ext>
                  </a:extLst>
                </a:gridCol>
              </a:tblGrid>
              <a:tr h="344114">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ser1</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ser2</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ser1+ser2</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5"/>
                  </a:ext>
                </a:extLst>
              </a:tr>
            </a:tbl>
          </a:graphicData>
        </a:graphic>
      </p:graphicFrame>
      <p:grpSp>
        <p:nvGrpSpPr>
          <p:cNvPr id="13" name="그룹 12">
            <a:extLst>
              <a:ext uri="{FF2B5EF4-FFF2-40B4-BE49-F238E27FC236}">
                <a16:creationId xmlns="" xmlns:a16="http://schemas.microsoft.com/office/drawing/2014/main" id="{90CE8816-CC00-46C7-A33C-8503FE51762F}"/>
              </a:ext>
            </a:extLst>
          </p:cNvPr>
          <p:cNvGrpSpPr/>
          <p:nvPr/>
        </p:nvGrpSpPr>
        <p:grpSpPr>
          <a:xfrm>
            <a:off x="580388" y="1413381"/>
            <a:ext cx="8887612" cy="599957"/>
            <a:chOff x="580388" y="1413381"/>
            <a:chExt cx="8887612" cy="599957"/>
          </a:xfrm>
        </p:grpSpPr>
        <p:sp>
          <p:nvSpPr>
            <p:cNvPr id="14" name="직사각형 13">
              <a:extLst>
                <a:ext uri="{FF2B5EF4-FFF2-40B4-BE49-F238E27FC236}">
                  <a16:creationId xmlns="" xmlns:a16="http://schemas.microsoft.com/office/drawing/2014/main" id="{6C3A2AFA-4C06-47D0-8E69-BDD29DAA02D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The methods of the series are as follows.</a:t>
              </a:r>
            </a:p>
          </p:txBody>
        </p:sp>
        <p:sp>
          <p:nvSpPr>
            <p:cNvPr id="15" name="Rectangle 12">
              <a:extLst>
                <a:ext uri="{FF2B5EF4-FFF2-40B4-BE49-F238E27FC236}">
                  <a16:creationId xmlns="" xmlns:a16="http://schemas.microsoft.com/office/drawing/2014/main" id="{B364D372-984F-43C6-BF03-935E63A70CBC}"/>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Operations in the series are also possible.</a:t>
              </a:r>
            </a:p>
          </p:txBody>
        </p:sp>
      </p:grpSp>
      <p:grpSp>
        <p:nvGrpSpPr>
          <p:cNvPr id="6" name="그룹 5">
            <a:extLst>
              <a:ext uri="{FF2B5EF4-FFF2-40B4-BE49-F238E27FC236}">
                <a16:creationId xmlns="" xmlns:a16="http://schemas.microsoft.com/office/drawing/2014/main" id="{3907AD5A-6424-4519-9521-4B43659CD9C0}"/>
              </a:ext>
            </a:extLst>
          </p:cNvPr>
          <p:cNvGrpSpPr/>
          <p:nvPr/>
        </p:nvGrpSpPr>
        <p:grpSpPr>
          <a:xfrm>
            <a:off x="558924" y="2055138"/>
            <a:ext cx="8782050" cy="1425046"/>
            <a:chOff x="558924" y="2055138"/>
            <a:chExt cx="8782050" cy="1425046"/>
          </a:xfrm>
        </p:grpSpPr>
        <p:sp>
          <p:nvSpPr>
            <p:cNvPr id="18" name="모서리가 둥근 직사각형 4">
              <a:extLst>
                <a:ext uri="{FF2B5EF4-FFF2-40B4-BE49-F238E27FC236}">
                  <a16:creationId xmlns="" xmlns:a16="http://schemas.microsoft.com/office/drawing/2014/main" id="{A36E3BA1-83BF-4EF9-8B22-BB45DE7AA1FC}"/>
                </a:ext>
              </a:extLst>
            </p:cNvPr>
            <p:cNvSpPr/>
            <p:nvPr/>
          </p:nvSpPr>
          <p:spPr>
            <a:xfrm>
              <a:off x="558924" y="2055138"/>
              <a:ext cx="8782050" cy="14250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a:extLst>
                <a:ext uri="{FF2B5EF4-FFF2-40B4-BE49-F238E27FC236}">
                  <a16:creationId xmlns="" xmlns:a16="http://schemas.microsoft.com/office/drawing/2014/main" id="{E0CC8C69-2402-4853-8E7D-217ADE052B4F}"/>
                </a:ext>
              </a:extLst>
            </p:cNvPr>
            <p:cNvPicPr>
              <a:picLocks noChangeAspect="1"/>
            </p:cNvPicPr>
            <p:nvPr/>
          </p:nvPicPr>
          <p:blipFill rotWithShape="1">
            <a:blip r:embed="rId4"/>
            <a:srcRect l="1770" r="19788"/>
            <a:stretch/>
          </p:blipFill>
          <p:spPr>
            <a:xfrm>
              <a:off x="643812" y="2100603"/>
              <a:ext cx="8697162" cy="1379580"/>
            </a:xfrm>
            <a:prstGeom prst="rect">
              <a:avLst/>
            </a:prstGeom>
          </p:spPr>
        </p:pic>
      </p:grpSp>
    </p:spTree>
    <p:extLst>
      <p:ext uri="{BB962C8B-B14F-4D97-AF65-F5344CB8AC3E}">
        <p14:creationId xmlns:p14="http://schemas.microsoft.com/office/powerpoint/2010/main" val="42708984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3A678285-4313-4848-967C-67F8E679C232}"/>
              </a:ext>
            </a:extLst>
          </p:cNvPr>
          <p:cNvGrpSpPr/>
          <p:nvPr/>
        </p:nvGrpSpPr>
        <p:grpSpPr>
          <a:xfrm>
            <a:off x="558924" y="2055137"/>
            <a:ext cx="8782050" cy="1453173"/>
            <a:chOff x="558924" y="2055137"/>
            <a:chExt cx="8782050" cy="1453173"/>
          </a:xfrm>
        </p:grpSpPr>
        <p:sp>
          <p:nvSpPr>
            <p:cNvPr id="12" name="모서리가 둥근 직사각형 4">
              <a:extLst>
                <a:ext uri="{FF2B5EF4-FFF2-40B4-BE49-F238E27FC236}">
                  <a16:creationId xmlns="" xmlns:a16="http://schemas.microsoft.com/office/drawing/2014/main" id="{F81A94F4-E260-469D-AD40-733815732E02}"/>
                </a:ext>
              </a:extLst>
            </p:cNvPr>
            <p:cNvSpPr/>
            <p:nvPr/>
          </p:nvSpPr>
          <p:spPr>
            <a:xfrm>
              <a:off x="558924" y="2055137"/>
              <a:ext cx="8782050" cy="145317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449" r="20124"/>
            <a:stretch/>
          </p:blipFill>
          <p:spPr>
            <a:xfrm>
              <a:off x="606490" y="2100603"/>
              <a:ext cx="8734484" cy="1391074"/>
            </a:xfrm>
            <a:prstGeom prst="rect">
              <a:avLst/>
            </a:prstGeom>
          </p:spPr>
        </p:pic>
      </p:grpSp>
      <p:graphicFrame>
        <p:nvGraphicFramePr>
          <p:cNvPr id="14" name="표 13"/>
          <p:cNvGraphicFramePr>
            <a:graphicFrameLocks noGrp="1"/>
          </p:cNvGraphicFramePr>
          <p:nvPr>
            <p:extLst>
              <p:ext uri="{D42A27DB-BD31-4B8C-83A1-F6EECF244321}">
                <p14:modId xmlns:p14="http://schemas.microsoft.com/office/powerpoint/2010/main" val="2731086802"/>
              </p:ext>
            </p:extLst>
          </p:nvPr>
        </p:nvGraphicFramePr>
        <p:xfrm>
          <a:off x="3205386" y="3740580"/>
          <a:ext cx="3489126" cy="2064684"/>
        </p:xfrm>
        <a:graphic>
          <a:graphicData uri="http://schemas.openxmlformats.org/drawingml/2006/table">
            <a:tbl>
              <a:tblPr firstRow="1" bandRow="1">
                <a:tableStyleId>{5940675A-B579-460E-94D1-54222C63F5DA}</a:tableStyleId>
              </a:tblPr>
              <a:tblGrid>
                <a:gridCol w="972108">
                  <a:extLst>
                    <a:ext uri="{9D8B030D-6E8A-4147-A177-3AD203B41FA5}">
                      <a16:colId xmlns="" xmlns:a16="http://schemas.microsoft.com/office/drawing/2014/main" val="20000"/>
                    </a:ext>
                  </a:extLst>
                </a:gridCol>
                <a:gridCol w="972108">
                  <a:extLst>
                    <a:ext uri="{9D8B030D-6E8A-4147-A177-3AD203B41FA5}">
                      <a16:colId xmlns="" xmlns:a16="http://schemas.microsoft.com/office/drawing/2014/main" val="20001"/>
                    </a:ext>
                  </a:extLst>
                </a:gridCol>
                <a:gridCol w="1544910">
                  <a:extLst>
                    <a:ext uri="{9D8B030D-6E8A-4147-A177-3AD203B41FA5}">
                      <a16:colId xmlns="" xmlns:a16="http://schemas.microsoft.com/office/drawing/2014/main" val="20002"/>
                    </a:ext>
                  </a:extLst>
                </a:gridCol>
              </a:tblGrid>
              <a:tr h="344114">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ser1</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ser2</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ser1*ser2</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5"/>
                  </a:ext>
                </a:extLst>
              </a:tr>
            </a:tbl>
          </a:graphicData>
        </a:graphic>
      </p:graphicFrame>
      <p:grpSp>
        <p:nvGrpSpPr>
          <p:cNvPr id="15" name="그룹 14">
            <a:extLst>
              <a:ext uri="{FF2B5EF4-FFF2-40B4-BE49-F238E27FC236}">
                <a16:creationId xmlns="" xmlns:a16="http://schemas.microsoft.com/office/drawing/2014/main" id="{FCD8FA68-251C-49EA-B2AF-81936877F176}"/>
              </a:ext>
            </a:extLst>
          </p:cNvPr>
          <p:cNvGrpSpPr/>
          <p:nvPr/>
        </p:nvGrpSpPr>
        <p:grpSpPr>
          <a:xfrm>
            <a:off x="580388" y="1413381"/>
            <a:ext cx="8887612" cy="599957"/>
            <a:chOff x="580388" y="1413381"/>
            <a:chExt cx="8887612" cy="599957"/>
          </a:xfrm>
        </p:grpSpPr>
        <p:sp>
          <p:nvSpPr>
            <p:cNvPr id="16" name="직사각형 15">
              <a:extLst>
                <a:ext uri="{FF2B5EF4-FFF2-40B4-BE49-F238E27FC236}">
                  <a16:creationId xmlns="" xmlns:a16="http://schemas.microsoft.com/office/drawing/2014/main" id="{05C36C3F-DC83-413D-AA34-EE3EFFB6D3B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methods of the series are as follows.</a:t>
              </a:r>
            </a:p>
          </p:txBody>
        </p:sp>
        <p:sp>
          <p:nvSpPr>
            <p:cNvPr id="17" name="Rectangle 12">
              <a:extLst>
                <a:ext uri="{FF2B5EF4-FFF2-40B4-BE49-F238E27FC236}">
                  <a16:creationId xmlns="" xmlns:a16="http://schemas.microsoft.com/office/drawing/2014/main" id="{0AB026AF-78EC-4E31-BD6D-D6CA09A6D9A6}"/>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Operations in the series are also possible.</a:t>
              </a:r>
            </a:p>
          </p:txBody>
        </p:sp>
      </p:grpSp>
    </p:spTree>
    <p:extLst>
      <p:ext uri="{BB962C8B-B14F-4D97-AF65-F5344CB8AC3E}">
        <p14:creationId xmlns:p14="http://schemas.microsoft.com/office/powerpoint/2010/main" val="106253109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3" name="그룹 12">
            <a:extLst>
              <a:ext uri="{FF2B5EF4-FFF2-40B4-BE49-F238E27FC236}">
                <a16:creationId xmlns="" xmlns:a16="http://schemas.microsoft.com/office/drawing/2014/main" id="{6E6162EB-27F6-4566-A1F9-CD791E1CA4F3}"/>
              </a:ext>
            </a:extLst>
          </p:cNvPr>
          <p:cNvGrpSpPr/>
          <p:nvPr/>
        </p:nvGrpSpPr>
        <p:grpSpPr>
          <a:xfrm>
            <a:off x="580388" y="1413381"/>
            <a:ext cx="8887612" cy="599957"/>
            <a:chOff x="580388" y="1413381"/>
            <a:chExt cx="8887612" cy="599957"/>
          </a:xfrm>
        </p:grpSpPr>
        <p:sp>
          <p:nvSpPr>
            <p:cNvPr id="14" name="직사각형 13">
              <a:extLst>
                <a:ext uri="{FF2B5EF4-FFF2-40B4-BE49-F238E27FC236}">
                  <a16:creationId xmlns="" xmlns:a16="http://schemas.microsoft.com/office/drawing/2014/main" id="{1AA4C4A4-C623-492E-A0E3-6BEFEE427A7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The methods of the series are as follows.</a:t>
              </a:r>
            </a:p>
          </p:txBody>
        </p:sp>
        <p:sp>
          <p:nvSpPr>
            <p:cNvPr id="15" name="Rectangle 12">
              <a:extLst>
                <a:ext uri="{FF2B5EF4-FFF2-40B4-BE49-F238E27FC236}">
                  <a16:creationId xmlns="" xmlns:a16="http://schemas.microsoft.com/office/drawing/2014/main" id="{A2DF987E-AEAB-4585-BFB8-C519C9E17561}"/>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Operations in the series are also possible.</a:t>
              </a:r>
            </a:p>
          </p:txBody>
        </p:sp>
      </p:grpSp>
      <p:grpSp>
        <p:nvGrpSpPr>
          <p:cNvPr id="4" name="그룹 3">
            <a:extLst>
              <a:ext uri="{FF2B5EF4-FFF2-40B4-BE49-F238E27FC236}">
                <a16:creationId xmlns="" xmlns:a16="http://schemas.microsoft.com/office/drawing/2014/main" id="{B6456099-B8B5-4BD7-B8E8-0E8ECE91BBD0}"/>
              </a:ext>
            </a:extLst>
          </p:cNvPr>
          <p:cNvGrpSpPr/>
          <p:nvPr/>
        </p:nvGrpSpPr>
        <p:grpSpPr>
          <a:xfrm>
            <a:off x="558924" y="2055137"/>
            <a:ext cx="8782051" cy="1453173"/>
            <a:chOff x="558924" y="2055137"/>
            <a:chExt cx="8782051" cy="1453173"/>
          </a:xfrm>
        </p:grpSpPr>
        <p:sp>
          <p:nvSpPr>
            <p:cNvPr id="11" name="모서리가 둥근 직사각형 4">
              <a:extLst>
                <a:ext uri="{FF2B5EF4-FFF2-40B4-BE49-F238E27FC236}">
                  <a16:creationId xmlns="" xmlns:a16="http://schemas.microsoft.com/office/drawing/2014/main" id="{549E3544-F5E6-420D-BB4F-0EE049DDD075}"/>
                </a:ext>
              </a:extLst>
            </p:cNvPr>
            <p:cNvSpPr/>
            <p:nvPr/>
          </p:nvSpPr>
          <p:spPr>
            <a:xfrm>
              <a:off x="558924" y="2055137"/>
              <a:ext cx="8782050" cy="145317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 xmlns:a16="http://schemas.microsoft.com/office/drawing/2014/main" id="{CE00C5AE-FDEE-40F1-8676-C78A67D41955}"/>
                </a:ext>
              </a:extLst>
            </p:cNvPr>
            <p:cNvPicPr>
              <a:picLocks noChangeAspect="1"/>
            </p:cNvPicPr>
            <p:nvPr/>
          </p:nvPicPr>
          <p:blipFill rotWithShape="1">
            <a:blip r:embed="rId4"/>
            <a:srcRect l="1696" t="7289" r="19692"/>
            <a:stretch/>
          </p:blipFill>
          <p:spPr>
            <a:xfrm>
              <a:off x="634483" y="2164702"/>
              <a:ext cx="8706492" cy="1343608"/>
            </a:xfrm>
            <a:prstGeom prst="rect">
              <a:avLst/>
            </a:prstGeom>
          </p:spPr>
        </p:pic>
      </p:grpSp>
    </p:spTree>
    <p:extLst>
      <p:ext uri="{BB962C8B-B14F-4D97-AF65-F5344CB8AC3E}">
        <p14:creationId xmlns:p14="http://schemas.microsoft.com/office/powerpoint/2010/main" val="2011095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 xmlns:a16="http://schemas.microsoft.com/office/drawing/2014/main" id="{066BED6A-1C0C-4A01-9C2A-D9854BB08CEF}"/>
              </a:ext>
            </a:extLst>
          </p:cNvPr>
          <p:cNvGrpSpPr/>
          <p:nvPr/>
        </p:nvGrpSpPr>
        <p:grpSpPr>
          <a:xfrm>
            <a:off x="558924" y="2061192"/>
            <a:ext cx="8782050" cy="2332888"/>
            <a:chOff x="558924" y="2127145"/>
            <a:chExt cx="8782050" cy="2332888"/>
          </a:xfrm>
        </p:grpSpPr>
        <p:sp>
          <p:nvSpPr>
            <p:cNvPr id="18" name="모서리가 둥근 직사각형 4">
              <a:extLst>
                <a:ext uri="{FF2B5EF4-FFF2-40B4-BE49-F238E27FC236}">
                  <a16:creationId xmlns="" xmlns:a16="http://schemas.microsoft.com/office/drawing/2014/main" id="{A36E3BA1-83BF-4EF9-8B22-BB45DE7AA1FC}"/>
                </a:ext>
              </a:extLst>
            </p:cNvPr>
            <p:cNvSpPr/>
            <p:nvPr/>
          </p:nvSpPr>
          <p:spPr>
            <a:xfrm>
              <a:off x="558924" y="2127145"/>
              <a:ext cx="8782050" cy="23328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486" r="19028"/>
            <a:stretch/>
          </p:blipFill>
          <p:spPr>
            <a:xfrm>
              <a:off x="625149" y="2204660"/>
              <a:ext cx="8715825" cy="2160444"/>
            </a:xfrm>
            <a:prstGeom prst="rect">
              <a:avLst/>
            </a:prstGeom>
          </p:spPr>
        </p:pic>
      </p:grpSp>
      <p:grpSp>
        <p:nvGrpSpPr>
          <p:cNvPr id="11" name="그룹 10">
            <a:extLst>
              <a:ext uri="{FF2B5EF4-FFF2-40B4-BE49-F238E27FC236}">
                <a16:creationId xmlns="" xmlns:a16="http://schemas.microsoft.com/office/drawing/2014/main" id="{D19190BA-7986-4A58-AEDB-A62DFF39BEC6}"/>
              </a:ext>
            </a:extLst>
          </p:cNvPr>
          <p:cNvGrpSpPr/>
          <p:nvPr/>
        </p:nvGrpSpPr>
        <p:grpSpPr>
          <a:xfrm>
            <a:off x="580388" y="1413381"/>
            <a:ext cx="8887612" cy="599957"/>
            <a:chOff x="580388" y="1413381"/>
            <a:chExt cx="8887612" cy="599957"/>
          </a:xfrm>
        </p:grpSpPr>
        <p:sp>
          <p:nvSpPr>
            <p:cNvPr id="12" name="직사각형 11">
              <a:extLst>
                <a:ext uri="{FF2B5EF4-FFF2-40B4-BE49-F238E27FC236}">
                  <a16:creationId xmlns="" xmlns:a16="http://schemas.microsoft.com/office/drawing/2014/main" id="{97CECC4F-2E1B-49C9-8D88-B38DF8056CA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methods of the series are as follows.</a:t>
              </a:r>
            </a:p>
          </p:txBody>
        </p:sp>
        <p:sp>
          <p:nvSpPr>
            <p:cNvPr id="13" name="Rectangle 12">
              <a:extLst>
                <a:ext uri="{FF2B5EF4-FFF2-40B4-BE49-F238E27FC236}">
                  <a16:creationId xmlns="" xmlns:a16="http://schemas.microsoft.com/office/drawing/2014/main" id="{C5A99D77-9AC1-4C3C-BB0B-8487E21EF3DE}"/>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Methods Related to Statistics in the Series</a:t>
              </a:r>
            </a:p>
          </p:txBody>
        </p:sp>
      </p:grpSp>
    </p:spTree>
    <p:extLst>
      <p:ext uri="{BB962C8B-B14F-4D97-AF65-F5344CB8AC3E}">
        <p14:creationId xmlns:p14="http://schemas.microsoft.com/office/powerpoint/2010/main" val="17698023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2A5DE437-68D8-4926-891D-46E995688881}"/>
              </a:ext>
            </a:extLst>
          </p:cNvPr>
          <p:cNvGrpSpPr/>
          <p:nvPr/>
        </p:nvGrpSpPr>
        <p:grpSpPr>
          <a:xfrm>
            <a:off x="558924" y="2060848"/>
            <a:ext cx="8782050" cy="3723149"/>
            <a:chOff x="558924" y="2127145"/>
            <a:chExt cx="8782050" cy="3723149"/>
          </a:xfrm>
        </p:grpSpPr>
        <p:sp>
          <p:nvSpPr>
            <p:cNvPr id="18" name="모서리가 둥근 직사각형 4">
              <a:extLst>
                <a:ext uri="{FF2B5EF4-FFF2-40B4-BE49-F238E27FC236}">
                  <a16:creationId xmlns="" xmlns:a16="http://schemas.microsoft.com/office/drawing/2014/main" id="{A36E3BA1-83BF-4EF9-8B22-BB45DE7AA1FC}"/>
                </a:ext>
              </a:extLst>
            </p:cNvPr>
            <p:cNvSpPr/>
            <p:nvPr/>
          </p:nvSpPr>
          <p:spPr>
            <a:xfrm>
              <a:off x="558924" y="2127145"/>
              <a:ext cx="8782050" cy="37231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581" r="19440"/>
            <a:stretch/>
          </p:blipFill>
          <p:spPr>
            <a:xfrm>
              <a:off x="643813" y="2156279"/>
              <a:ext cx="8697161" cy="3618776"/>
            </a:xfrm>
            <a:prstGeom prst="rect">
              <a:avLst/>
            </a:prstGeom>
          </p:spPr>
        </p:pic>
      </p:grpSp>
      <p:grpSp>
        <p:nvGrpSpPr>
          <p:cNvPr id="12" name="그룹 11">
            <a:extLst>
              <a:ext uri="{FF2B5EF4-FFF2-40B4-BE49-F238E27FC236}">
                <a16:creationId xmlns="" xmlns:a16="http://schemas.microsoft.com/office/drawing/2014/main" id="{1D3AE8C9-1EC1-4CBC-8F28-BE69E2788980}"/>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 xmlns:a16="http://schemas.microsoft.com/office/drawing/2014/main" id="{A61F5D73-4F3F-4625-A387-1140CC3EE74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methods of the series are as follows.</a:t>
              </a:r>
            </a:p>
          </p:txBody>
        </p:sp>
        <p:sp>
          <p:nvSpPr>
            <p:cNvPr id="14" name="Rectangle 12">
              <a:extLst>
                <a:ext uri="{FF2B5EF4-FFF2-40B4-BE49-F238E27FC236}">
                  <a16:creationId xmlns="" xmlns:a16="http://schemas.microsoft.com/office/drawing/2014/main" id="{BFB6E41C-EC68-4EA8-94E8-FFECA9E38C64}"/>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Methods Related to Statistics in the Series</a:t>
              </a:r>
            </a:p>
          </p:txBody>
        </p:sp>
      </p:grpSp>
    </p:spTree>
    <p:extLst>
      <p:ext uri="{BB962C8B-B14F-4D97-AF65-F5344CB8AC3E}">
        <p14:creationId xmlns:p14="http://schemas.microsoft.com/office/powerpoint/2010/main" val="41462259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5" name="그룹 4">
            <a:extLst>
              <a:ext uri="{FF2B5EF4-FFF2-40B4-BE49-F238E27FC236}">
                <a16:creationId xmlns="" xmlns:a16="http://schemas.microsoft.com/office/drawing/2014/main" id="{11D6A56B-4501-404A-B149-BBCADC577512}"/>
              </a:ext>
            </a:extLst>
          </p:cNvPr>
          <p:cNvGrpSpPr/>
          <p:nvPr/>
        </p:nvGrpSpPr>
        <p:grpSpPr>
          <a:xfrm>
            <a:off x="558924" y="4904665"/>
            <a:ext cx="8782050" cy="1279301"/>
            <a:chOff x="558924" y="4869160"/>
            <a:chExt cx="8782050" cy="1279301"/>
          </a:xfrm>
        </p:grpSpPr>
        <p:grpSp>
          <p:nvGrpSpPr>
            <p:cNvPr id="12" name="그룹 11"/>
            <p:cNvGrpSpPr/>
            <p:nvPr/>
          </p:nvGrpSpPr>
          <p:grpSpPr>
            <a:xfrm>
              <a:off x="558924" y="4869160"/>
              <a:ext cx="8782050" cy="1279301"/>
              <a:chOff x="557644" y="5085181"/>
              <a:chExt cx="8782050" cy="1279301"/>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12793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We will replace the lambda function with what we learned in Python Basics.</a:t>
                </a:r>
              </a:p>
            </p:txBody>
          </p:sp>
        </p:grpSp>
        <p:pic>
          <p:nvPicPr>
            <p:cNvPr id="17"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3677" y="5549689"/>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 xmlns:a16="http://schemas.microsoft.com/office/drawing/2014/main" id="{EE836FE5-4E63-409C-97E4-2898B8159708}"/>
                </a:ext>
              </a:extLst>
            </p:cNvPr>
            <p:cNvSpPr txBox="1"/>
            <p:nvPr/>
          </p:nvSpPr>
          <p:spPr>
            <a:xfrm>
              <a:off x="922458" y="5526957"/>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 xmlns:a16="http://schemas.microsoft.com/office/drawing/2014/main" id="{0800EE66-B78E-4CCD-A49E-31BBE412C7F6}"/>
                </a:ext>
              </a:extLst>
            </p:cNvPr>
            <p:cNvSpPr txBox="1"/>
            <p:nvPr/>
          </p:nvSpPr>
          <p:spPr>
            <a:xfrm>
              <a:off x="1023098" y="586185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Add 10 to each element and return it to the series.</a:t>
              </a:r>
            </a:p>
          </p:txBody>
        </p:sp>
      </p:grpSp>
      <p:grpSp>
        <p:nvGrpSpPr>
          <p:cNvPr id="6" name="그룹 5">
            <a:extLst>
              <a:ext uri="{FF2B5EF4-FFF2-40B4-BE49-F238E27FC236}">
                <a16:creationId xmlns="" xmlns:a16="http://schemas.microsoft.com/office/drawing/2014/main" id="{0E8B6747-DDD0-421D-B268-668B72FB5CF5}"/>
              </a:ext>
            </a:extLst>
          </p:cNvPr>
          <p:cNvGrpSpPr/>
          <p:nvPr/>
        </p:nvGrpSpPr>
        <p:grpSpPr>
          <a:xfrm>
            <a:off x="558924" y="2029784"/>
            <a:ext cx="8782050" cy="2771426"/>
            <a:chOff x="558924" y="2127145"/>
            <a:chExt cx="8782050" cy="2771426"/>
          </a:xfrm>
        </p:grpSpPr>
        <p:sp>
          <p:nvSpPr>
            <p:cNvPr id="18" name="모서리가 둥근 직사각형 4">
              <a:extLst>
                <a:ext uri="{FF2B5EF4-FFF2-40B4-BE49-F238E27FC236}">
                  <a16:creationId xmlns="" xmlns:a16="http://schemas.microsoft.com/office/drawing/2014/main" id="{A36E3BA1-83BF-4EF9-8B22-BB45DE7AA1FC}"/>
                </a:ext>
              </a:extLst>
            </p:cNvPr>
            <p:cNvSpPr/>
            <p:nvPr/>
          </p:nvSpPr>
          <p:spPr>
            <a:xfrm>
              <a:off x="558924" y="2127145"/>
              <a:ext cx="8782050" cy="277142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518" r="17387"/>
            <a:stretch/>
          </p:blipFill>
          <p:spPr>
            <a:xfrm>
              <a:off x="643813" y="2184449"/>
              <a:ext cx="8697161" cy="2655210"/>
            </a:xfrm>
            <a:prstGeom prst="rect">
              <a:avLst/>
            </a:prstGeom>
          </p:spPr>
        </p:pic>
        <p:sp>
          <p:nvSpPr>
            <p:cNvPr id="4" name="직사각형 3"/>
            <p:cNvSpPr/>
            <p:nvPr/>
          </p:nvSpPr>
          <p:spPr>
            <a:xfrm>
              <a:off x="3274116" y="2782755"/>
              <a:ext cx="4255688" cy="1750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직사각형 22"/>
            <p:cNvSpPr/>
            <p:nvPr/>
          </p:nvSpPr>
          <p:spPr>
            <a:xfrm>
              <a:off x="4015308" y="3921194"/>
              <a:ext cx="3402529" cy="22159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그룹 21">
            <a:extLst>
              <a:ext uri="{FF2B5EF4-FFF2-40B4-BE49-F238E27FC236}">
                <a16:creationId xmlns="" xmlns:a16="http://schemas.microsoft.com/office/drawing/2014/main" id="{8F7FAE21-C583-4E77-85C3-2D9C072E492E}"/>
              </a:ext>
            </a:extLst>
          </p:cNvPr>
          <p:cNvGrpSpPr/>
          <p:nvPr/>
        </p:nvGrpSpPr>
        <p:grpSpPr>
          <a:xfrm>
            <a:off x="580388" y="1413381"/>
            <a:ext cx="8887612" cy="599957"/>
            <a:chOff x="580388" y="1413381"/>
            <a:chExt cx="8887612" cy="599957"/>
          </a:xfrm>
        </p:grpSpPr>
        <p:sp>
          <p:nvSpPr>
            <p:cNvPr id="24" name="직사각형 23">
              <a:extLst>
                <a:ext uri="{FF2B5EF4-FFF2-40B4-BE49-F238E27FC236}">
                  <a16:creationId xmlns="" xmlns:a16="http://schemas.microsoft.com/office/drawing/2014/main" id="{C4599423-ECBE-4529-9741-36FA54F76C9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methods of the series are as follows.</a:t>
              </a:r>
            </a:p>
          </p:txBody>
        </p:sp>
        <p:sp>
          <p:nvSpPr>
            <p:cNvPr id="25" name="Rectangle 12">
              <a:extLst>
                <a:ext uri="{FF2B5EF4-FFF2-40B4-BE49-F238E27FC236}">
                  <a16:creationId xmlns="" xmlns:a16="http://schemas.microsoft.com/office/drawing/2014/main" id="{1BBDBAF3-B3B8-4D01-A5C9-0E5D8FFC6373}"/>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lambda function can be applied to the series using the apply function.</a:t>
              </a:r>
            </a:p>
          </p:txBody>
        </p:sp>
      </p:grpSp>
    </p:spTree>
    <p:extLst>
      <p:ext uri="{BB962C8B-B14F-4D97-AF65-F5344CB8AC3E}">
        <p14:creationId xmlns:p14="http://schemas.microsoft.com/office/powerpoint/2010/main" val="86726411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 xmlns:a16="http://schemas.microsoft.com/office/drawing/2014/main" id="{58B1BC1D-DFB7-4482-BA23-F01AD71B1BBE}"/>
              </a:ext>
            </a:extLst>
          </p:cNvPr>
          <p:cNvSpPr/>
          <p:nvPr/>
        </p:nvSpPr>
        <p:spPr>
          <a:xfrm>
            <a:off x="444580" y="136086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Pandas Series and DataFrame Practice</a:t>
            </a: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15" name="직사각형 1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776F715B-41FC-4865-A511-01946F41186E}"/>
              </a:ext>
            </a:extLst>
          </p:cNvPr>
          <p:cNvGrpSpPr/>
          <p:nvPr/>
        </p:nvGrpSpPr>
        <p:grpSpPr>
          <a:xfrm>
            <a:off x="558923" y="4811245"/>
            <a:ext cx="8782050" cy="525866"/>
            <a:chOff x="558923" y="4811245"/>
            <a:chExt cx="8782050" cy="525866"/>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923" y="4811245"/>
              <a:ext cx="8782050" cy="5258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2806" t="17769" r="19978" b="10742"/>
            <a:stretch/>
          </p:blipFill>
          <p:spPr>
            <a:xfrm>
              <a:off x="625151" y="4833257"/>
              <a:ext cx="8715822" cy="467951"/>
            </a:xfrm>
            <a:prstGeom prst="rect">
              <a:avLst/>
            </a:prstGeom>
          </p:spPr>
        </p:pic>
      </p:grpSp>
      <p:grpSp>
        <p:nvGrpSpPr>
          <p:cNvPr id="14" name="그룹 13">
            <a:extLst>
              <a:ext uri="{FF2B5EF4-FFF2-40B4-BE49-F238E27FC236}">
                <a16:creationId xmlns="" xmlns:a16="http://schemas.microsoft.com/office/drawing/2014/main" id="{EF8CA1F0-F106-48B9-A1BA-483AF1450FFD}"/>
              </a:ext>
            </a:extLst>
          </p:cNvPr>
          <p:cNvGrpSpPr/>
          <p:nvPr/>
        </p:nvGrpSpPr>
        <p:grpSpPr>
          <a:xfrm>
            <a:off x="524240" y="1870666"/>
            <a:ext cx="8887612" cy="2806016"/>
            <a:chOff x="524240" y="1870666"/>
            <a:chExt cx="8887612" cy="2806016"/>
          </a:xfrm>
        </p:grpSpPr>
        <p:sp>
          <p:nvSpPr>
            <p:cNvPr id="20" name="직사각형 19">
              <a:extLst>
                <a:ext uri="{FF2B5EF4-FFF2-40B4-BE49-F238E27FC236}">
                  <a16:creationId xmlns="" xmlns:a16="http://schemas.microsoft.com/office/drawing/2014/main" id="{3713312A-16A0-4518-AD53-E197D8FE3D9A}"/>
                </a:ext>
              </a:extLst>
            </p:cNvPr>
            <p:cNvSpPr/>
            <p:nvPr/>
          </p:nvSpPr>
          <p:spPr>
            <a:xfrm>
              <a:off x="651633" y="2120359"/>
              <a:ext cx="8632825" cy="2556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was mentioned that DataFrame is a two-dimensional array consisting of rows and columns. The two-dimensional array is the most commonly used form of data for computers.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field of image processing and data analysis, most of the data are searched and processed in the form of a two-dimensional array. The DataFrame data structure of pandas originated from the DataFrame of R, a popular statistical package.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similar to the two-dimensional NumPy array. The data type of the column may be different. It is ideal for storing data from CSV files, Excel spreadsheets, SQL tables, etc. There are properties such as columns, indices, etc.</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DataFrame can be thought of as a collection of Series objects. Pandas DataFrames allows for data representation similar to Excel spreadsheets.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DataFrame consists of rows and columns. Rows are observations or instances. Columns are variables.</a:t>
              </a:r>
            </a:p>
          </p:txBody>
        </p:sp>
        <p:sp>
          <p:nvSpPr>
            <p:cNvPr id="21" name="직사각형 20">
              <a:extLst>
                <a:ext uri="{FF2B5EF4-FFF2-40B4-BE49-F238E27FC236}">
                  <a16:creationId xmlns="" xmlns:a16="http://schemas.microsoft.com/office/drawing/2014/main" id="{C9355E71-E27A-48EE-A0C4-C9E9F9CDABAC}"/>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Two-Dimensional Array</a:t>
              </a:r>
            </a:p>
          </p:txBody>
        </p:sp>
      </p:grpSp>
    </p:spTree>
    <p:extLst>
      <p:ext uri="{BB962C8B-B14F-4D97-AF65-F5344CB8AC3E}">
        <p14:creationId xmlns:p14="http://schemas.microsoft.com/office/powerpoint/2010/main" val="29667198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B5D2A9E5-D833-4B15-A4CF-D7D42C6B9131}"/>
              </a:ext>
            </a:extLst>
          </p:cNvPr>
          <p:cNvGrpSpPr/>
          <p:nvPr/>
        </p:nvGrpSpPr>
        <p:grpSpPr>
          <a:xfrm>
            <a:off x="558924" y="2227199"/>
            <a:ext cx="8782050" cy="4136981"/>
            <a:chOff x="558924" y="2255192"/>
            <a:chExt cx="8782050" cy="4136981"/>
          </a:xfrm>
        </p:grpSpPr>
        <p:sp>
          <p:nvSpPr>
            <p:cNvPr id="18" name="모서리가 둥근 직사각형 4">
              <a:extLst>
                <a:ext uri="{FF2B5EF4-FFF2-40B4-BE49-F238E27FC236}">
                  <a16:creationId xmlns="" xmlns:a16="http://schemas.microsoft.com/office/drawing/2014/main" id="{A36E3BA1-83BF-4EF9-8B22-BB45DE7AA1FC}"/>
                </a:ext>
              </a:extLst>
            </p:cNvPr>
            <p:cNvSpPr/>
            <p:nvPr/>
          </p:nvSpPr>
          <p:spPr>
            <a:xfrm>
              <a:off x="558924" y="2255192"/>
              <a:ext cx="8782050" cy="41369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836"/>
            <a:stretch/>
          </p:blipFill>
          <p:spPr>
            <a:xfrm>
              <a:off x="867747" y="2312053"/>
              <a:ext cx="8473227" cy="4049704"/>
            </a:xfrm>
            <a:prstGeom prst="rect">
              <a:avLst/>
            </a:prstGeom>
          </p:spPr>
        </p:pic>
      </p:grpSp>
      <p:grpSp>
        <p:nvGrpSpPr>
          <p:cNvPr id="12" name="그룹 11">
            <a:extLst>
              <a:ext uri="{FF2B5EF4-FFF2-40B4-BE49-F238E27FC236}">
                <a16:creationId xmlns="" xmlns:a16="http://schemas.microsoft.com/office/drawing/2014/main" id="{4CB13AA6-2F40-4AA1-97B5-95EC9C0BB49C}"/>
              </a:ext>
            </a:extLst>
          </p:cNvPr>
          <p:cNvGrpSpPr/>
          <p:nvPr/>
        </p:nvGrpSpPr>
        <p:grpSpPr>
          <a:xfrm>
            <a:off x="580388" y="1413381"/>
            <a:ext cx="8887612" cy="800012"/>
            <a:chOff x="580388" y="1413381"/>
            <a:chExt cx="8887612" cy="800012"/>
          </a:xfrm>
        </p:grpSpPr>
        <p:sp>
          <p:nvSpPr>
            <p:cNvPr id="13" name="직사각형 12">
              <a:extLst>
                <a:ext uri="{FF2B5EF4-FFF2-40B4-BE49-F238E27FC236}">
                  <a16:creationId xmlns="" xmlns:a16="http://schemas.microsoft.com/office/drawing/2014/main" id="{B9F61321-A092-4258-A358-06A401AE898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
          <p:nvSpPr>
            <p:cNvPr id="14" name="Rectangle 12">
              <a:extLst>
                <a:ext uri="{FF2B5EF4-FFF2-40B4-BE49-F238E27FC236}">
                  <a16:creationId xmlns="" xmlns:a16="http://schemas.microsoft.com/office/drawing/2014/main" id="{C6EEFC0F-BFF3-4C1D-BDC2-34139C08D795}"/>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pandas DataFrame is very convenient when reading an external data set, especially when data is stored in a comma-separated (CSV) format.</a:t>
              </a:r>
            </a:p>
          </p:txBody>
        </p:sp>
      </p:grpSp>
    </p:spTree>
    <p:extLst>
      <p:ext uri="{BB962C8B-B14F-4D97-AF65-F5344CB8AC3E}">
        <p14:creationId xmlns:p14="http://schemas.microsoft.com/office/powerpoint/2010/main" val="5761468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335691D1-944E-483E-B9A0-0869FACDB80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grpSp>
        <p:nvGrpSpPr>
          <p:cNvPr id="19" name="그룹 18">
            <a:extLst>
              <a:ext uri="{FF2B5EF4-FFF2-40B4-BE49-F238E27FC236}">
                <a16:creationId xmlns="" xmlns:a16="http://schemas.microsoft.com/office/drawing/2014/main" id="{CD0CB9E5-DD56-5B4F-84DE-20F79B733310}"/>
              </a:ext>
            </a:extLst>
          </p:cNvPr>
          <p:cNvGrpSpPr/>
          <p:nvPr/>
        </p:nvGrpSpPr>
        <p:grpSpPr>
          <a:xfrm>
            <a:off x="558924" y="1726964"/>
            <a:ext cx="8782050" cy="1298338"/>
            <a:chOff x="558924" y="1726964"/>
            <a:chExt cx="8782050" cy="1298338"/>
          </a:xfrm>
        </p:grpSpPr>
        <p:sp>
          <p:nvSpPr>
            <p:cNvPr id="8" name="모서리가 둥근 직사각형 4">
              <a:extLst>
                <a:ext uri="{FF2B5EF4-FFF2-40B4-BE49-F238E27FC236}">
                  <a16:creationId xmlns="" xmlns:a16="http://schemas.microsoft.com/office/drawing/2014/main" id="{D8A8E53A-5097-B49B-D229-74FB22E65F02}"/>
                </a:ext>
              </a:extLst>
            </p:cNvPr>
            <p:cNvSpPr/>
            <p:nvPr/>
          </p:nvSpPr>
          <p:spPr>
            <a:xfrm>
              <a:off x="558924" y="1726964"/>
              <a:ext cx="8782050" cy="129833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 xmlns:a16="http://schemas.microsoft.com/office/drawing/2014/main" id="{0A377ED8-E8E4-1EA6-CE00-34B6EDEA0CC8}"/>
                </a:ext>
              </a:extLst>
            </p:cNvPr>
            <p:cNvGrpSpPr/>
            <p:nvPr/>
          </p:nvGrpSpPr>
          <p:grpSpPr>
            <a:xfrm>
              <a:off x="661481" y="1843191"/>
              <a:ext cx="8679493" cy="1087426"/>
              <a:chOff x="661481" y="1822871"/>
              <a:chExt cx="8679493" cy="1087426"/>
            </a:xfrm>
          </p:grpSpPr>
          <p:pic>
            <p:nvPicPr>
              <p:cNvPr id="9" name="그림 8">
                <a:extLst>
                  <a:ext uri="{FF2B5EF4-FFF2-40B4-BE49-F238E27FC236}">
                    <a16:creationId xmlns="" xmlns:a16="http://schemas.microsoft.com/office/drawing/2014/main" id="{E3EDD7F4-7EDD-42E4-FC20-4C62771A1953}"/>
                  </a:ext>
                </a:extLst>
              </p:cNvPr>
              <p:cNvPicPr>
                <a:picLocks noChangeAspect="1"/>
              </p:cNvPicPr>
              <p:nvPr/>
            </p:nvPicPr>
            <p:blipFill rotWithShape="1">
              <a:blip r:embed="rId4"/>
              <a:srcRect r="15746"/>
              <a:stretch/>
            </p:blipFill>
            <p:spPr>
              <a:xfrm>
                <a:off x="661481" y="1822871"/>
                <a:ext cx="8679493" cy="1087426"/>
              </a:xfrm>
              <a:prstGeom prst="rect">
                <a:avLst/>
              </a:prstGeom>
            </p:spPr>
          </p:pic>
          <p:sp>
            <p:nvSpPr>
              <p:cNvPr id="11" name="직사각형 10">
                <a:extLst>
                  <a:ext uri="{FF2B5EF4-FFF2-40B4-BE49-F238E27FC236}">
                    <a16:creationId xmlns="" xmlns:a16="http://schemas.microsoft.com/office/drawing/2014/main" id="{0FAE9D22-C75E-266C-6D40-18EA5779AA97}"/>
                  </a:ext>
                </a:extLst>
              </p:cNvPr>
              <p:cNvSpPr/>
              <p:nvPr/>
            </p:nvSpPr>
            <p:spPr>
              <a:xfrm>
                <a:off x="1011936" y="1926336"/>
                <a:ext cx="152400" cy="1752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150" dirty="0">
                    <a:solidFill>
                      <a:srgbClr val="2D3C9D"/>
                    </a:solidFill>
                    <a:latin typeface="D2Coding" panose="020B0609020101020101" pitchFamily="49" charset="-127"/>
                    <a:ea typeface="D2Coding" panose="020B0609020101020101" pitchFamily="49" charset="-127"/>
                  </a:rPr>
                  <a:t>3</a:t>
                </a:r>
                <a:endParaRPr lang="ko-KR" altLang="en-US" sz="1150" dirty="0">
                  <a:solidFill>
                    <a:srgbClr val="2D3C9D"/>
                  </a:solidFill>
                  <a:latin typeface="D2Coding" panose="020B0609020101020101" pitchFamily="49" charset="-127"/>
                  <a:ea typeface="D2Coding" panose="020B0609020101020101" pitchFamily="49" charset="-127"/>
                </a:endParaRPr>
              </a:p>
            </p:txBody>
          </p:sp>
          <p:sp>
            <p:nvSpPr>
              <p:cNvPr id="15" name="직사각형 14">
                <a:extLst>
                  <a:ext uri="{FF2B5EF4-FFF2-40B4-BE49-F238E27FC236}">
                    <a16:creationId xmlns="" xmlns:a16="http://schemas.microsoft.com/office/drawing/2014/main" id="{82A213D9-05BF-73B3-16A9-2709B95D99B1}"/>
                  </a:ext>
                </a:extLst>
              </p:cNvPr>
              <p:cNvSpPr/>
              <p:nvPr/>
            </p:nvSpPr>
            <p:spPr>
              <a:xfrm>
                <a:off x="1006596" y="2400729"/>
                <a:ext cx="163836" cy="1254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50" dirty="0">
                    <a:solidFill>
                      <a:srgbClr val="2D3C9D"/>
                    </a:solidFill>
                    <a:latin typeface="D2Coding" panose="020B0609020101020101" pitchFamily="49" charset="-127"/>
                    <a:ea typeface="D2Coding" panose="020B0609020101020101" pitchFamily="49" charset="-127"/>
                  </a:rPr>
                  <a:t>4</a:t>
                </a:r>
                <a:endParaRPr lang="ko-KR" altLang="en-US" sz="1150" dirty="0">
                  <a:solidFill>
                    <a:srgbClr val="2D3C9D"/>
                  </a:solidFill>
                  <a:latin typeface="D2Coding" panose="020B0609020101020101" pitchFamily="49" charset="-127"/>
                  <a:ea typeface="D2Coding" panose="020B0609020101020101" pitchFamily="49" charset="-127"/>
                </a:endParaRPr>
              </a:p>
            </p:txBody>
          </p:sp>
          <p:sp>
            <p:nvSpPr>
              <p:cNvPr id="16" name="직사각형 15">
                <a:extLst>
                  <a:ext uri="{FF2B5EF4-FFF2-40B4-BE49-F238E27FC236}">
                    <a16:creationId xmlns="" xmlns:a16="http://schemas.microsoft.com/office/drawing/2014/main" id="{6F274D0E-768F-C40F-D67E-2ACB61BD1B56}"/>
                  </a:ext>
                </a:extLst>
              </p:cNvPr>
              <p:cNvSpPr/>
              <p:nvPr/>
            </p:nvSpPr>
            <p:spPr>
              <a:xfrm>
                <a:off x="1006596" y="2709243"/>
                <a:ext cx="163836" cy="1254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50" dirty="0">
                    <a:solidFill>
                      <a:srgbClr val="D92C36"/>
                    </a:solidFill>
                    <a:latin typeface="D2Coding" panose="020B0609020101020101" pitchFamily="49" charset="-127"/>
                    <a:ea typeface="D2Coding" panose="020B0609020101020101" pitchFamily="49" charset="-127"/>
                  </a:rPr>
                  <a:t>4</a:t>
                </a:r>
                <a:endParaRPr lang="ko-KR" altLang="en-US" sz="1150" dirty="0">
                  <a:solidFill>
                    <a:srgbClr val="D92C36"/>
                  </a:solidFill>
                  <a:latin typeface="D2Coding" panose="020B0609020101020101" pitchFamily="49" charset="-127"/>
                  <a:ea typeface="D2Coding" panose="020B0609020101020101" pitchFamily="49" charset="-127"/>
                </a:endParaRPr>
              </a:p>
            </p:txBody>
          </p:sp>
        </p:grpSp>
      </p:grpSp>
    </p:spTree>
    <p:extLst>
      <p:ext uri="{BB962C8B-B14F-4D97-AF65-F5344CB8AC3E}">
        <p14:creationId xmlns:p14="http://schemas.microsoft.com/office/powerpoint/2010/main" val="423541095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EDE74EDE-D5BC-4793-BF0A-AC7C99E26ECA}"/>
              </a:ext>
            </a:extLst>
          </p:cNvPr>
          <p:cNvGrpSpPr/>
          <p:nvPr/>
        </p:nvGrpSpPr>
        <p:grpSpPr>
          <a:xfrm>
            <a:off x="558924" y="2042186"/>
            <a:ext cx="8782050" cy="3381536"/>
            <a:chOff x="558924" y="2132856"/>
            <a:chExt cx="8782050" cy="3381536"/>
          </a:xfrm>
        </p:grpSpPr>
        <p:sp>
          <p:nvSpPr>
            <p:cNvPr id="18" name="모서리가 둥근 직사각형 4">
              <a:extLst>
                <a:ext uri="{FF2B5EF4-FFF2-40B4-BE49-F238E27FC236}">
                  <a16:creationId xmlns="" xmlns:a16="http://schemas.microsoft.com/office/drawing/2014/main" id="{A36E3BA1-83BF-4EF9-8B22-BB45DE7AA1FC}"/>
                </a:ext>
              </a:extLst>
            </p:cNvPr>
            <p:cNvSpPr/>
            <p:nvPr/>
          </p:nvSpPr>
          <p:spPr>
            <a:xfrm>
              <a:off x="558924" y="2132856"/>
              <a:ext cx="8782050" cy="33815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958" r="14281"/>
            <a:stretch/>
          </p:blipFill>
          <p:spPr>
            <a:xfrm>
              <a:off x="606489" y="2216993"/>
              <a:ext cx="8734485" cy="3227625"/>
            </a:xfrm>
            <a:prstGeom prst="rect">
              <a:avLst/>
            </a:prstGeom>
          </p:spPr>
        </p:pic>
      </p:grpSp>
      <p:grpSp>
        <p:nvGrpSpPr>
          <p:cNvPr id="12" name="그룹 11">
            <a:extLst>
              <a:ext uri="{FF2B5EF4-FFF2-40B4-BE49-F238E27FC236}">
                <a16:creationId xmlns="" xmlns:a16="http://schemas.microsoft.com/office/drawing/2014/main" id="{FF0B7C0B-D609-4436-8B08-033A8DBBC48E}"/>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 xmlns:a16="http://schemas.microsoft.com/office/drawing/2014/main" id="{FCDF57E7-AD64-47AE-9FA9-C5D8D8B7253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
          <p:nvSpPr>
            <p:cNvPr id="14" name="Rectangle 12">
              <a:extLst>
                <a:ext uri="{FF2B5EF4-FFF2-40B4-BE49-F238E27FC236}">
                  <a16:creationId xmlns="" xmlns:a16="http://schemas.microsoft.com/office/drawing/2014/main" id="{07CA62C3-7303-4C2C-852C-D96A7171312C}"/>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DataFrame objects can be created from dictionary objects. </a:t>
              </a:r>
            </a:p>
          </p:txBody>
        </p:sp>
      </p:grpSp>
    </p:spTree>
    <p:extLst>
      <p:ext uri="{BB962C8B-B14F-4D97-AF65-F5344CB8AC3E}">
        <p14:creationId xmlns:p14="http://schemas.microsoft.com/office/powerpoint/2010/main" val="965012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2458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following is a method of storing data in the list data structure.</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understand lists, you must first understand the concept of the pointer. In simple terms, the pointer is an address value that points to a certain value.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in the figure above, the blue room (the concept of a variable representing one value will be expressed as a room) points to the yellow room. Let’s say the blue room has the address of the yellow room’s memory location. Then each room can point to the next room. </a:t>
            </a:r>
          </a:p>
        </p:txBody>
      </p:sp>
      <p:grpSp>
        <p:nvGrpSpPr>
          <p:cNvPr id="2" name="그룹 1">
            <a:extLst>
              <a:ext uri="{FF2B5EF4-FFF2-40B4-BE49-F238E27FC236}">
                <a16:creationId xmlns="" xmlns:a16="http://schemas.microsoft.com/office/drawing/2014/main" id="{2A52DCBF-5D25-46BF-8177-1B1891ACD3C6}"/>
              </a:ext>
            </a:extLst>
          </p:cNvPr>
          <p:cNvGrpSpPr/>
          <p:nvPr/>
        </p:nvGrpSpPr>
        <p:grpSpPr>
          <a:xfrm>
            <a:off x="3151212" y="2276872"/>
            <a:ext cx="3312368" cy="332193"/>
            <a:chOff x="3151212" y="2420888"/>
            <a:chExt cx="3312368" cy="332193"/>
          </a:xfrm>
        </p:grpSpPr>
        <p:sp>
          <p:nvSpPr>
            <p:cNvPr id="58" name="모서리가 둥근 직사각형 57"/>
            <p:cNvSpPr/>
            <p:nvPr/>
          </p:nvSpPr>
          <p:spPr>
            <a:xfrm>
              <a:off x="3151212" y="2420888"/>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63" name="모서리가 둥근 직사각형 62"/>
            <p:cNvSpPr/>
            <p:nvPr/>
          </p:nvSpPr>
          <p:spPr>
            <a:xfrm>
              <a:off x="4372834" y="2420888"/>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68" name="모서리가 둥근 직사각형 67"/>
            <p:cNvSpPr/>
            <p:nvPr/>
          </p:nvSpPr>
          <p:spPr>
            <a:xfrm>
              <a:off x="5599484" y="2420888"/>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69" name="양쪽 모서리가 둥근 사각형 68"/>
            <p:cNvSpPr/>
            <p:nvPr/>
          </p:nvSpPr>
          <p:spPr>
            <a:xfrm rot="5400000">
              <a:off x="3765636" y="2501511"/>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양쪽 모서리가 둥근 사각형 83"/>
            <p:cNvSpPr/>
            <p:nvPr/>
          </p:nvSpPr>
          <p:spPr>
            <a:xfrm rot="5400000">
              <a:off x="4995491" y="2502285"/>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양쪽 모서리가 둥근 사각형 84"/>
            <p:cNvSpPr/>
            <p:nvPr/>
          </p:nvSpPr>
          <p:spPr>
            <a:xfrm rot="5400000">
              <a:off x="6219627" y="2502285"/>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직선 화살표 연결선 85"/>
            <p:cNvCxnSpPr>
              <a:endCxn id="63" idx="1"/>
            </p:cNvCxnSpPr>
            <p:nvPr/>
          </p:nvCxnSpPr>
          <p:spPr>
            <a:xfrm>
              <a:off x="3940095" y="2585647"/>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p:cNvCxnSpPr/>
            <p:nvPr/>
          </p:nvCxnSpPr>
          <p:spPr>
            <a:xfrm>
              <a:off x="5167436" y="2589669"/>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7" name="직사각형 16">
            <a:extLst>
              <a:ext uri="{FF2B5EF4-FFF2-40B4-BE49-F238E27FC236}">
                <a16:creationId xmlns="" xmlns:a16="http://schemas.microsoft.com/office/drawing/2014/main" id="{74D46B06-8623-4BA6-8985-F77C6022194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Saving and Accessing Data From the List</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(1/4)</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70044616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0" name="Rectangle 12">
            <a:extLst>
              <a:ext uri="{FF2B5EF4-FFF2-40B4-BE49-F238E27FC236}">
                <a16:creationId xmlns="" xmlns:a16="http://schemas.microsoft.com/office/drawing/2014/main" id="{39C1D0BA-7152-4AAC-B295-DCCB5F8378F4}"/>
              </a:ext>
            </a:extLst>
          </p:cNvPr>
          <p:cNvSpPr/>
          <p:nvPr/>
        </p:nvSpPr>
        <p:spPr>
          <a:xfrm>
            <a:off x="707782" y="2260309"/>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method prints information about a DataFrame, including the index dtype and columns, non-null values, and memory usage. See help(df.info) for more detail.</a:t>
            </a:r>
          </a:p>
        </p:txBody>
      </p:sp>
      <p:grpSp>
        <p:nvGrpSpPr>
          <p:cNvPr id="3" name="그룹 2">
            <a:extLst>
              <a:ext uri="{FF2B5EF4-FFF2-40B4-BE49-F238E27FC236}">
                <a16:creationId xmlns="" xmlns:a16="http://schemas.microsoft.com/office/drawing/2014/main" id="{74590CFA-7FD2-4085-9099-C3F87547FA4F}"/>
              </a:ext>
            </a:extLst>
          </p:cNvPr>
          <p:cNvGrpSpPr/>
          <p:nvPr/>
        </p:nvGrpSpPr>
        <p:grpSpPr>
          <a:xfrm>
            <a:off x="558924" y="2860486"/>
            <a:ext cx="8782050" cy="2597922"/>
            <a:chOff x="558924" y="2860486"/>
            <a:chExt cx="8782050" cy="2597922"/>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924" y="2860486"/>
              <a:ext cx="8782050" cy="259792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2335" r="16206"/>
            <a:stretch/>
          </p:blipFill>
          <p:spPr>
            <a:xfrm>
              <a:off x="615819" y="2912976"/>
              <a:ext cx="8724787" cy="2452653"/>
            </a:xfrm>
            <a:prstGeom prst="rect">
              <a:avLst/>
            </a:prstGeom>
          </p:spPr>
        </p:pic>
      </p:grpSp>
      <p:grpSp>
        <p:nvGrpSpPr>
          <p:cNvPr id="11" name="그룹 10">
            <a:extLst>
              <a:ext uri="{FF2B5EF4-FFF2-40B4-BE49-F238E27FC236}">
                <a16:creationId xmlns="" xmlns:a16="http://schemas.microsoft.com/office/drawing/2014/main" id="{E2E15D8F-BC51-4B43-B6EA-2FE8D64208A2}"/>
              </a:ext>
            </a:extLst>
          </p:cNvPr>
          <p:cNvGrpSpPr/>
          <p:nvPr/>
        </p:nvGrpSpPr>
        <p:grpSpPr>
          <a:xfrm>
            <a:off x="580388" y="1413381"/>
            <a:ext cx="8887612" cy="876956"/>
            <a:chOff x="580388" y="1413381"/>
            <a:chExt cx="8887612" cy="876956"/>
          </a:xfrm>
        </p:grpSpPr>
        <p:sp>
          <p:nvSpPr>
            <p:cNvPr id="12" name="직사각형 11">
              <a:extLst>
                <a:ext uri="{FF2B5EF4-FFF2-40B4-BE49-F238E27FC236}">
                  <a16:creationId xmlns="" xmlns:a16="http://schemas.microsoft.com/office/drawing/2014/main" id="{D1F3DEA5-7555-4AB5-9DA1-E1F360F47D2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Things to Check After Bringing in the DataFrame</a:t>
              </a:r>
            </a:p>
          </p:txBody>
        </p:sp>
        <p:sp>
          <p:nvSpPr>
            <p:cNvPr id="14" name="Rectangle 12">
              <a:extLst>
                <a:ext uri="{FF2B5EF4-FFF2-40B4-BE49-F238E27FC236}">
                  <a16:creationId xmlns="" xmlns:a16="http://schemas.microsoft.com/office/drawing/2014/main" id="{A3888058-71B9-4174-A14F-A0104B997E06}"/>
                </a:ext>
              </a:extLst>
            </p:cNvPr>
            <p:cNvSpPr/>
            <p:nvPr/>
          </p:nvSpPr>
          <p:spPr>
            <a:xfrm>
              <a:off x="711201" y="1667877"/>
              <a:ext cx="8632824" cy="622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77800" indent="-177800">
                <a:spcAft>
                  <a:spcPts val="600"/>
                </a:spcAft>
                <a:buClr>
                  <a:srgbClr val="193EB0"/>
                </a:buClr>
                <a:buFont typeface="+mj-lt"/>
                <a:buAutoNum type="arabicParen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df.info()</a:t>
              </a:r>
            </a:p>
            <a:p>
              <a:pPr marL="177800" indent="-177800">
                <a:spcAft>
                  <a:spcPts val="600"/>
                </a:spcAft>
                <a:buClr>
                  <a:srgbClr val="193EB0"/>
                </a:buClr>
                <a:buFont typeface="+mj-lt"/>
                <a:buAutoNum type="arabicParenR"/>
              </a:pP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df.head</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grpSp>
    </p:spTree>
    <p:extLst>
      <p:ext uri="{BB962C8B-B14F-4D97-AF65-F5344CB8AC3E}">
        <p14:creationId xmlns:p14="http://schemas.microsoft.com/office/powerpoint/2010/main" val="14502527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4754327"/>
            <a:ext cx="8782050" cy="728706"/>
            <a:chOff x="557644" y="5085181"/>
            <a:chExt cx="8782050" cy="728706"/>
          </a:xfrm>
        </p:grpSpPr>
        <p:sp>
          <p:nvSpPr>
            <p:cNvPr id="14"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287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7" name="TextBox 16">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It only shows the first five data. It is used to quickly view the state or value of the data.</a:t>
              </a:r>
            </a:p>
          </p:txBody>
        </p:sp>
      </p:grpSp>
      <p:grpSp>
        <p:nvGrpSpPr>
          <p:cNvPr id="2" name="그룹 1">
            <a:extLst>
              <a:ext uri="{FF2B5EF4-FFF2-40B4-BE49-F238E27FC236}">
                <a16:creationId xmlns="" xmlns:a16="http://schemas.microsoft.com/office/drawing/2014/main" id="{ABCD76FC-1E84-47F7-9021-DE74A61642F2}"/>
              </a:ext>
            </a:extLst>
          </p:cNvPr>
          <p:cNvGrpSpPr/>
          <p:nvPr/>
        </p:nvGrpSpPr>
        <p:grpSpPr>
          <a:xfrm>
            <a:off x="558924" y="1748678"/>
            <a:ext cx="8782050" cy="2904458"/>
            <a:chOff x="558924" y="1844824"/>
            <a:chExt cx="8782050" cy="2904458"/>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924" y="1844824"/>
              <a:ext cx="8782050" cy="290445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2289" r="16415"/>
            <a:stretch/>
          </p:blipFill>
          <p:spPr>
            <a:xfrm>
              <a:off x="625151" y="1913005"/>
              <a:ext cx="8715823" cy="2749971"/>
            </a:xfrm>
            <a:prstGeom prst="rect">
              <a:avLst/>
            </a:prstGeom>
          </p:spPr>
        </p:pic>
      </p:grpSp>
      <p:sp>
        <p:nvSpPr>
          <p:cNvPr id="18" name="직사각형 17">
            <a:extLst>
              <a:ext uri="{FF2B5EF4-FFF2-40B4-BE49-F238E27FC236}">
                <a16:creationId xmlns="" xmlns:a16="http://schemas.microsoft.com/office/drawing/2014/main" id="{EA51FE63-1550-4823-9A03-246E95E8B6D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Things to Check After Bringing in the DataFrame</a:t>
            </a:r>
          </a:p>
        </p:txBody>
      </p:sp>
    </p:spTree>
    <p:extLst>
      <p:ext uri="{BB962C8B-B14F-4D97-AF65-F5344CB8AC3E}">
        <p14:creationId xmlns:p14="http://schemas.microsoft.com/office/powerpoint/2010/main" val="213804405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4747965"/>
            <a:ext cx="8782050" cy="728706"/>
            <a:chOff x="557644" y="5085181"/>
            <a:chExt cx="8782050" cy="728706"/>
          </a:xfrm>
        </p:grpSpPr>
        <p:sp>
          <p:nvSpPr>
            <p:cNvPr id="14"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287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7" name="TextBox 16">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It only shows the last five data.</a:t>
              </a:r>
            </a:p>
          </p:txBody>
        </p:sp>
      </p:grpSp>
      <p:grpSp>
        <p:nvGrpSpPr>
          <p:cNvPr id="3" name="그룹 2">
            <a:extLst>
              <a:ext uri="{FF2B5EF4-FFF2-40B4-BE49-F238E27FC236}">
                <a16:creationId xmlns="" xmlns:a16="http://schemas.microsoft.com/office/drawing/2014/main" id="{07E42625-624D-47D1-9E29-DCC7A5BCC6EF}"/>
              </a:ext>
            </a:extLst>
          </p:cNvPr>
          <p:cNvGrpSpPr/>
          <p:nvPr/>
        </p:nvGrpSpPr>
        <p:grpSpPr>
          <a:xfrm>
            <a:off x="558924" y="1776670"/>
            <a:ext cx="8782050" cy="2876466"/>
            <a:chOff x="558924" y="1844824"/>
            <a:chExt cx="8782050" cy="2876466"/>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924" y="1844824"/>
              <a:ext cx="8782050" cy="28764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571" r="16117"/>
            <a:stretch/>
          </p:blipFill>
          <p:spPr>
            <a:xfrm>
              <a:off x="606490" y="1949871"/>
              <a:ext cx="8734484" cy="2690374"/>
            </a:xfrm>
            <a:prstGeom prst="rect">
              <a:avLst/>
            </a:prstGeom>
          </p:spPr>
        </p:pic>
      </p:grpSp>
      <p:sp>
        <p:nvSpPr>
          <p:cNvPr id="18" name="직사각형 17">
            <a:extLst>
              <a:ext uri="{FF2B5EF4-FFF2-40B4-BE49-F238E27FC236}">
                <a16:creationId xmlns="" xmlns:a16="http://schemas.microsoft.com/office/drawing/2014/main" id="{3B91AC54-A069-4135-8CC9-E379CF951B3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Things to Check After Bringing in the DataFrame</a:t>
            </a:r>
          </a:p>
        </p:txBody>
      </p:sp>
    </p:spTree>
    <p:extLst>
      <p:ext uri="{BB962C8B-B14F-4D97-AF65-F5344CB8AC3E}">
        <p14:creationId xmlns:p14="http://schemas.microsoft.com/office/powerpoint/2010/main" val="5188315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3015208"/>
            <a:ext cx="8782050" cy="989856"/>
            <a:chOff x="557644" y="5085181"/>
            <a:chExt cx="8782050" cy="989856"/>
          </a:xfrm>
        </p:grpSpPr>
        <p:sp>
          <p:nvSpPr>
            <p:cNvPr id="14"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9898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7" name="TextBox 16">
              <a:extLst>
                <a:ext uri="{FF2B5EF4-FFF2-40B4-BE49-F238E27FC236}">
                  <a16:creationId xmlns="" xmlns:a16="http://schemas.microsoft.com/office/drawing/2014/main" id="{0800EE66-B78E-4CCD-A49E-31BBE412C7F6}"/>
                </a:ext>
              </a:extLst>
            </p:cNvPr>
            <p:cNvSpPr txBox="1"/>
            <p:nvPr/>
          </p:nvSpPr>
          <p:spPr>
            <a:xfrm>
              <a:off x="1021818" y="5492086"/>
              <a:ext cx="8281138" cy="47705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Used to check the column name.</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ndParaRPr>
            </a:p>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 400" panose="020B0503030303020204" pitchFamily="34" charset="0"/>
                </a:rPr>
                <a:t>iris_df.columns</a:t>
              </a:r>
              <a:r>
                <a:rPr lang="en-US" altLang="ko-KR" sz="1300" dirty="0">
                  <a:solidFill>
                    <a:prstClr val="black">
                      <a:lumMod val="85000"/>
                      <a:lumOff val="15000"/>
                    </a:prstClr>
                  </a:solidFill>
                  <a:latin typeface="SamsungOne 400" panose="020B0503030303020204" pitchFamily="34" charset="0"/>
                </a:rPr>
                <a:t>() #caution: Since it is not a method, () is not used.</a:t>
              </a:r>
            </a:p>
          </p:txBody>
        </p:sp>
      </p:grpSp>
      <p:grpSp>
        <p:nvGrpSpPr>
          <p:cNvPr id="2" name="그룹 1">
            <a:extLst>
              <a:ext uri="{FF2B5EF4-FFF2-40B4-BE49-F238E27FC236}">
                <a16:creationId xmlns="" xmlns:a16="http://schemas.microsoft.com/office/drawing/2014/main" id="{B320B912-7661-4B71-ACBB-4B9111C67A9C}"/>
              </a:ext>
            </a:extLst>
          </p:cNvPr>
          <p:cNvGrpSpPr/>
          <p:nvPr/>
        </p:nvGrpSpPr>
        <p:grpSpPr>
          <a:xfrm>
            <a:off x="558924" y="1763485"/>
            <a:ext cx="8782051" cy="1152127"/>
            <a:chOff x="558924" y="1763485"/>
            <a:chExt cx="8782051" cy="1152127"/>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924" y="1763485"/>
              <a:ext cx="8782050" cy="11521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758" r="24240"/>
            <a:stretch/>
          </p:blipFill>
          <p:spPr>
            <a:xfrm>
              <a:off x="614911" y="1795534"/>
              <a:ext cx="8726064" cy="1034494"/>
            </a:xfrm>
            <a:prstGeom prst="rect">
              <a:avLst/>
            </a:prstGeom>
          </p:spPr>
        </p:pic>
      </p:grpSp>
      <p:sp>
        <p:nvSpPr>
          <p:cNvPr id="18" name="직사각형 17">
            <a:extLst>
              <a:ext uri="{FF2B5EF4-FFF2-40B4-BE49-F238E27FC236}">
                <a16:creationId xmlns="" xmlns:a16="http://schemas.microsoft.com/office/drawing/2014/main" id="{71121C7C-EED7-4DF5-928F-A53E5030F43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Things to Check After Bringing in the DataFrame</a:t>
            </a:r>
          </a:p>
        </p:txBody>
      </p:sp>
    </p:spTree>
    <p:extLst>
      <p:ext uri="{BB962C8B-B14F-4D97-AF65-F5344CB8AC3E}">
        <p14:creationId xmlns:p14="http://schemas.microsoft.com/office/powerpoint/2010/main" val="16819193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2708920"/>
            <a:ext cx="8782050" cy="720080"/>
            <a:chOff x="557644" y="5085181"/>
            <a:chExt cx="8782050" cy="720080"/>
          </a:xfrm>
        </p:grpSpPr>
        <p:sp>
          <p:nvSpPr>
            <p:cNvPr id="14"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7" name="TextBox 16">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Used the check index.</a:t>
              </a:r>
            </a:p>
          </p:txBody>
        </p:sp>
      </p:grpSp>
      <p:grpSp>
        <p:nvGrpSpPr>
          <p:cNvPr id="4" name="그룹 3">
            <a:extLst>
              <a:ext uri="{FF2B5EF4-FFF2-40B4-BE49-F238E27FC236}">
                <a16:creationId xmlns="" xmlns:a16="http://schemas.microsoft.com/office/drawing/2014/main" id="{4285BFCB-20CC-4DD0-B57B-F9595339115D}"/>
              </a:ext>
            </a:extLst>
          </p:cNvPr>
          <p:cNvGrpSpPr/>
          <p:nvPr/>
        </p:nvGrpSpPr>
        <p:grpSpPr>
          <a:xfrm>
            <a:off x="558924" y="1754155"/>
            <a:ext cx="8782050" cy="842392"/>
            <a:chOff x="558924" y="1844825"/>
            <a:chExt cx="8782050" cy="842392"/>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924" y="1844825"/>
              <a:ext cx="8782050" cy="8423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665" r="22499"/>
            <a:stretch/>
          </p:blipFill>
          <p:spPr>
            <a:xfrm>
              <a:off x="597159" y="1889975"/>
              <a:ext cx="8743815" cy="720079"/>
            </a:xfrm>
            <a:prstGeom prst="rect">
              <a:avLst/>
            </a:prstGeom>
          </p:spPr>
        </p:pic>
      </p:grpSp>
      <p:sp>
        <p:nvSpPr>
          <p:cNvPr id="19" name="직사각형 18">
            <a:extLst>
              <a:ext uri="{FF2B5EF4-FFF2-40B4-BE49-F238E27FC236}">
                <a16:creationId xmlns="" xmlns:a16="http://schemas.microsoft.com/office/drawing/2014/main" id="{9A261ED7-062B-4282-9974-DBDD84A6E7D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Things to Check After Bringing in the DataFrame</a:t>
            </a:r>
          </a:p>
        </p:txBody>
      </p:sp>
    </p:spTree>
    <p:extLst>
      <p:ext uri="{BB962C8B-B14F-4D97-AF65-F5344CB8AC3E}">
        <p14:creationId xmlns:p14="http://schemas.microsoft.com/office/powerpoint/2010/main" val="42582229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5501210"/>
            <a:ext cx="8782050" cy="720080"/>
            <a:chOff x="557644" y="5085181"/>
            <a:chExt cx="8782050" cy="720080"/>
          </a:xfrm>
        </p:grpSpPr>
        <p:sp>
          <p:nvSpPr>
            <p:cNvPr id="14"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7" name="TextBox 16">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You can see that it has changed from . to _.</a:t>
              </a:r>
            </a:p>
          </p:txBody>
        </p:sp>
      </p:grpSp>
      <p:grpSp>
        <p:nvGrpSpPr>
          <p:cNvPr id="3" name="그룹 2">
            <a:extLst>
              <a:ext uri="{FF2B5EF4-FFF2-40B4-BE49-F238E27FC236}">
                <a16:creationId xmlns="" xmlns:a16="http://schemas.microsoft.com/office/drawing/2014/main" id="{A418E2BD-314B-42D7-9B77-4B6FE769DE2A}"/>
              </a:ext>
            </a:extLst>
          </p:cNvPr>
          <p:cNvGrpSpPr/>
          <p:nvPr/>
        </p:nvGrpSpPr>
        <p:grpSpPr>
          <a:xfrm>
            <a:off x="558924" y="2065113"/>
            <a:ext cx="8782050" cy="3338999"/>
            <a:chOff x="558924" y="2137121"/>
            <a:chExt cx="8782050" cy="3338999"/>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924" y="2137121"/>
              <a:ext cx="8782050" cy="33389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1486" r="11842"/>
            <a:stretch/>
          </p:blipFill>
          <p:spPr>
            <a:xfrm>
              <a:off x="597158" y="2210982"/>
              <a:ext cx="8743816" cy="3172779"/>
            </a:xfrm>
            <a:prstGeom prst="rect">
              <a:avLst/>
            </a:prstGeom>
          </p:spPr>
        </p:pic>
        <p:sp>
          <p:nvSpPr>
            <p:cNvPr id="5" name="직사각형 4"/>
            <p:cNvSpPr/>
            <p:nvPr/>
          </p:nvSpPr>
          <p:spPr>
            <a:xfrm>
              <a:off x="1899799" y="2705877"/>
              <a:ext cx="2896136" cy="20527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그룹 18">
            <a:extLst>
              <a:ext uri="{FF2B5EF4-FFF2-40B4-BE49-F238E27FC236}">
                <a16:creationId xmlns="" xmlns:a16="http://schemas.microsoft.com/office/drawing/2014/main" id="{1AEE243E-6068-4CEC-95BD-ED05B54E501E}"/>
              </a:ext>
            </a:extLst>
          </p:cNvPr>
          <p:cNvGrpSpPr/>
          <p:nvPr/>
        </p:nvGrpSpPr>
        <p:grpSpPr>
          <a:xfrm>
            <a:off x="580388" y="1413381"/>
            <a:ext cx="8887612" cy="599957"/>
            <a:chOff x="580388" y="1413381"/>
            <a:chExt cx="8887612" cy="599957"/>
          </a:xfrm>
        </p:grpSpPr>
        <p:sp>
          <p:nvSpPr>
            <p:cNvPr id="20" name="직사각형 19">
              <a:extLst>
                <a:ext uri="{FF2B5EF4-FFF2-40B4-BE49-F238E27FC236}">
                  <a16:creationId xmlns="" xmlns:a16="http://schemas.microsoft.com/office/drawing/2014/main" id="{E320684C-56F0-496A-94B6-452A58CF92B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Things to Check After Bringing in the DataFrame</a:t>
              </a:r>
            </a:p>
          </p:txBody>
        </p:sp>
        <p:sp>
          <p:nvSpPr>
            <p:cNvPr id="21" name="Rectangle 12">
              <a:extLst>
                <a:ext uri="{FF2B5EF4-FFF2-40B4-BE49-F238E27FC236}">
                  <a16:creationId xmlns="" xmlns:a16="http://schemas.microsoft.com/office/drawing/2014/main" id="{ABE1C511-3388-4B4D-B79F-3A1B13B315DA}"/>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You can also change the column name, as shown below. </a:t>
              </a:r>
            </a:p>
          </p:txBody>
        </p:sp>
      </p:grpSp>
    </p:spTree>
    <p:extLst>
      <p:ext uri="{BB962C8B-B14F-4D97-AF65-F5344CB8AC3E}">
        <p14:creationId xmlns:p14="http://schemas.microsoft.com/office/powerpoint/2010/main" val="396858057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C9123B1F-D33F-4EA4-ACBA-12ACC9EC9222}"/>
              </a:ext>
            </a:extLst>
          </p:cNvPr>
          <p:cNvGrpSpPr/>
          <p:nvPr/>
        </p:nvGrpSpPr>
        <p:grpSpPr>
          <a:xfrm>
            <a:off x="558924" y="2065113"/>
            <a:ext cx="8782050" cy="4100191"/>
            <a:chOff x="558924" y="2137121"/>
            <a:chExt cx="8782050" cy="4100191"/>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924" y="2137121"/>
              <a:ext cx="8782050" cy="41001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391" r="13358"/>
            <a:stretch/>
          </p:blipFill>
          <p:spPr>
            <a:xfrm>
              <a:off x="615819" y="2203239"/>
              <a:ext cx="8725155" cy="3934072"/>
            </a:xfrm>
            <a:prstGeom prst="rect">
              <a:avLst/>
            </a:prstGeom>
          </p:spPr>
        </p:pic>
      </p:grpSp>
      <p:grpSp>
        <p:nvGrpSpPr>
          <p:cNvPr id="12" name="그룹 11">
            <a:extLst>
              <a:ext uri="{FF2B5EF4-FFF2-40B4-BE49-F238E27FC236}">
                <a16:creationId xmlns="" xmlns:a16="http://schemas.microsoft.com/office/drawing/2014/main" id="{D653280F-F9B6-49D2-AF8C-A0EFFC5F4630}"/>
              </a:ext>
            </a:extLst>
          </p:cNvPr>
          <p:cNvGrpSpPr/>
          <p:nvPr/>
        </p:nvGrpSpPr>
        <p:grpSpPr>
          <a:xfrm>
            <a:off x="580388" y="1413381"/>
            <a:ext cx="8887612" cy="599957"/>
            <a:chOff x="580388" y="1413381"/>
            <a:chExt cx="8887612" cy="599957"/>
          </a:xfrm>
        </p:grpSpPr>
        <p:sp>
          <p:nvSpPr>
            <p:cNvPr id="14" name="직사각형 13">
              <a:extLst>
                <a:ext uri="{FF2B5EF4-FFF2-40B4-BE49-F238E27FC236}">
                  <a16:creationId xmlns="" xmlns:a16="http://schemas.microsoft.com/office/drawing/2014/main" id="{D5A0211F-15DE-49D1-935D-7607057016E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Things to Check After Bringing in the DataFrame</a:t>
              </a:r>
            </a:p>
          </p:txBody>
        </p:sp>
        <p:sp>
          <p:nvSpPr>
            <p:cNvPr id="15" name="Rectangle 12">
              <a:extLst>
                <a:ext uri="{FF2B5EF4-FFF2-40B4-BE49-F238E27FC236}">
                  <a16:creationId xmlns="" xmlns:a16="http://schemas.microsoft.com/office/drawing/2014/main" id="{01437C75-7E2F-433B-A002-AEE8E225C457}"/>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Indexing and slicing are also possible in DataFrames.</a:t>
              </a:r>
            </a:p>
          </p:txBody>
        </p:sp>
      </p:grpSp>
    </p:spTree>
    <p:extLst>
      <p:ext uri="{BB962C8B-B14F-4D97-AF65-F5344CB8AC3E}">
        <p14:creationId xmlns:p14="http://schemas.microsoft.com/office/powerpoint/2010/main" val="18253244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 xmlns:a16="http://schemas.microsoft.com/office/drawing/2014/main" id="{FC447B23-8837-41BD-9CD2-A79AF7BC4F09}"/>
              </a:ext>
            </a:extLst>
          </p:cNvPr>
          <p:cNvGrpSpPr/>
          <p:nvPr/>
        </p:nvGrpSpPr>
        <p:grpSpPr>
          <a:xfrm>
            <a:off x="558924" y="1700808"/>
            <a:ext cx="8782050" cy="4569363"/>
            <a:chOff x="558924" y="1700808"/>
            <a:chExt cx="8782050" cy="4569363"/>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924" y="1700808"/>
              <a:ext cx="8782050" cy="45693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651" r="6157" b="2348"/>
            <a:stretch/>
          </p:blipFill>
          <p:spPr>
            <a:xfrm>
              <a:off x="653142" y="1753565"/>
              <a:ext cx="8687832" cy="4426799"/>
            </a:xfrm>
            <a:prstGeom prst="rect">
              <a:avLst/>
            </a:prstGeom>
          </p:spPr>
        </p:pic>
      </p:grpSp>
      <p:sp>
        <p:nvSpPr>
          <p:cNvPr id="10" name="직사각형 9">
            <a:extLst>
              <a:ext uri="{FF2B5EF4-FFF2-40B4-BE49-F238E27FC236}">
                <a16:creationId xmlns="" xmlns:a16="http://schemas.microsoft.com/office/drawing/2014/main" id="{74E468AF-11C6-4440-BCD6-0999ED2A9F2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Several columns are brought into the two-dimensional form, as shown below.</a:t>
            </a:r>
          </a:p>
        </p:txBody>
      </p:sp>
    </p:spTree>
    <p:extLst>
      <p:ext uri="{BB962C8B-B14F-4D97-AF65-F5344CB8AC3E}">
        <p14:creationId xmlns:p14="http://schemas.microsoft.com/office/powerpoint/2010/main" val="20148622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aphicFrame>
        <p:nvGraphicFramePr>
          <p:cNvPr id="11" name="표 10"/>
          <p:cNvGraphicFramePr>
            <a:graphicFrameLocks noGrp="1"/>
          </p:cNvGraphicFramePr>
          <p:nvPr>
            <p:extLst>
              <p:ext uri="{D42A27DB-BD31-4B8C-83A1-F6EECF244321}">
                <p14:modId xmlns:p14="http://schemas.microsoft.com/office/powerpoint/2010/main" val="1291148799"/>
              </p:ext>
            </p:extLst>
          </p:nvPr>
        </p:nvGraphicFramePr>
        <p:xfrm>
          <a:off x="1881367" y="2348880"/>
          <a:ext cx="5922492" cy="1152129"/>
        </p:xfrm>
        <a:graphic>
          <a:graphicData uri="http://schemas.openxmlformats.org/drawingml/2006/table">
            <a:tbl>
              <a:tblPr firstRow="1" bandRow="1">
                <a:tableStyleId>{5940675A-B579-460E-94D1-54222C63F5DA}</a:tableStyleId>
              </a:tblPr>
              <a:tblGrid>
                <a:gridCol w="1480623">
                  <a:extLst>
                    <a:ext uri="{9D8B030D-6E8A-4147-A177-3AD203B41FA5}">
                      <a16:colId xmlns="" xmlns:a16="http://schemas.microsoft.com/office/drawing/2014/main" val="20000"/>
                    </a:ext>
                  </a:extLst>
                </a:gridCol>
                <a:gridCol w="1480623">
                  <a:extLst>
                    <a:ext uri="{9D8B030D-6E8A-4147-A177-3AD203B41FA5}">
                      <a16:colId xmlns="" xmlns:a16="http://schemas.microsoft.com/office/drawing/2014/main" val="20001"/>
                    </a:ext>
                  </a:extLst>
                </a:gridCol>
                <a:gridCol w="1480623">
                  <a:extLst>
                    <a:ext uri="{9D8B030D-6E8A-4147-A177-3AD203B41FA5}">
                      <a16:colId xmlns="" xmlns:a16="http://schemas.microsoft.com/office/drawing/2014/main" val="20002"/>
                    </a:ext>
                  </a:extLst>
                </a:gridCol>
                <a:gridCol w="1480623">
                  <a:extLst>
                    <a:ext uri="{9D8B030D-6E8A-4147-A177-3AD203B41FA5}">
                      <a16:colId xmlns="" xmlns:a16="http://schemas.microsoft.com/office/drawing/2014/main" val="20003"/>
                    </a:ext>
                  </a:extLst>
                </a:gridCol>
              </a:tblGrid>
              <a:tr h="384043">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Sex</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School</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384043">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Tom</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middle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384043">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Alice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Female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elementary</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grpSp>
        <p:nvGrpSpPr>
          <p:cNvPr id="12" name="그룹 11">
            <a:extLst>
              <a:ext uri="{FF2B5EF4-FFF2-40B4-BE49-F238E27FC236}">
                <a16:creationId xmlns="" xmlns:a16="http://schemas.microsoft.com/office/drawing/2014/main" id="{2889707C-3FF7-4D79-955A-7377813A0FDD}"/>
              </a:ext>
            </a:extLst>
          </p:cNvPr>
          <p:cNvGrpSpPr/>
          <p:nvPr/>
        </p:nvGrpSpPr>
        <p:grpSpPr>
          <a:xfrm>
            <a:off x="580388" y="1413381"/>
            <a:ext cx="8887612" cy="800012"/>
            <a:chOff x="580388" y="1413381"/>
            <a:chExt cx="8887612" cy="800012"/>
          </a:xfrm>
        </p:grpSpPr>
        <p:sp>
          <p:nvSpPr>
            <p:cNvPr id="13" name="직사각형 12">
              <a:extLst>
                <a:ext uri="{FF2B5EF4-FFF2-40B4-BE49-F238E27FC236}">
                  <a16:creationId xmlns="" xmlns:a16="http://schemas.microsoft.com/office/drawing/2014/main" id="{418D7A7D-F684-429E-A8DA-84928FBC7E3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
          <p:nvSpPr>
            <p:cNvPr id="14" name="Rectangle 12">
              <a:extLst>
                <a:ext uri="{FF2B5EF4-FFF2-40B4-BE49-F238E27FC236}">
                  <a16:creationId xmlns="" xmlns:a16="http://schemas.microsoft.com/office/drawing/2014/main" id="{7E273022-885A-4E67-AEDE-6D8CF8CD8E3F}"/>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DataFrame can also be created into a two-dimensional array. Let’s make the table below into a two-dimensional array of DataFrames.</a:t>
              </a:r>
            </a:p>
          </p:txBody>
        </p:sp>
      </p:grpSp>
    </p:spTree>
    <p:extLst>
      <p:ext uri="{BB962C8B-B14F-4D97-AF65-F5344CB8AC3E}">
        <p14:creationId xmlns:p14="http://schemas.microsoft.com/office/powerpoint/2010/main" val="6635620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0" name="Rectangle 12">
            <a:extLst>
              <a:ext uri="{FF2B5EF4-FFF2-40B4-BE49-F238E27FC236}">
                <a16:creationId xmlns="" xmlns:a16="http://schemas.microsoft.com/office/drawing/2014/main" id="{39C1D0BA-7152-4AAC-B295-DCCB5F8378F4}"/>
              </a:ext>
            </a:extLst>
          </p:cNvPr>
          <p:cNvSpPr/>
          <p:nvPr/>
        </p:nvSpPr>
        <p:spPr>
          <a:xfrm>
            <a:off x="711201" y="2295295"/>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As shown above, the column name is not recognized when the data is entered. Thus, you have to set the columns yourself and create a DataFrame.</a:t>
            </a:r>
          </a:p>
        </p:txBody>
      </p:sp>
      <p:grpSp>
        <p:nvGrpSpPr>
          <p:cNvPr id="2" name="그룹 1">
            <a:extLst>
              <a:ext uri="{FF2B5EF4-FFF2-40B4-BE49-F238E27FC236}">
                <a16:creationId xmlns="" xmlns:a16="http://schemas.microsoft.com/office/drawing/2014/main" id="{564E533E-5A43-43B0-B639-AD64973725F2}"/>
              </a:ext>
            </a:extLst>
          </p:cNvPr>
          <p:cNvGrpSpPr/>
          <p:nvPr/>
        </p:nvGrpSpPr>
        <p:grpSpPr>
          <a:xfrm>
            <a:off x="558924" y="1726830"/>
            <a:ext cx="8782050" cy="497160"/>
            <a:chOff x="558924" y="1844824"/>
            <a:chExt cx="8782050" cy="497160"/>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844824"/>
              <a:ext cx="8782050" cy="4971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2089" t="2536" r="8535" b="85182"/>
            <a:stretch/>
          </p:blipFill>
          <p:spPr>
            <a:xfrm>
              <a:off x="643811" y="1922103"/>
              <a:ext cx="8697163" cy="335905"/>
            </a:xfrm>
            <a:prstGeom prst="rect">
              <a:avLst/>
            </a:prstGeom>
          </p:spPr>
        </p:pic>
      </p:grpSp>
      <p:grpSp>
        <p:nvGrpSpPr>
          <p:cNvPr id="4" name="그룹 3">
            <a:extLst>
              <a:ext uri="{FF2B5EF4-FFF2-40B4-BE49-F238E27FC236}">
                <a16:creationId xmlns="" xmlns:a16="http://schemas.microsoft.com/office/drawing/2014/main" id="{E3BABB7B-45B4-45B7-B859-18A89A4BCE4A}"/>
              </a:ext>
            </a:extLst>
          </p:cNvPr>
          <p:cNvGrpSpPr/>
          <p:nvPr/>
        </p:nvGrpSpPr>
        <p:grpSpPr>
          <a:xfrm>
            <a:off x="558924" y="2943606"/>
            <a:ext cx="8782050" cy="2270787"/>
            <a:chOff x="558924" y="3140967"/>
            <a:chExt cx="8782050" cy="2270787"/>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924" y="3140967"/>
              <a:ext cx="8782050" cy="22707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그림 11"/>
            <p:cNvPicPr>
              <a:picLocks noChangeAspect="1"/>
            </p:cNvPicPr>
            <p:nvPr/>
          </p:nvPicPr>
          <p:blipFill rotWithShape="1">
            <a:blip r:embed="rId3"/>
            <a:srcRect l="1392" t="31049" r="17654"/>
            <a:stretch/>
          </p:blipFill>
          <p:spPr>
            <a:xfrm>
              <a:off x="597159" y="3220310"/>
              <a:ext cx="8743815" cy="2102188"/>
            </a:xfrm>
            <a:prstGeom prst="rect">
              <a:avLst/>
            </a:prstGeom>
          </p:spPr>
        </p:pic>
      </p:grpSp>
      <p:sp>
        <p:nvSpPr>
          <p:cNvPr id="14" name="직사각형 13">
            <a:extLst>
              <a:ext uri="{FF2B5EF4-FFF2-40B4-BE49-F238E27FC236}">
                <a16:creationId xmlns="" xmlns:a16="http://schemas.microsoft.com/office/drawing/2014/main" id="{00B5526C-50F3-41C6-9B60-13B111C507B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Tree>
    <p:extLst>
      <p:ext uri="{BB962C8B-B14F-4D97-AF65-F5344CB8AC3E}">
        <p14:creationId xmlns:p14="http://schemas.microsoft.com/office/powerpoint/2010/main" val="1186650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133">
            <a:extLst>
              <a:ext uri="{FF2B5EF4-FFF2-40B4-BE49-F238E27FC236}">
                <a16:creationId xmlns="" xmlns:a16="http://schemas.microsoft.com/office/drawing/2014/main" id="{9ECD4F1E-56F2-4389-8493-B26C356AB15F}"/>
              </a:ext>
            </a:extLst>
          </p:cNvPr>
          <p:cNvSpPr/>
          <p:nvPr/>
        </p:nvSpPr>
        <p:spPr>
          <a:xfrm>
            <a:off x="989682" y="2583566"/>
            <a:ext cx="7706146" cy="147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Exploratory Data </a:t>
            </a:r>
            <a:r>
              <a:rPr kumimoji="1" lang="en-US" altLang="ko-KR" sz="3200" dirty="0" smtClean="0">
                <a:solidFill>
                  <a:prstClr val="black"/>
                </a:solidFill>
                <a:latin typeface="Samsung Sharp Sans" pitchFamily="2" charset="0"/>
                <a:cs typeface="Samsung Sharp Sans" pitchFamily="2" charset="0"/>
              </a:rPr>
              <a:t>Analysis:</a:t>
            </a:r>
            <a:endParaRPr kumimoji="1" lang="en-US" altLang="ko-KR" sz="3200" dirty="0">
              <a:solidFill>
                <a:prstClr val="black"/>
              </a:solidFill>
              <a:latin typeface="Samsung Sharp Sans" pitchFamily="2" charset="0"/>
              <a:cs typeface="Samsung Sharp Sans" pitchFamily="2" charset="0"/>
            </a:endParaRPr>
          </a:p>
          <a:p>
            <a:pPr defTabSz="457063" fontAlgn="base" latinLnBrk="1">
              <a:spcBef>
                <a:spcPct val="0"/>
              </a:spcBef>
              <a:spcAft>
                <a:spcPct val="0"/>
              </a:spcAft>
              <a:defRPr/>
            </a:pPr>
            <a:r>
              <a:rPr kumimoji="1" lang="en-US" altLang="ko-KR" sz="3200" dirty="0" err="1" smtClean="0">
                <a:solidFill>
                  <a:prstClr val="black"/>
                </a:solidFill>
                <a:latin typeface="Samsung Sharp Sans" pitchFamily="2" charset="0"/>
                <a:ea typeface="맑은 고딕" panose="020B0503020000020004" pitchFamily="50" charset="-127"/>
                <a:cs typeface="Samsung Sharp Sans" pitchFamily="2" charset="0"/>
              </a:rPr>
              <a:t>NumPy</a:t>
            </a:r>
            <a:r>
              <a:rPr kumimoji="1" lang="en-US" altLang="ko-KR" sz="3200" dirty="0" smtClean="0">
                <a:solidFill>
                  <a:prstClr val="black"/>
                </a:solidFill>
                <a:latin typeface="Samsung Sharp Sans" pitchFamily="2" charset="0"/>
                <a:ea typeface="맑은 고딕" panose="020B0503020000020004" pitchFamily="50" charset="-127"/>
                <a:cs typeface="Samsung Sharp Sans" pitchFamily="2" charset="0"/>
              </a:rPr>
              <a:t> Arrays for </a:t>
            </a: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Optimized Numerical Computation </a:t>
            </a:r>
            <a:r>
              <a:rPr kumimoji="1" lang="en-US" altLang="ko-KR" sz="3200" dirty="0" smtClean="0">
                <a:solidFill>
                  <a:prstClr val="black"/>
                </a:solidFill>
                <a:latin typeface="Samsung Sharp Sans" pitchFamily="2" charset="0"/>
                <a:ea typeface="맑은 고딕" panose="020B0503020000020004" pitchFamily="50" charset="-127"/>
                <a:cs typeface="Samsung Sharp Sans" pitchFamily="2" charset="0"/>
              </a:rPr>
              <a:t>and Pandas</a:t>
            </a:r>
            <a:endParaRPr kumimoji="1" lang="en-US" altLang="ko-KR" sz="3200" dirty="0">
              <a:solidFill>
                <a:prstClr val="black"/>
              </a:solidFill>
              <a:latin typeface="Samsung Sharp Sans" pitchFamily="2" charset="0"/>
              <a:ea typeface="맑은 고딕" panose="020B0503020000020004" pitchFamily="50" charset="-127"/>
              <a:cs typeface="Samsung Sharp Sans" pitchFamily="2" charset="0"/>
            </a:endParaRPr>
          </a:p>
        </p:txBody>
      </p:sp>
      <p:sp>
        <p:nvSpPr>
          <p:cNvPr id="7" name="직사각형 133">
            <a:extLst>
              <a:ext uri="{FF2B5EF4-FFF2-40B4-BE49-F238E27FC236}">
                <a16:creationId xmlns="" xmlns:a16="http://schemas.microsoft.com/office/drawing/2014/main" id="{68C423AE-9FF7-4CCB-8CFB-0D036BBE42B6}"/>
              </a:ext>
            </a:extLst>
          </p:cNvPr>
          <p:cNvSpPr/>
          <p:nvPr/>
        </p:nvSpPr>
        <p:spPr>
          <a:xfrm>
            <a:off x="989682" y="4479887"/>
            <a:ext cx="3708827" cy="32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457063" fontAlgn="base" latinLnBrk="1">
              <a:lnSpc>
                <a:spcPct val="100000"/>
              </a:lnSpc>
              <a:spcBef>
                <a:spcPct val="0"/>
              </a:spcBef>
              <a:spcAft>
                <a:spcPct val="0"/>
              </a:spcAft>
              <a:buClrTx/>
              <a:buSzTx/>
              <a:buFontTx/>
              <a:buNone/>
              <a:tabLst/>
              <a:defRPr/>
            </a:pPr>
            <a:r>
              <a:rPr kumimoji="1" lang="en-US" altLang="ko-KR" sz="2099" dirty="0" smtClean="0">
                <a:solidFill>
                  <a:srgbClr val="1428A0"/>
                </a:solidFill>
                <a:latin typeface="Samsung Sharp Sans" pitchFamily="2" charset="0"/>
                <a:ea typeface="Samsung Sharp Sans" pitchFamily="2" charset="0"/>
                <a:cs typeface="Samsung Sharp Sans" pitchFamily="2" charset="0"/>
              </a:rPr>
              <a:t>AI Course</a:t>
            </a:r>
            <a:endParaRPr kumimoji="1" lang="ko-KR" altLang="en-US" sz="2099" dirty="0">
              <a:solidFill>
                <a:srgbClr val="1428A0"/>
              </a:solidFill>
              <a:latin typeface="Samsung Sharp Sans" pitchFamily="2" charset="0"/>
              <a:cs typeface="Samsung Sharp Sans" pitchFamily="2" charset="0"/>
            </a:endParaRPr>
          </a:p>
        </p:txBody>
      </p:sp>
      <p:sp>
        <p:nvSpPr>
          <p:cNvPr id="8" name="직사각형 133">
            <a:extLst>
              <a:ext uri="{FF2B5EF4-FFF2-40B4-BE49-F238E27FC236}">
                <a16:creationId xmlns="" xmlns:a16="http://schemas.microsoft.com/office/drawing/2014/main" id="{9AE80E35-DC50-4BA6-9B16-9297657601D5}"/>
              </a:ext>
            </a:extLst>
          </p:cNvPr>
          <p:cNvSpPr/>
          <p:nvPr/>
        </p:nvSpPr>
        <p:spPr>
          <a:xfrm>
            <a:off x="989682" y="2070436"/>
            <a:ext cx="5477954"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Chapter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 xmlns:a16="http://schemas.microsoft.com/office/drawing/2014/main" id="{5D14EC55-4505-4D03-B538-D66AAACB366E}"/>
              </a:ext>
            </a:extLst>
          </p:cNvPr>
          <p:cNvSpPr/>
          <p:nvPr/>
        </p:nvSpPr>
        <p:spPr>
          <a:xfrm>
            <a:off x="719769" y="2095702"/>
            <a:ext cx="59989" cy="1944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 xmlns:a16="http://schemas.microsoft.com/office/drawing/2014/main" id="{6490A05B-990A-4F39-A4F0-CDC93970D232}"/>
              </a:ext>
            </a:extLst>
          </p:cNvPr>
          <p:cNvSpPr/>
          <p:nvPr/>
        </p:nvSpPr>
        <p:spPr>
          <a:xfrm>
            <a:off x="719769" y="4479875"/>
            <a:ext cx="59989" cy="323061"/>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Calibri" panose="020F0502020204030204"/>
              <a:ea typeface="맑은 고딕" panose="020B0503020000020004" pitchFamily="50" charset="-127"/>
            </a:endParaRPr>
          </a:p>
        </p:txBody>
      </p:sp>
    </p:spTree>
    <p:extLst>
      <p:ext uri="{BB962C8B-B14F-4D97-AF65-F5344CB8AC3E}">
        <p14:creationId xmlns:p14="http://schemas.microsoft.com/office/powerpoint/2010/main" val="32771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Lists are not stored sequentially but in separate locations. </a:t>
            </a:r>
          </a:p>
        </p:txBody>
      </p:sp>
      <p:sp>
        <p:nvSpPr>
          <p:cNvPr id="58" name="직사각형 57">
            <a:extLst>
              <a:ext uri="{FF2B5EF4-FFF2-40B4-BE49-F238E27FC236}">
                <a16:creationId xmlns="" xmlns:a16="http://schemas.microsoft.com/office/drawing/2014/main" id="{5FE22388-2917-4059-85E9-4B7B8EEFF13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Saving and Accessing Data From the List</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(2/4)</a:t>
            </a:r>
            <a:endParaRPr lang="ko-KR" altLang="en-US" sz="1400" dirty="0">
              <a:solidFill>
                <a:schemeClr val="tx1"/>
              </a:solidFill>
              <a:latin typeface="SamsungOne 400" panose="020B0503030303020204" pitchFamily="34" charset="0"/>
            </a:endParaRPr>
          </a:p>
        </p:txBody>
      </p:sp>
      <p:grpSp>
        <p:nvGrpSpPr>
          <p:cNvPr id="63" name="그룹 62">
            <a:extLst>
              <a:ext uri="{FF2B5EF4-FFF2-40B4-BE49-F238E27FC236}">
                <a16:creationId xmlns="" xmlns:a16="http://schemas.microsoft.com/office/drawing/2014/main" id="{C2FF62E1-6DAB-4989-9472-53909669B71E}"/>
              </a:ext>
            </a:extLst>
          </p:cNvPr>
          <p:cNvGrpSpPr/>
          <p:nvPr/>
        </p:nvGrpSpPr>
        <p:grpSpPr>
          <a:xfrm>
            <a:off x="3727276" y="2420888"/>
            <a:ext cx="1872208" cy="3403199"/>
            <a:chOff x="3727276" y="2223601"/>
            <a:chExt cx="1645338" cy="2990807"/>
          </a:xfrm>
        </p:grpSpPr>
        <p:sp>
          <p:nvSpPr>
            <p:cNvPr id="68" name="직사각형 67">
              <a:extLst>
                <a:ext uri="{FF2B5EF4-FFF2-40B4-BE49-F238E27FC236}">
                  <a16:creationId xmlns="" xmlns:a16="http://schemas.microsoft.com/office/drawing/2014/main" id="{EC4CC044-24C6-4851-9BE9-F8541FF2AFC9}"/>
                </a:ext>
              </a:extLst>
            </p:cNvPr>
            <p:cNvSpPr/>
            <p:nvPr/>
          </p:nvSpPr>
          <p:spPr>
            <a:xfrm>
              <a:off x="4386531" y="3126125"/>
              <a:ext cx="981614" cy="114236"/>
            </a:xfrm>
            <a:prstGeom prst="rect">
              <a:avLst/>
            </a:prstGeom>
            <a:solidFill>
              <a:srgbClr val="FDF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모서리가 둥근 직사각형 15">
              <a:extLst>
                <a:ext uri="{FF2B5EF4-FFF2-40B4-BE49-F238E27FC236}">
                  <a16:creationId xmlns="" xmlns:a16="http://schemas.microsoft.com/office/drawing/2014/main" id="{5DE6EE7B-CBEE-4AFB-A6EA-C1448E38EBF8}"/>
                </a:ext>
              </a:extLst>
            </p:cNvPr>
            <p:cNvSpPr/>
            <p:nvPr/>
          </p:nvSpPr>
          <p:spPr>
            <a:xfrm>
              <a:off x="3727276" y="2223601"/>
              <a:ext cx="928105" cy="244668"/>
            </a:xfrm>
            <a:prstGeom prst="roundRect">
              <a:avLst/>
            </a:prstGeom>
            <a:no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amsungOne 700" panose="020B0803030303020204" pitchFamily="34" charset="0"/>
                  <a:ea typeface="SamsungOne 700" panose="020B0803030303020204" pitchFamily="34" charset="0"/>
                </a:rPr>
                <a:t>Memory</a:t>
              </a:r>
            </a:p>
          </p:txBody>
        </p:sp>
        <p:sp>
          <p:nvSpPr>
            <p:cNvPr id="84" name="모서리가 둥근 직사각형 16">
              <a:extLst>
                <a:ext uri="{FF2B5EF4-FFF2-40B4-BE49-F238E27FC236}">
                  <a16:creationId xmlns="" xmlns:a16="http://schemas.microsoft.com/office/drawing/2014/main" id="{046C9CA9-DE0B-4097-A3F6-80F84B40BA43}"/>
                </a:ext>
              </a:extLst>
            </p:cNvPr>
            <p:cNvSpPr/>
            <p:nvPr/>
          </p:nvSpPr>
          <p:spPr>
            <a:xfrm>
              <a:off x="4501740" y="2801065"/>
              <a:ext cx="744358" cy="243904"/>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cxnSp>
          <p:nvCxnSpPr>
            <p:cNvPr id="85" name="직선 연결선 84">
              <a:extLst>
                <a:ext uri="{FF2B5EF4-FFF2-40B4-BE49-F238E27FC236}">
                  <a16:creationId xmlns="" xmlns:a16="http://schemas.microsoft.com/office/drawing/2014/main" id="{69775588-2F45-462D-ABB2-076F4225C757}"/>
                </a:ext>
              </a:extLst>
            </p:cNvPr>
            <p:cNvCxnSpPr/>
            <p:nvPr/>
          </p:nvCxnSpPr>
          <p:spPr>
            <a:xfrm>
              <a:off x="4388610" y="2583641"/>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 xmlns:a16="http://schemas.microsoft.com/office/drawing/2014/main" id="{37D0EC23-6B9A-4AAA-BE0B-7E09DCCBD622}"/>
                </a:ext>
              </a:extLst>
            </p:cNvPr>
            <p:cNvCxnSpPr/>
            <p:nvPr/>
          </p:nvCxnSpPr>
          <p:spPr>
            <a:xfrm>
              <a:off x="5367841" y="2583641"/>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 xmlns:a16="http://schemas.microsoft.com/office/drawing/2014/main" id="{39551D03-30C6-4D45-B1BF-987331A06A62}"/>
                </a:ext>
              </a:extLst>
            </p:cNvPr>
            <p:cNvCxnSpPr/>
            <p:nvPr/>
          </p:nvCxnSpPr>
          <p:spPr>
            <a:xfrm flipV="1">
              <a:off x="4386844" y="3117100"/>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 xmlns:a16="http://schemas.microsoft.com/office/drawing/2014/main" id="{0750D167-4A0F-4BEF-91C6-034C14654483}"/>
                </a:ext>
              </a:extLst>
            </p:cNvPr>
            <p:cNvCxnSpPr/>
            <p:nvPr/>
          </p:nvCxnSpPr>
          <p:spPr>
            <a:xfrm flipV="1">
              <a:off x="4390763" y="2740379"/>
              <a:ext cx="975543"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 xmlns:a16="http://schemas.microsoft.com/office/drawing/2014/main" id="{33D5CC16-4E3A-43BC-8299-3A3AA6F98D6B}"/>
                </a:ext>
              </a:extLst>
            </p:cNvPr>
            <p:cNvCxnSpPr/>
            <p:nvPr/>
          </p:nvCxnSpPr>
          <p:spPr>
            <a:xfrm flipH="1">
              <a:off x="4388304" y="2532320"/>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 xmlns:a16="http://schemas.microsoft.com/office/drawing/2014/main" id="{0396BDCB-A75F-4A18-9E3E-534238480808}"/>
                </a:ext>
              </a:extLst>
            </p:cNvPr>
            <p:cNvCxnSpPr/>
            <p:nvPr/>
          </p:nvCxnSpPr>
          <p:spPr>
            <a:xfrm flipH="1">
              <a:off x="4388304" y="248126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 xmlns:a16="http://schemas.microsoft.com/office/drawing/2014/main" id="{D7E71598-642B-4762-8045-2AA3224530F9}"/>
                </a:ext>
              </a:extLst>
            </p:cNvPr>
            <p:cNvCxnSpPr/>
            <p:nvPr/>
          </p:nvCxnSpPr>
          <p:spPr>
            <a:xfrm flipH="1">
              <a:off x="5367534" y="253504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 xmlns:a16="http://schemas.microsoft.com/office/drawing/2014/main" id="{25F42870-EA1E-4EC0-A09E-11078AF0EE55}"/>
                </a:ext>
              </a:extLst>
            </p:cNvPr>
            <p:cNvCxnSpPr/>
            <p:nvPr/>
          </p:nvCxnSpPr>
          <p:spPr>
            <a:xfrm flipH="1">
              <a:off x="5372000" y="2479375"/>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 xmlns:a16="http://schemas.microsoft.com/office/drawing/2014/main" id="{FC9D8D76-627C-4625-B187-1DFFD89D2B44}"/>
                </a:ext>
              </a:extLst>
            </p:cNvPr>
            <p:cNvCxnSpPr/>
            <p:nvPr/>
          </p:nvCxnSpPr>
          <p:spPr>
            <a:xfrm flipH="1">
              <a:off x="4880538" y="267135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 xmlns:a16="http://schemas.microsoft.com/office/drawing/2014/main" id="{C7FAD623-1389-44C1-B4B8-22024EB113A7}"/>
                </a:ext>
              </a:extLst>
            </p:cNvPr>
            <p:cNvCxnSpPr/>
            <p:nvPr/>
          </p:nvCxnSpPr>
          <p:spPr>
            <a:xfrm flipH="1">
              <a:off x="4880538" y="2625069"/>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 xmlns:a16="http://schemas.microsoft.com/office/drawing/2014/main" id="{6F09376B-213B-4CA7-92D9-C89C9BD3B3F6}"/>
                </a:ext>
              </a:extLst>
            </p:cNvPr>
            <p:cNvCxnSpPr/>
            <p:nvPr/>
          </p:nvCxnSpPr>
          <p:spPr>
            <a:xfrm flipH="1">
              <a:off x="4386778" y="3312502"/>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 xmlns:a16="http://schemas.microsoft.com/office/drawing/2014/main" id="{2FD3D00A-01A3-4761-8D90-CD53DA552450}"/>
                </a:ext>
              </a:extLst>
            </p:cNvPr>
            <p:cNvCxnSpPr/>
            <p:nvPr/>
          </p:nvCxnSpPr>
          <p:spPr>
            <a:xfrm flipH="1">
              <a:off x="4386778" y="337568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 xmlns:a16="http://schemas.microsoft.com/office/drawing/2014/main" id="{9420EC5F-2B26-4113-BAB8-229B8EE83908}"/>
                </a:ext>
              </a:extLst>
            </p:cNvPr>
            <p:cNvCxnSpPr/>
            <p:nvPr/>
          </p:nvCxnSpPr>
          <p:spPr>
            <a:xfrm flipH="1">
              <a:off x="4880538" y="3429000"/>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 xmlns:a16="http://schemas.microsoft.com/office/drawing/2014/main" id="{E19AB1B1-3C95-48A5-BAF2-8F56E31D7338}"/>
                </a:ext>
              </a:extLst>
            </p:cNvPr>
            <p:cNvCxnSpPr/>
            <p:nvPr/>
          </p:nvCxnSpPr>
          <p:spPr>
            <a:xfrm flipH="1">
              <a:off x="4880538" y="3483971"/>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 xmlns:a16="http://schemas.microsoft.com/office/drawing/2014/main" id="{941625A1-859D-4BDA-8156-2AA83E4F52A8}"/>
                </a:ext>
              </a:extLst>
            </p:cNvPr>
            <p:cNvCxnSpPr/>
            <p:nvPr/>
          </p:nvCxnSpPr>
          <p:spPr>
            <a:xfrm flipH="1">
              <a:off x="5371386" y="3311764"/>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00" name="직선 연결선 99">
              <a:extLst>
                <a:ext uri="{FF2B5EF4-FFF2-40B4-BE49-F238E27FC236}">
                  <a16:creationId xmlns="" xmlns:a16="http://schemas.microsoft.com/office/drawing/2014/main" id="{47985B38-7757-4DB6-A236-D5CCB7D3568B}"/>
                </a:ext>
              </a:extLst>
            </p:cNvPr>
            <p:cNvCxnSpPr/>
            <p:nvPr/>
          </p:nvCxnSpPr>
          <p:spPr>
            <a:xfrm flipH="1">
              <a:off x="5371386" y="337548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01" name="직선 연결선 100">
              <a:extLst>
                <a:ext uri="{FF2B5EF4-FFF2-40B4-BE49-F238E27FC236}">
                  <a16:creationId xmlns="" xmlns:a16="http://schemas.microsoft.com/office/drawing/2014/main" id="{10CC42FC-752C-4272-BC44-C559D9F03842}"/>
                </a:ext>
              </a:extLst>
            </p:cNvPr>
            <p:cNvCxnSpPr/>
            <p:nvPr/>
          </p:nvCxnSpPr>
          <p:spPr>
            <a:xfrm flipV="1">
              <a:off x="4386778" y="3239646"/>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 xmlns:a16="http://schemas.microsoft.com/office/drawing/2014/main" id="{063B8F4D-A3BD-4473-BEF5-F4E08F93BD3A}"/>
                </a:ext>
              </a:extLst>
            </p:cNvPr>
            <p:cNvSpPr txBox="1"/>
            <p:nvPr/>
          </p:nvSpPr>
          <p:spPr>
            <a:xfrm>
              <a:off x="4597447" y="3054499"/>
              <a:ext cx="635630" cy="256957"/>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Pointer</a:t>
              </a:r>
              <a:endParaRPr 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03" name="직사각형 102">
              <a:extLst>
                <a:ext uri="{FF2B5EF4-FFF2-40B4-BE49-F238E27FC236}">
                  <a16:creationId xmlns="" xmlns:a16="http://schemas.microsoft.com/office/drawing/2014/main" id="{BD7C3DE6-4BA4-49BE-9772-7CC2E369D63D}"/>
                </a:ext>
              </a:extLst>
            </p:cNvPr>
            <p:cNvSpPr/>
            <p:nvPr/>
          </p:nvSpPr>
          <p:spPr>
            <a:xfrm>
              <a:off x="4385508" y="4046493"/>
              <a:ext cx="981614" cy="114236"/>
            </a:xfrm>
            <a:prstGeom prst="rect">
              <a:avLst/>
            </a:prstGeom>
            <a:solidFill>
              <a:srgbClr val="E9E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모서리가 둥근 직사각형 51">
              <a:extLst>
                <a:ext uri="{FF2B5EF4-FFF2-40B4-BE49-F238E27FC236}">
                  <a16:creationId xmlns="" xmlns:a16="http://schemas.microsoft.com/office/drawing/2014/main" id="{3C75EE0E-E05D-40AB-8625-47883E327F83}"/>
                </a:ext>
              </a:extLst>
            </p:cNvPr>
            <p:cNvSpPr/>
            <p:nvPr/>
          </p:nvSpPr>
          <p:spPr>
            <a:xfrm>
              <a:off x="4500717" y="3721433"/>
              <a:ext cx="744358" cy="24390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cxnSp>
          <p:nvCxnSpPr>
            <p:cNvPr id="105" name="직선 연결선 104">
              <a:extLst>
                <a:ext uri="{FF2B5EF4-FFF2-40B4-BE49-F238E27FC236}">
                  <a16:creationId xmlns="" xmlns:a16="http://schemas.microsoft.com/office/drawing/2014/main" id="{7FBACCDE-7EA1-4194-8A4E-CD19E3D2EF3B}"/>
                </a:ext>
              </a:extLst>
            </p:cNvPr>
            <p:cNvCxnSpPr/>
            <p:nvPr/>
          </p:nvCxnSpPr>
          <p:spPr>
            <a:xfrm>
              <a:off x="4387587" y="3504009"/>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 xmlns:a16="http://schemas.microsoft.com/office/drawing/2014/main" id="{FEE54864-6187-4382-AFE3-006518953115}"/>
                </a:ext>
              </a:extLst>
            </p:cNvPr>
            <p:cNvCxnSpPr/>
            <p:nvPr/>
          </p:nvCxnSpPr>
          <p:spPr>
            <a:xfrm>
              <a:off x="5366818" y="3504009"/>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 xmlns:a16="http://schemas.microsoft.com/office/drawing/2014/main" id="{23D7112D-9D51-4B0E-815B-1FD92FBDF49B}"/>
                </a:ext>
              </a:extLst>
            </p:cNvPr>
            <p:cNvCxnSpPr/>
            <p:nvPr/>
          </p:nvCxnSpPr>
          <p:spPr>
            <a:xfrm flipV="1">
              <a:off x="4385821" y="4037468"/>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 xmlns:a16="http://schemas.microsoft.com/office/drawing/2014/main" id="{A08C4034-D5CA-47B6-8601-DE3B11DC2253}"/>
                </a:ext>
              </a:extLst>
            </p:cNvPr>
            <p:cNvCxnSpPr/>
            <p:nvPr/>
          </p:nvCxnSpPr>
          <p:spPr>
            <a:xfrm flipV="1">
              <a:off x="4389740" y="3660747"/>
              <a:ext cx="975543"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 xmlns:a16="http://schemas.microsoft.com/office/drawing/2014/main" id="{AF7386F6-ECF9-4766-851A-510814F66776}"/>
                </a:ext>
              </a:extLst>
            </p:cNvPr>
            <p:cNvCxnSpPr/>
            <p:nvPr/>
          </p:nvCxnSpPr>
          <p:spPr>
            <a:xfrm flipV="1">
              <a:off x="4385755" y="4160014"/>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 xmlns:a16="http://schemas.microsoft.com/office/drawing/2014/main" id="{317D91F2-4E4A-49BB-8015-06FA74AC08FB}"/>
                </a:ext>
              </a:extLst>
            </p:cNvPr>
            <p:cNvSpPr txBox="1"/>
            <p:nvPr/>
          </p:nvSpPr>
          <p:spPr>
            <a:xfrm>
              <a:off x="4596424" y="3974867"/>
              <a:ext cx="635630" cy="256957"/>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Pointer</a:t>
              </a:r>
              <a:endParaRPr 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11" name="직사각형 110">
              <a:extLst>
                <a:ext uri="{FF2B5EF4-FFF2-40B4-BE49-F238E27FC236}">
                  <a16:creationId xmlns="" xmlns:a16="http://schemas.microsoft.com/office/drawing/2014/main" id="{F0DE1D04-5FCE-4545-9F3B-AADDF974C0B7}"/>
                </a:ext>
              </a:extLst>
            </p:cNvPr>
            <p:cNvSpPr/>
            <p:nvPr/>
          </p:nvSpPr>
          <p:spPr>
            <a:xfrm>
              <a:off x="4385508" y="4925829"/>
              <a:ext cx="981614" cy="114236"/>
            </a:xfrm>
            <a:prstGeom prst="rect">
              <a:avLst/>
            </a:prstGeom>
            <a:solidFill>
              <a:srgbClr val="F6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모서리가 둥근 직사각형 61">
              <a:extLst>
                <a:ext uri="{FF2B5EF4-FFF2-40B4-BE49-F238E27FC236}">
                  <a16:creationId xmlns="" xmlns:a16="http://schemas.microsoft.com/office/drawing/2014/main" id="{82A0DADD-2023-40F4-AD8E-BC45B6848F42}"/>
                </a:ext>
              </a:extLst>
            </p:cNvPr>
            <p:cNvSpPr/>
            <p:nvPr/>
          </p:nvSpPr>
          <p:spPr>
            <a:xfrm>
              <a:off x="4500717" y="4600769"/>
              <a:ext cx="744358" cy="243904"/>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cxnSp>
          <p:nvCxnSpPr>
            <p:cNvPr id="113" name="직선 연결선 112">
              <a:extLst>
                <a:ext uri="{FF2B5EF4-FFF2-40B4-BE49-F238E27FC236}">
                  <a16:creationId xmlns="" xmlns:a16="http://schemas.microsoft.com/office/drawing/2014/main" id="{5568510B-6785-4FA5-8A34-A3A45CCD5ECF}"/>
                </a:ext>
              </a:extLst>
            </p:cNvPr>
            <p:cNvCxnSpPr/>
            <p:nvPr/>
          </p:nvCxnSpPr>
          <p:spPr>
            <a:xfrm>
              <a:off x="4387587" y="4383345"/>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 xmlns:a16="http://schemas.microsoft.com/office/drawing/2014/main" id="{332B734C-06C6-49AF-A2BD-965A7769D1D0}"/>
                </a:ext>
              </a:extLst>
            </p:cNvPr>
            <p:cNvCxnSpPr/>
            <p:nvPr/>
          </p:nvCxnSpPr>
          <p:spPr>
            <a:xfrm>
              <a:off x="5366818" y="4383345"/>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15" name="직선 연결선 114">
              <a:extLst>
                <a:ext uri="{FF2B5EF4-FFF2-40B4-BE49-F238E27FC236}">
                  <a16:creationId xmlns="" xmlns:a16="http://schemas.microsoft.com/office/drawing/2014/main" id="{CD80BE0D-171C-4E53-9CEC-5FCA220C216B}"/>
                </a:ext>
              </a:extLst>
            </p:cNvPr>
            <p:cNvCxnSpPr/>
            <p:nvPr/>
          </p:nvCxnSpPr>
          <p:spPr>
            <a:xfrm flipV="1">
              <a:off x="4385821" y="4916804"/>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 xmlns:a16="http://schemas.microsoft.com/office/drawing/2014/main" id="{06ABF111-B23E-497D-9B60-E65576CE9ACD}"/>
                </a:ext>
              </a:extLst>
            </p:cNvPr>
            <p:cNvCxnSpPr/>
            <p:nvPr/>
          </p:nvCxnSpPr>
          <p:spPr>
            <a:xfrm flipV="1">
              <a:off x="4389740" y="4540083"/>
              <a:ext cx="975543"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 xmlns:a16="http://schemas.microsoft.com/office/drawing/2014/main" id="{6A04A270-0EAF-40A7-ADD8-214899FE61B8}"/>
                </a:ext>
              </a:extLst>
            </p:cNvPr>
            <p:cNvCxnSpPr/>
            <p:nvPr/>
          </p:nvCxnSpPr>
          <p:spPr>
            <a:xfrm flipV="1">
              <a:off x="4385755" y="5039350"/>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 xmlns:a16="http://schemas.microsoft.com/office/drawing/2014/main" id="{90E7559C-FB44-422E-A8CF-A5492569A2C2}"/>
                </a:ext>
              </a:extLst>
            </p:cNvPr>
            <p:cNvSpPr txBox="1"/>
            <p:nvPr/>
          </p:nvSpPr>
          <p:spPr>
            <a:xfrm>
              <a:off x="4596424" y="4854203"/>
              <a:ext cx="635630" cy="256957"/>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Pointer</a:t>
              </a:r>
              <a:endParaRPr 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cxnSp>
          <p:nvCxnSpPr>
            <p:cNvPr id="119" name="직선 연결선 118">
              <a:extLst>
                <a:ext uri="{FF2B5EF4-FFF2-40B4-BE49-F238E27FC236}">
                  <a16:creationId xmlns="" xmlns:a16="http://schemas.microsoft.com/office/drawing/2014/main" id="{3C56328F-FFE5-40BC-ABCF-FB3D50A5D3C4}"/>
                </a:ext>
              </a:extLst>
            </p:cNvPr>
            <p:cNvCxnSpPr/>
            <p:nvPr/>
          </p:nvCxnSpPr>
          <p:spPr>
            <a:xfrm flipH="1">
              <a:off x="4385508" y="423527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0" name="직선 연결선 119">
              <a:extLst>
                <a:ext uri="{FF2B5EF4-FFF2-40B4-BE49-F238E27FC236}">
                  <a16:creationId xmlns="" xmlns:a16="http://schemas.microsoft.com/office/drawing/2014/main" id="{AD09853C-8879-4A08-96CA-4E5F4C281206}"/>
                </a:ext>
              </a:extLst>
            </p:cNvPr>
            <p:cNvCxnSpPr/>
            <p:nvPr/>
          </p:nvCxnSpPr>
          <p:spPr>
            <a:xfrm flipH="1">
              <a:off x="4385508" y="4298463"/>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 xmlns:a16="http://schemas.microsoft.com/office/drawing/2014/main" id="{DDDF7438-AF82-4B09-8489-C4B6F3A03FDB}"/>
                </a:ext>
              </a:extLst>
            </p:cNvPr>
            <p:cNvCxnSpPr/>
            <p:nvPr/>
          </p:nvCxnSpPr>
          <p:spPr>
            <a:xfrm flipH="1">
              <a:off x="4879268" y="4367015"/>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 xmlns:a16="http://schemas.microsoft.com/office/drawing/2014/main" id="{C8D3D0DE-FAA1-49CD-A39E-687693F20A89}"/>
                </a:ext>
              </a:extLst>
            </p:cNvPr>
            <p:cNvCxnSpPr/>
            <p:nvPr/>
          </p:nvCxnSpPr>
          <p:spPr>
            <a:xfrm flipH="1">
              <a:off x="4879268" y="4421986"/>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3" name="직선 연결선 122">
              <a:extLst>
                <a:ext uri="{FF2B5EF4-FFF2-40B4-BE49-F238E27FC236}">
                  <a16:creationId xmlns="" xmlns:a16="http://schemas.microsoft.com/office/drawing/2014/main" id="{7EDF1EAE-C9D2-49AF-B26F-D9E2714E3328}"/>
                </a:ext>
              </a:extLst>
            </p:cNvPr>
            <p:cNvCxnSpPr/>
            <p:nvPr/>
          </p:nvCxnSpPr>
          <p:spPr>
            <a:xfrm flipH="1">
              <a:off x="5370116" y="4234539"/>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 xmlns:a16="http://schemas.microsoft.com/office/drawing/2014/main" id="{8E4E3066-C387-44FC-84EF-A4679567A2BD}"/>
                </a:ext>
              </a:extLst>
            </p:cNvPr>
            <p:cNvCxnSpPr/>
            <p:nvPr/>
          </p:nvCxnSpPr>
          <p:spPr>
            <a:xfrm flipH="1">
              <a:off x="5370116" y="4298262"/>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 xmlns:a16="http://schemas.microsoft.com/office/drawing/2014/main" id="{5374BB25-BA21-4D8F-892D-EF4D73DA4914}"/>
                </a:ext>
              </a:extLst>
            </p:cNvPr>
            <p:cNvCxnSpPr/>
            <p:nvPr/>
          </p:nvCxnSpPr>
          <p:spPr>
            <a:xfrm flipH="1">
              <a:off x="4385689" y="5120856"/>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6" name="직선 연결선 125">
              <a:extLst>
                <a:ext uri="{FF2B5EF4-FFF2-40B4-BE49-F238E27FC236}">
                  <a16:creationId xmlns="" xmlns:a16="http://schemas.microsoft.com/office/drawing/2014/main" id="{D5AB0C44-548C-492F-9F95-125659C37784}"/>
                </a:ext>
              </a:extLst>
            </p:cNvPr>
            <p:cNvCxnSpPr/>
            <p:nvPr/>
          </p:nvCxnSpPr>
          <p:spPr>
            <a:xfrm flipH="1">
              <a:off x="4385689" y="5184042"/>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 xmlns:a16="http://schemas.microsoft.com/office/drawing/2014/main" id="{3FAC5CAF-3B5F-4167-8173-234A6AA4A2AF}"/>
                </a:ext>
              </a:extLst>
            </p:cNvPr>
            <p:cNvCxnSpPr/>
            <p:nvPr/>
          </p:nvCxnSpPr>
          <p:spPr>
            <a:xfrm flipH="1">
              <a:off x="4879449" y="5105504"/>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 xmlns:a16="http://schemas.microsoft.com/office/drawing/2014/main" id="{750AC861-DA9A-49D2-A8B8-D7E556602012}"/>
                </a:ext>
              </a:extLst>
            </p:cNvPr>
            <p:cNvCxnSpPr/>
            <p:nvPr/>
          </p:nvCxnSpPr>
          <p:spPr>
            <a:xfrm flipH="1">
              <a:off x="4879449" y="5160475"/>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9" name="직선 연결선 128">
              <a:extLst>
                <a:ext uri="{FF2B5EF4-FFF2-40B4-BE49-F238E27FC236}">
                  <a16:creationId xmlns="" xmlns:a16="http://schemas.microsoft.com/office/drawing/2014/main" id="{DF8BAE4F-F986-411F-B619-F6B7D1801F73}"/>
                </a:ext>
              </a:extLst>
            </p:cNvPr>
            <p:cNvCxnSpPr/>
            <p:nvPr/>
          </p:nvCxnSpPr>
          <p:spPr>
            <a:xfrm flipH="1">
              <a:off x="5370297" y="512011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 xmlns:a16="http://schemas.microsoft.com/office/drawing/2014/main" id="{37CD801C-B4B0-41F7-B5B6-D940CF5FEBB9}"/>
                </a:ext>
              </a:extLst>
            </p:cNvPr>
            <p:cNvCxnSpPr/>
            <p:nvPr/>
          </p:nvCxnSpPr>
          <p:spPr>
            <a:xfrm flipH="1">
              <a:off x="5370297" y="5183841"/>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97463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 xmlns:a16="http://schemas.microsoft.com/office/drawing/2014/main" id="{00B2A562-2A03-43DD-99F6-F71800ACEA98}"/>
              </a:ext>
            </a:extLst>
          </p:cNvPr>
          <p:cNvGrpSpPr/>
          <p:nvPr/>
        </p:nvGrpSpPr>
        <p:grpSpPr>
          <a:xfrm>
            <a:off x="558924" y="1722918"/>
            <a:ext cx="8785334" cy="1850098"/>
            <a:chOff x="558924" y="1844825"/>
            <a:chExt cx="8785334" cy="1850098"/>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844825"/>
              <a:ext cx="8782050" cy="18500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3"/>
            <a:srcRect l="1381" r="1635" b="3723"/>
            <a:stretch/>
          </p:blipFill>
          <p:spPr>
            <a:xfrm>
              <a:off x="606490" y="1872219"/>
              <a:ext cx="8737768" cy="1772806"/>
            </a:xfrm>
            <a:prstGeom prst="rect">
              <a:avLst/>
            </a:prstGeom>
          </p:spPr>
        </p:pic>
      </p:grpSp>
      <p:sp>
        <p:nvSpPr>
          <p:cNvPr id="10" name="직사각형 9">
            <a:extLst>
              <a:ext uri="{FF2B5EF4-FFF2-40B4-BE49-F238E27FC236}">
                <a16:creationId xmlns="" xmlns:a16="http://schemas.microsoft.com/office/drawing/2014/main" id="{7AF9C479-C2E1-4ADD-A4A2-FA7D87E6DD6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Tree>
    <p:extLst>
      <p:ext uri="{BB962C8B-B14F-4D97-AF65-F5344CB8AC3E}">
        <p14:creationId xmlns:p14="http://schemas.microsoft.com/office/powerpoint/2010/main" val="238525183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A7BCA11F-5298-4007-8F5B-8257F439BFEB}"/>
              </a:ext>
            </a:extLst>
          </p:cNvPr>
          <p:cNvGrpSpPr/>
          <p:nvPr/>
        </p:nvGrpSpPr>
        <p:grpSpPr>
          <a:xfrm>
            <a:off x="558924" y="3212191"/>
            <a:ext cx="8782050" cy="792873"/>
            <a:chOff x="558924" y="3228621"/>
            <a:chExt cx="8782050" cy="792873"/>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3228621"/>
              <a:ext cx="8782050" cy="79287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863" t="10708" r="21860"/>
            <a:stretch/>
          </p:blipFill>
          <p:spPr>
            <a:xfrm>
              <a:off x="615820" y="3312367"/>
              <a:ext cx="8725154" cy="648619"/>
            </a:xfrm>
            <a:prstGeom prst="rect">
              <a:avLst/>
            </a:prstGeom>
          </p:spPr>
        </p:pic>
      </p:grpSp>
      <p:grpSp>
        <p:nvGrpSpPr>
          <p:cNvPr id="12" name="그룹 11">
            <a:extLst>
              <a:ext uri="{FF2B5EF4-FFF2-40B4-BE49-F238E27FC236}">
                <a16:creationId xmlns="" xmlns:a16="http://schemas.microsoft.com/office/drawing/2014/main" id="{1DFFCFAD-9DFA-4FD2-90D9-BBB37C4EDC07}"/>
              </a:ext>
            </a:extLst>
          </p:cNvPr>
          <p:cNvGrpSpPr/>
          <p:nvPr/>
        </p:nvGrpSpPr>
        <p:grpSpPr>
          <a:xfrm>
            <a:off x="580388" y="1413381"/>
            <a:ext cx="8887612" cy="1707953"/>
            <a:chOff x="580388" y="1413381"/>
            <a:chExt cx="8887612" cy="1707953"/>
          </a:xfrm>
        </p:grpSpPr>
        <p:sp>
          <p:nvSpPr>
            <p:cNvPr id="13" name="직사각형 12">
              <a:extLst>
                <a:ext uri="{FF2B5EF4-FFF2-40B4-BE49-F238E27FC236}">
                  <a16:creationId xmlns="" xmlns:a16="http://schemas.microsoft.com/office/drawing/2014/main" id="{A59849F6-1C9D-4735-9B7F-09B8F90630B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
          <p:nvSpPr>
            <p:cNvPr id="14" name="Rectangle 12">
              <a:extLst>
                <a:ext uri="{FF2B5EF4-FFF2-40B4-BE49-F238E27FC236}">
                  <a16:creationId xmlns="" xmlns:a16="http://schemas.microsoft.com/office/drawing/2014/main" id="{93E737D3-DEE0-4C77-8F24-3AC6686A9ECD}"/>
                </a:ext>
              </a:extLst>
            </p:cNvPr>
            <p:cNvSpPr/>
            <p:nvPr/>
          </p:nvSpPr>
          <p:spPr>
            <a:xfrm>
              <a:off x="711201" y="1667877"/>
              <a:ext cx="8632824" cy="1453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row index and column name object of the df of the DataFrame, represented as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df.index</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df.columns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can be changed by assigning a new list to the attributes of the row index and column.</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#Row Index Change: DataFrame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Object.index</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new row index list</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#Column Name Change: DataFrame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Object.columns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new column name list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is no index at this time. </a:t>
              </a:r>
            </a:p>
          </p:txBody>
        </p:sp>
      </p:grpSp>
    </p:spTree>
    <p:extLst>
      <p:ext uri="{BB962C8B-B14F-4D97-AF65-F5344CB8AC3E}">
        <p14:creationId xmlns:p14="http://schemas.microsoft.com/office/powerpoint/2010/main" val="137352177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 xmlns:a16="http://schemas.microsoft.com/office/drawing/2014/main" id="{04AB9689-4AF1-40F7-97A9-40954D4F6A2A}"/>
              </a:ext>
            </a:extLst>
          </p:cNvPr>
          <p:cNvGrpSpPr/>
          <p:nvPr/>
        </p:nvGrpSpPr>
        <p:grpSpPr>
          <a:xfrm>
            <a:off x="558924" y="1718051"/>
            <a:ext cx="8782050" cy="3007093"/>
            <a:chOff x="558924" y="1844824"/>
            <a:chExt cx="8782050" cy="3007093"/>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844824"/>
              <a:ext cx="8782050" cy="30070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571" r="17402"/>
            <a:stretch/>
          </p:blipFill>
          <p:spPr>
            <a:xfrm>
              <a:off x="615821" y="1914195"/>
              <a:ext cx="8725153" cy="2829611"/>
            </a:xfrm>
            <a:prstGeom prst="rect">
              <a:avLst/>
            </a:prstGeom>
          </p:spPr>
        </p:pic>
      </p:grpSp>
      <p:sp>
        <p:nvSpPr>
          <p:cNvPr id="10" name="직사각형 9">
            <a:extLst>
              <a:ext uri="{FF2B5EF4-FFF2-40B4-BE49-F238E27FC236}">
                <a16:creationId xmlns="" xmlns:a16="http://schemas.microsoft.com/office/drawing/2014/main" id="{5315AC40-22C0-4AD1-BDF5-CC608D931E3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Tree>
    <p:extLst>
      <p:ext uri="{BB962C8B-B14F-4D97-AF65-F5344CB8AC3E}">
        <p14:creationId xmlns:p14="http://schemas.microsoft.com/office/powerpoint/2010/main" val="3227406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E970F110-BBB9-4FAD-BCEC-8B3D7385CBE1}"/>
              </a:ext>
            </a:extLst>
          </p:cNvPr>
          <p:cNvGrpSpPr/>
          <p:nvPr/>
        </p:nvGrpSpPr>
        <p:grpSpPr>
          <a:xfrm>
            <a:off x="558924" y="2060848"/>
            <a:ext cx="8782050" cy="2232248"/>
            <a:chOff x="558924" y="2132856"/>
            <a:chExt cx="8782050" cy="2232248"/>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2132856"/>
              <a:ext cx="8782050" cy="22322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675" r="16801"/>
            <a:stretch/>
          </p:blipFill>
          <p:spPr>
            <a:xfrm>
              <a:off x="653143" y="2192896"/>
              <a:ext cx="8687831" cy="2100200"/>
            </a:xfrm>
            <a:prstGeom prst="rect">
              <a:avLst/>
            </a:prstGeom>
          </p:spPr>
        </p:pic>
      </p:grpSp>
      <p:grpSp>
        <p:nvGrpSpPr>
          <p:cNvPr id="12" name="그룹 11">
            <a:extLst>
              <a:ext uri="{FF2B5EF4-FFF2-40B4-BE49-F238E27FC236}">
                <a16:creationId xmlns="" xmlns:a16="http://schemas.microsoft.com/office/drawing/2014/main" id="{F2135B04-FFAA-44ED-A1FA-7BD303B88913}"/>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 xmlns:a16="http://schemas.microsoft.com/office/drawing/2014/main" id="{E615D12F-BB39-457C-9CAD-EA9CFB2340C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
          <p:nvSpPr>
            <p:cNvPr id="14" name="Rectangle 12">
              <a:extLst>
                <a:ext uri="{FF2B5EF4-FFF2-40B4-BE49-F238E27FC236}">
                  <a16:creationId xmlns="" xmlns:a16="http://schemas.microsoft.com/office/drawing/2014/main" id="{6BADEF20-0029-4140-92C9-723084A3172B}"/>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Columns can also be changed.</a:t>
              </a:r>
            </a:p>
          </p:txBody>
        </p:sp>
      </p:grpSp>
    </p:spTree>
    <p:extLst>
      <p:ext uri="{BB962C8B-B14F-4D97-AF65-F5344CB8AC3E}">
        <p14:creationId xmlns:p14="http://schemas.microsoft.com/office/powerpoint/2010/main" val="270335629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9" name="그룹 8">
            <a:extLst>
              <a:ext uri="{FF2B5EF4-FFF2-40B4-BE49-F238E27FC236}">
                <a16:creationId xmlns="" xmlns:a16="http://schemas.microsoft.com/office/drawing/2014/main" id="{E7991987-6F16-492A-AD10-99D7FE0E4548}"/>
              </a:ext>
            </a:extLst>
          </p:cNvPr>
          <p:cNvGrpSpPr/>
          <p:nvPr/>
        </p:nvGrpSpPr>
        <p:grpSpPr>
          <a:xfrm>
            <a:off x="580388" y="1413381"/>
            <a:ext cx="8887612" cy="1605360"/>
            <a:chOff x="580388" y="1413381"/>
            <a:chExt cx="8887612" cy="1605360"/>
          </a:xfrm>
        </p:grpSpPr>
        <p:sp>
          <p:nvSpPr>
            <p:cNvPr id="11" name="직사각형 10">
              <a:extLst>
                <a:ext uri="{FF2B5EF4-FFF2-40B4-BE49-F238E27FC236}">
                  <a16:creationId xmlns="" xmlns:a16="http://schemas.microsoft.com/office/drawing/2014/main" id="{02F2D70D-B16C-45B4-8159-1138BA3AC05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
          <p:nvSpPr>
            <p:cNvPr id="12" name="Rectangle 12">
              <a:extLst>
                <a:ext uri="{FF2B5EF4-FFF2-40B4-BE49-F238E27FC236}">
                  <a16:creationId xmlns="" xmlns:a16="http://schemas.microsoft.com/office/drawing/2014/main" id="{E90ED5C1-1286-4575-B88F-782BE392419A}"/>
                </a:ext>
              </a:extLst>
            </p:cNvPr>
            <p:cNvSpPr/>
            <p:nvPr/>
          </p:nvSpPr>
          <p:spPr>
            <a:xfrm>
              <a:off x="711201" y="1667877"/>
              <a:ext cx="8632824"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also possible to select and replace a row index or a part of the column name using the rename method in the DataFrame. It should be noted, however, that the original object is not directly modified, but a new DataFrame object is returned. Use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inplace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True option to change the original object.</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Row Index Change: DataFrame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Object.rename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(index={Existing index: New index,…})</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Column Name Change: DataFrame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Object.renames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=(columns={Existing Name: New Name,…})</a:t>
              </a:r>
            </a:p>
          </p:txBody>
        </p:sp>
      </p:grpSp>
    </p:spTree>
    <p:extLst>
      <p:ext uri="{BB962C8B-B14F-4D97-AF65-F5344CB8AC3E}">
        <p14:creationId xmlns:p14="http://schemas.microsoft.com/office/powerpoint/2010/main" val="48639478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924" y="1705073"/>
            <a:ext cx="8782050" cy="33389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5138530"/>
            <a:ext cx="8782050" cy="720080"/>
            <a:chOff x="557644" y="5085181"/>
            <a:chExt cx="8782050" cy="720080"/>
          </a:xfrm>
        </p:grpSpPr>
        <p:sp>
          <p:nvSpPr>
            <p:cNvPr id="14"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7" name="TextBox 16">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Looking at it again, notice that it didn’t change. Let’s try the </a:t>
              </a:r>
              <a:r>
                <a:rPr lang="en-US" altLang="ko-KR" sz="1300" dirty="0" err="1">
                  <a:solidFill>
                    <a:prstClr val="black">
                      <a:lumMod val="85000"/>
                      <a:lumOff val="15000"/>
                    </a:prstClr>
                  </a:solidFill>
                  <a:latin typeface="SamsungOne 400" panose="020B0503030303020204" pitchFamily="34" charset="0"/>
                </a:rPr>
                <a:t>inplace</a:t>
              </a:r>
              <a:r>
                <a:rPr lang="en-US" altLang="ko-KR" sz="1300" dirty="0">
                  <a:solidFill>
                    <a:prstClr val="black">
                      <a:lumMod val="85000"/>
                      <a:lumOff val="15000"/>
                    </a:prstClr>
                  </a:solidFill>
                  <a:latin typeface="SamsungOne 400" panose="020B0503030303020204" pitchFamily="34" charset="0"/>
                </a:rPr>
                <a:t>=True option.</a:t>
              </a:r>
            </a:p>
          </p:txBody>
        </p:sp>
      </p:grpSp>
      <p:pic>
        <p:nvPicPr>
          <p:cNvPr id="2" name="그림 1"/>
          <p:cNvPicPr>
            <a:picLocks noChangeAspect="1"/>
          </p:cNvPicPr>
          <p:nvPr/>
        </p:nvPicPr>
        <p:blipFill rotWithShape="1">
          <a:blip r:embed="rId4"/>
          <a:srcRect l="1476" r="14290"/>
          <a:stretch/>
        </p:blipFill>
        <p:spPr>
          <a:xfrm>
            <a:off x="634481" y="1765236"/>
            <a:ext cx="8706494" cy="3198857"/>
          </a:xfrm>
          <a:prstGeom prst="rect">
            <a:avLst/>
          </a:prstGeom>
        </p:spPr>
      </p:pic>
      <p:sp>
        <p:nvSpPr>
          <p:cNvPr id="18" name="직사각형 17">
            <a:extLst>
              <a:ext uri="{FF2B5EF4-FFF2-40B4-BE49-F238E27FC236}">
                <a16:creationId xmlns="" xmlns:a16="http://schemas.microsoft.com/office/drawing/2014/main" id="{A4E10670-0239-442B-9DB1-1EADD2E144E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Tree>
    <p:extLst>
      <p:ext uri="{BB962C8B-B14F-4D97-AF65-F5344CB8AC3E}">
        <p14:creationId xmlns:p14="http://schemas.microsoft.com/office/powerpoint/2010/main" val="422970707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 xmlns:a16="http://schemas.microsoft.com/office/drawing/2014/main" id="{D6DAAB86-BB53-45E2-8080-556D32DC1235}"/>
              </a:ext>
            </a:extLst>
          </p:cNvPr>
          <p:cNvGrpSpPr/>
          <p:nvPr/>
        </p:nvGrpSpPr>
        <p:grpSpPr>
          <a:xfrm>
            <a:off x="558924" y="1710139"/>
            <a:ext cx="8782050" cy="2183363"/>
            <a:chOff x="558924" y="1772817"/>
            <a:chExt cx="8782050" cy="2183363"/>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924" y="1772817"/>
              <a:ext cx="8782050" cy="21833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476" r="15890"/>
            <a:stretch/>
          </p:blipFill>
          <p:spPr>
            <a:xfrm>
              <a:off x="625150" y="1823526"/>
              <a:ext cx="8715824" cy="2109530"/>
            </a:xfrm>
            <a:prstGeom prst="rect">
              <a:avLst/>
            </a:prstGeom>
          </p:spPr>
        </p:pic>
      </p:grpSp>
      <p:sp>
        <p:nvSpPr>
          <p:cNvPr id="10" name="직사각형 9">
            <a:extLst>
              <a:ext uri="{FF2B5EF4-FFF2-40B4-BE49-F238E27FC236}">
                <a16:creationId xmlns="" xmlns:a16="http://schemas.microsoft.com/office/drawing/2014/main" id="{1CD39A8F-2B93-47CA-97D2-1A90CA41071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Tree>
    <p:extLst>
      <p:ext uri="{BB962C8B-B14F-4D97-AF65-F5344CB8AC3E}">
        <p14:creationId xmlns:p14="http://schemas.microsoft.com/office/powerpoint/2010/main" val="22492854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 xmlns:a16="http://schemas.microsoft.com/office/drawing/2014/main" id="{54E650DF-A91E-4EA8-869A-C436C67CC9BB}"/>
              </a:ext>
            </a:extLst>
          </p:cNvPr>
          <p:cNvGrpSpPr/>
          <p:nvPr/>
        </p:nvGrpSpPr>
        <p:grpSpPr>
          <a:xfrm>
            <a:off x="558924" y="2564904"/>
            <a:ext cx="8782050" cy="2232247"/>
            <a:chOff x="558924" y="2708921"/>
            <a:chExt cx="8782050" cy="2232247"/>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2708921"/>
              <a:ext cx="8782050" cy="223224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486" r="18060"/>
            <a:stretch/>
          </p:blipFill>
          <p:spPr>
            <a:xfrm>
              <a:off x="615820" y="2789030"/>
              <a:ext cx="8619406" cy="2080130"/>
            </a:xfrm>
            <a:prstGeom prst="rect">
              <a:avLst/>
            </a:prstGeom>
          </p:spPr>
        </p:pic>
      </p:grpSp>
      <p:grpSp>
        <p:nvGrpSpPr>
          <p:cNvPr id="12" name="그룹 11">
            <a:extLst>
              <a:ext uri="{FF2B5EF4-FFF2-40B4-BE49-F238E27FC236}">
                <a16:creationId xmlns="" xmlns:a16="http://schemas.microsoft.com/office/drawing/2014/main" id="{E55A892C-344B-449E-9C54-39690907BD9F}"/>
              </a:ext>
            </a:extLst>
          </p:cNvPr>
          <p:cNvGrpSpPr/>
          <p:nvPr/>
        </p:nvGrpSpPr>
        <p:grpSpPr>
          <a:xfrm>
            <a:off x="580388" y="1413381"/>
            <a:ext cx="8887612" cy="1102659"/>
            <a:chOff x="580388" y="1413381"/>
            <a:chExt cx="8887612" cy="1102659"/>
          </a:xfrm>
        </p:grpSpPr>
        <p:sp>
          <p:nvSpPr>
            <p:cNvPr id="13" name="직사각형 12">
              <a:extLst>
                <a:ext uri="{FF2B5EF4-FFF2-40B4-BE49-F238E27FC236}">
                  <a16:creationId xmlns="" xmlns:a16="http://schemas.microsoft.com/office/drawing/2014/main" id="{4C888FEA-21A3-4C85-AC37-7B1EF57CD88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
          <p:nvSpPr>
            <p:cNvPr id="14" name="Rectangle 12">
              <a:extLst>
                <a:ext uri="{FF2B5EF4-FFF2-40B4-BE49-F238E27FC236}">
                  <a16:creationId xmlns="" xmlns:a16="http://schemas.microsoft.com/office/drawing/2014/main" id="{1ABDDC5E-0A91-461B-B1DF-3C3D8776B898}"/>
                </a:ext>
              </a:extLst>
            </p:cNvPr>
            <p:cNvSpPr/>
            <p:nvPr/>
          </p:nvSpPr>
          <p:spPr>
            <a:xfrm>
              <a:off x="711201" y="1667877"/>
              <a:ext cx="86328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you don’t want to use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inplace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=True option, you can reassign new objects with the same name, but it’s a bit cumbersome.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you want to change the index 'stu2’ to 'student2’, do it as follows.</a:t>
              </a:r>
            </a:p>
          </p:txBody>
        </p:sp>
      </p:grpSp>
    </p:spTree>
    <p:extLst>
      <p:ext uri="{BB962C8B-B14F-4D97-AF65-F5344CB8AC3E}">
        <p14:creationId xmlns:p14="http://schemas.microsoft.com/office/powerpoint/2010/main" val="277808744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 xmlns:a16="http://schemas.microsoft.com/office/drawing/2014/main" id="{65DDE20E-7C51-410B-8C6A-B094FA0A979B}"/>
              </a:ext>
            </a:extLst>
          </p:cNvPr>
          <p:cNvGrpSpPr/>
          <p:nvPr/>
        </p:nvGrpSpPr>
        <p:grpSpPr>
          <a:xfrm>
            <a:off x="558924" y="2348880"/>
            <a:ext cx="8782051" cy="2200487"/>
            <a:chOff x="558924" y="2423271"/>
            <a:chExt cx="8782051" cy="2200487"/>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2423271"/>
              <a:ext cx="8782050" cy="22004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769" r="15952"/>
            <a:stretch/>
          </p:blipFill>
          <p:spPr>
            <a:xfrm>
              <a:off x="653143" y="2499588"/>
              <a:ext cx="8687832" cy="2042427"/>
            </a:xfrm>
            <a:prstGeom prst="rect">
              <a:avLst/>
            </a:prstGeom>
          </p:spPr>
        </p:pic>
      </p:grpSp>
      <p:grpSp>
        <p:nvGrpSpPr>
          <p:cNvPr id="12" name="그룹 11">
            <a:extLst>
              <a:ext uri="{FF2B5EF4-FFF2-40B4-BE49-F238E27FC236}">
                <a16:creationId xmlns="" xmlns:a16="http://schemas.microsoft.com/office/drawing/2014/main" id="{C2580A45-1C34-4BA4-962C-BD78A0DFFC1A}"/>
              </a:ext>
            </a:extLst>
          </p:cNvPr>
          <p:cNvGrpSpPr/>
          <p:nvPr/>
        </p:nvGrpSpPr>
        <p:grpSpPr>
          <a:xfrm>
            <a:off x="580388" y="1413381"/>
            <a:ext cx="8887612" cy="902604"/>
            <a:chOff x="580388" y="1413381"/>
            <a:chExt cx="8887612" cy="902604"/>
          </a:xfrm>
        </p:grpSpPr>
        <p:sp>
          <p:nvSpPr>
            <p:cNvPr id="13" name="직사각형 12">
              <a:extLst>
                <a:ext uri="{FF2B5EF4-FFF2-40B4-BE49-F238E27FC236}">
                  <a16:creationId xmlns="" xmlns:a16="http://schemas.microsoft.com/office/drawing/2014/main" id="{A7811B7F-ADE0-438C-8E85-B8C525CC943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
          <p:nvSpPr>
            <p:cNvPr id="14" name="Rectangle 12">
              <a:extLst>
                <a:ext uri="{FF2B5EF4-FFF2-40B4-BE49-F238E27FC236}">
                  <a16:creationId xmlns="" xmlns:a16="http://schemas.microsoft.com/office/drawing/2014/main" id="{F309C40D-66A6-42CB-AA5E-5C765A61D46D}"/>
                </a:ext>
              </a:extLst>
            </p:cNvPr>
            <p:cNvSpPr/>
            <p:nvPr/>
          </p:nvSpPr>
          <p:spPr>
            <a:xfrm>
              <a:off x="711201" y="1667877"/>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Column names can be created in the same way.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changing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student_name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to</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stu_name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following two methods can be used.</a:t>
              </a:r>
            </a:p>
          </p:txBody>
        </p:sp>
      </p:grpSp>
    </p:spTree>
    <p:extLst>
      <p:ext uri="{BB962C8B-B14F-4D97-AF65-F5344CB8AC3E}">
        <p14:creationId xmlns:p14="http://schemas.microsoft.com/office/powerpoint/2010/main" val="305831794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C6931206-2243-435A-905D-6CE41550951B}"/>
              </a:ext>
            </a:extLst>
          </p:cNvPr>
          <p:cNvGrpSpPr/>
          <p:nvPr/>
        </p:nvGrpSpPr>
        <p:grpSpPr>
          <a:xfrm>
            <a:off x="558924" y="3045965"/>
            <a:ext cx="8782050" cy="2615283"/>
            <a:chOff x="558924" y="3140968"/>
            <a:chExt cx="8782050" cy="2615283"/>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3140968"/>
              <a:ext cx="8782050" cy="181214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2" name="그룹 11"/>
            <p:cNvGrpSpPr/>
            <p:nvPr/>
          </p:nvGrpSpPr>
          <p:grpSpPr>
            <a:xfrm>
              <a:off x="558924" y="5036171"/>
              <a:ext cx="8782050" cy="720080"/>
              <a:chOff x="557644" y="5085181"/>
              <a:chExt cx="8782050" cy="720080"/>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Converting a DataFrame with a DataFrame() function. Save to variable df. </a:t>
                </a:r>
              </a:p>
            </p:txBody>
          </p:sp>
        </p:grpSp>
        <p:pic>
          <p:nvPicPr>
            <p:cNvPr id="2" name="그림 1"/>
            <p:cNvPicPr>
              <a:picLocks noChangeAspect="1"/>
            </p:cNvPicPr>
            <p:nvPr/>
          </p:nvPicPr>
          <p:blipFill rotWithShape="1">
            <a:blip r:embed="rId4"/>
            <a:srcRect l="1581" t="851" r="20090"/>
            <a:stretch/>
          </p:blipFill>
          <p:spPr>
            <a:xfrm>
              <a:off x="625151" y="3207793"/>
              <a:ext cx="8715823" cy="1715257"/>
            </a:xfrm>
            <a:prstGeom prst="rect">
              <a:avLst/>
            </a:prstGeom>
          </p:spPr>
        </p:pic>
      </p:grpSp>
      <p:grpSp>
        <p:nvGrpSpPr>
          <p:cNvPr id="17" name="그룹 16">
            <a:extLst>
              <a:ext uri="{FF2B5EF4-FFF2-40B4-BE49-F238E27FC236}">
                <a16:creationId xmlns="" xmlns:a16="http://schemas.microsoft.com/office/drawing/2014/main" id="{4171B0F6-F738-4C7C-A32E-B64B423316B1}"/>
              </a:ext>
            </a:extLst>
          </p:cNvPr>
          <p:cNvGrpSpPr/>
          <p:nvPr/>
        </p:nvGrpSpPr>
        <p:grpSpPr>
          <a:xfrm>
            <a:off x="580388" y="1413381"/>
            <a:ext cx="8887612" cy="1605360"/>
            <a:chOff x="580388" y="1413381"/>
            <a:chExt cx="8887612" cy="1605360"/>
          </a:xfrm>
        </p:grpSpPr>
        <p:sp>
          <p:nvSpPr>
            <p:cNvPr id="18" name="직사각형 17">
              <a:extLst>
                <a:ext uri="{FF2B5EF4-FFF2-40B4-BE49-F238E27FC236}">
                  <a16:creationId xmlns="" xmlns:a16="http://schemas.microsoft.com/office/drawing/2014/main" id="{DC085973-343F-4463-9313-DE997410BFB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
          <p:nvSpPr>
            <p:cNvPr id="19" name="Rectangle 12">
              <a:extLst>
                <a:ext uri="{FF2B5EF4-FFF2-40B4-BE49-F238E27FC236}">
                  <a16:creationId xmlns="" xmlns:a16="http://schemas.microsoft.com/office/drawing/2014/main" id="{03FF5C80-A9DB-456F-8E47-723A6E7B0C57}"/>
                </a:ext>
              </a:extLst>
            </p:cNvPr>
            <p:cNvSpPr/>
            <p:nvPr/>
          </p:nvSpPr>
          <p:spPr>
            <a:xfrm>
              <a:off x="711201" y="1667877"/>
              <a:ext cx="8632824"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deleting a row or column of a DataFrame, use the drop() method. When deleting a row, enter Axis=0 as the axis option, or do not enter anything at all. On the other hand, if Axis=1 is entered as an axis option, the column is deleted. If you want to delete multiple rows or columns at the same time, enter them in the form of a list.</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Delete Row: DataFrame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Object.drop</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(row index or list, axis=0)</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Delete Column: DataFrame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Object.drop</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(column name or list, axis=1)</a:t>
              </a:r>
            </a:p>
          </p:txBody>
        </p:sp>
      </p:grpSp>
    </p:spTree>
    <p:extLst>
      <p:ext uri="{BB962C8B-B14F-4D97-AF65-F5344CB8AC3E}">
        <p14:creationId xmlns:p14="http://schemas.microsoft.com/office/powerpoint/2010/main" val="1506978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the pointer of the “Blue” value refers to the address of the “Yellow” value, and the pointer of the yellow value refers to the “Red” value, the order may be maintained.</a:t>
            </a:r>
          </a:p>
        </p:txBody>
      </p:sp>
      <p:grpSp>
        <p:nvGrpSpPr>
          <p:cNvPr id="3" name="그룹 2">
            <a:extLst>
              <a:ext uri="{FF2B5EF4-FFF2-40B4-BE49-F238E27FC236}">
                <a16:creationId xmlns="" xmlns:a16="http://schemas.microsoft.com/office/drawing/2014/main" id="{C3B509C7-7B42-40DE-8987-9BC44F6AA22F}"/>
              </a:ext>
            </a:extLst>
          </p:cNvPr>
          <p:cNvGrpSpPr/>
          <p:nvPr/>
        </p:nvGrpSpPr>
        <p:grpSpPr>
          <a:xfrm>
            <a:off x="3727276" y="2420888"/>
            <a:ext cx="1872208" cy="3403199"/>
            <a:chOff x="3727276" y="2223601"/>
            <a:chExt cx="1645338" cy="2990807"/>
          </a:xfrm>
        </p:grpSpPr>
        <p:sp>
          <p:nvSpPr>
            <p:cNvPr id="8" name="직사각형 7"/>
            <p:cNvSpPr/>
            <p:nvPr/>
          </p:nvSpPr>
          <p:spPr>
            <a:xfrm>
              <a:off x="4386531" y="3126125"/>
              <a:ext cx="981614" cy="114236"/>
            </a:xfrm>
            <a:prstGeom prst="rect">
              <a:avLst/>
            </a:prstGeom>
            <a:solidFill>
              <a:srgbClr val="FDF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모서리가 둥근 직사각형 15"/>
            <p:cNvSpPr/>
            <p:nvPr/>
          </p:nvSpPr>
          <p:spPr>
            <a:xfrm>
              <a:off x="3727276" y="2223601"/>
              <a:ext cx="928105" cy="244668"/>
            </a:xfrm>
            <a:prstGeom prst="roundRect">
              <a:avLst/>
            </a:prstGeom>
            <a:no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amsungOne 700" panose="020B0803030303020204" pitchFamily="34" charset="0"/>
                  <a:ea typeface="SamsungOne 700" panose="020B0803030303020204" pitchFamily="34" charset="0"/>
                </a:rPr>
                <a:t>Memory</a:t>
              </a:r>
            </a:p>
          </p:txBody>
        </p:sp>
        <p:sp>
          <p:nvSpPr>
            <p:cNvPr id="17" name="모서리가 둥근 직사각형 16"/>
            <p:cNvSpPr/>
            <p:nvPr/>
          </p:nvSpPr>
          <p:spPr>
            <a:xfrm>
              <a:off x="4501740" y="2801065"/>
              <a:ext cx="744358" cy="243904"/>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cxnSp>
          <p:nvCxnSpPr>
            <p:cNvPr id="20" name="직선 연결선 19"/>
            <p:cNvCxnSpPr/>
            <p:nvPr/>
          </p:nvCxnSpPr>
          <p:spPr>
            <a:xfrm>
              <a:off x="4388610" y="2583641"/>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5367841" y="2583641"/>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flipV="1">
              <a:off x="4386844" y="3117100"/>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flipV="1">
              <a:off x="4390763" y="2740379"/>
              <a:ext cx="975543"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flipH="1">
              <a:off x="4388304" y="2532320"/>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flipH="1">
              <a:off x="4388304" y="248126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p:nvPr/>
          </p:nvCxnSpPr>
          <p:spPr>
            <a:xfrm flipH="1">
              <a:off x="5367534" y="253504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flipH="1">
              <a:off x="5372000" y="2479375"/>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9" name="직선 연결선 38"/>
            <p:cNvCxnSpPr/>
            <p:nvPr/>
          </p:nvCxnSpPr>
          <p:spPr>
            <a:xfrm flipH="1">
              <a:off x="4880538" y="267135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flipH="1">
              <a:off x="4880538" y="2625069"/>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flipH="1">
              <a:off x="4386778" y="3312502"/>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H="1">
              <a:off x="4386778" y="337568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3" name="직선 연결선 42"/>
            <p:cNvCxnSpPr/>
            <p:nvPr/>
          </p:nvCxnSpPr>
          <p:spPr>
            <a:xfrm flipH="1">
              <a:off x="4880538" y="3429000"/>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flipH="1">
              <a:off x="4880538" y="3483971"/>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flipH="1">
              <a:off x="5371386" y="3311764"/>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flipH="1">
              <a:off x="5371386" y="337548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flipV="1">
              <a:off x="4386778" y="3239646"/>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597447" y="3054499"/>
              <a:ext cx="635630" cy="256957"/>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Pointer</a:t>
              </a:r>
              <a:endParaRPr 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51" name="직사각형 50"/>
            <p:cNvSpPr/>
            <p:nvPr/>
          </p:nvSpPr>
          <p:spPr>
            <a:xfrm>
              <a:off x="4385508" y="4046493"/>
              <a:ext cx="981614" cy="114236"/>
            </a:xfrm>
            <a:prstGeom prst="rect">
              <a:avLst/>
            </a:prstGeom>
            <a:solidFill>
              <a:srgbClr val="E9E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모서리가 둥근 직사각형 51"/>
            <p:cNvSpPr/>
            <p:nvPr/>
          </p:nvSpPr>
          <p:spPr>
            <a:xfrm>
              <a:off x="4500717" y="3721433"/>
              <a:ext cx="744358" cy="24390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cxnSp>
          <p:nvCxnSpPr>
            <p:cNvPr id="53" name="직선 연결선 52"/>
            <p:cNvCxnSpPr/>
            <p:nvPr/>
          </p:nvCxnSpPr>
          <p:spPr>
            <a:xfrm>
              <a:off x="4387587" y="3504009"/>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54" name="직선 연결선 53"/>
            <p:cNvCxnSpPr/>
            <p:nvPr/>
          </p:nvCxnSpPr>
          <p:spPr>
            <a:xfrm>
              <a:off x="5366818" y="3504009"/>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55" name="직선 연결선 54"/>
            <p:cNvCxnSpPr/>
            <p:nvPr/>
          </p:nvCxnSpPr>
          <p:spPr>
            <a:xfrm flipV="1">
              <a:off x="4385821" y="4037468"/>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56" name="직선 연결선 55"/>
            <p:cNvCxnSpPr/>
            <p:nvPr/>
          </p:nvCxnSpPr>
          <p:spPr>
            <a:xfrm flipV="1">
              <a:off x="4389740" y="3660747"/>
              <a:ext cx="975543"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59" name="직선 연결선 58"/>
            <p:cNvCxnSpPr/>
            <p:nvPr/>
          </p:nvCxnSpPr>
          <p:spPr>
            <a:xfrm flipV="1">
              <a:off x="4385755" y="4160014"/>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596424" y="3974867"/>
              <a:ext cx="635630" cy="256957"/>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Pointer</a:t>
              </a:r>
              <a:endParaRPr 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61" name="직사각형 60"/>
            <p:cNvSpPr/>
            <p:nvPr/>
          </p:nvSpPr>
          <p:spPr>
            <a:xfrm>
              <a:off x="4385508" y="4925829"/>
              <a:ext cx="981614" cy="114236"/>
            </a:xfrm>
            <a:prstGeom prst="rect">
              <a:avLst/>
            </a:prstGeom>
            <a:solidFill>
              <a:srgbClr val="F6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모서리가 둥근 직사각형 61"/>
            <p:cNvSpPr/>
            <p:nvPr/>
          </p:nvSpPr>
          <p:spPr>
            <a:xfrm>
              <a:off x="4500717" y="4600769"/>
              <a:ext cx="744358" cy="243904"/>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cxnSp>
          <p:nvCxnSpPr>
            <p:cNvPr id="64" name="직선 연결선 63"/>
            <p:cNvCxnSpPr/>
            <p:nvPr/>
          </p:nvCxnSpPr>
          <p:spPr>
            <a:xfrm>
              <a:off x="4387587" y="4383345"/>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a:off x="5366818" y="4383345"/>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66" name="직선 연결선 65"/>
            <p:cNvCxnSpPr/>
            <p:nvPr/>
          </p:nvCxnSpPr>
          <p:spPr>
            <a:xfrm flipV="1">
              <a:off x="4385821" y="4916804"/>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67" name="직선 연결선 66"/>
            <p:cNvCxnSpPr/>
            <p:nvPr/>
          </p:nvCxnSpPr>
          <p:spPr>
            <a:xfrm flipV="1">
              <a:off x="4389740" y="4540083"/>
              <a:ext cx="975543"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0" name="직선 연결선 69"/>
            <p:cNvCxnSpPr/>
            <p:nvPr/>
          </p:nvCxnSpPr>
          <p:spPr>
            <a:xfrm flipV="1">
              <a:off x="4385755" y="5039350"/>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4596424" y="4854203"/>
              <a:ext cx="635630" cy="256957"/>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Pointer</a:t>
              </a:r>
              <a:endParaRPr 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cxnSp>
          <p:nvCxnSpPr>
            <p:cNvPr id="72" name="직선 연결선 71"/>
            <p:cNvCxnSpPr/>
            <p:nvPr/>
          </p:nvCxnSpPr>
          <p:spPr>
            <a:xfrm flipH="1">
              <a:off x="4385508" y="423527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3" name="직선 연결선 72"/>
            <p:cNvCxnSpPr/>
            <p:nvPr/>
          </p:nvCxnSpPr>
          <p:spPr>
            <a:xfrm flipH="1">
              <a:off x="4385508" y="4298463"/>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4" name="직선 연결선 73"/>
            <p:cNvCxnSpPr/>
            <p:nvPr/>
          </p:nvCxnSpPr>
          <p:spPr>
            <a:xfrm flipH="1">
              <a:off x="4879268" y="4367015"/>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5" name="직선 연결선 74"/>
            <p:cNvCxnSpPr/>
            <p:nvPr/>
          </p:nvCxnSpPr>
          <p:spPr>
            <a:xfrm flipH="1">
              <a:off x="4879268" y="4421986"/>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6" name="직선 연결선 75"/>
            <p:cNvCxnSpPr/>
            <p:nvPr/>
          </p:nvCxnSpPr>
          <p:spPr>
            <a:xfrm flipH="1">
              <a:off x="5370116" y="4234539"/>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7" name="직선 연결선 76"/>
            <p:cNvCxnSpPr/>
            <p:nvPr/>
          </p:nvCxnSpPr>
          <p:spPr>
            <a:xfrm flipH="1">
              <a:off x="5370116" y="4298262"/>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8" name="직선 연결선 77"/>
            <p:cNvCxnSpPr/>
            <p:nvPr/>
          </p:nvCxnSpPr>
          <p:spPr>
            <a:xfrm flipH="1">
              <a:off x="4385689" y="5120856"/>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p:nvPr/>
          </p:nvCxnSpPr>
          <p:spPr>
            <a:xfrm flipH="1">
              <a:off x="4385689" y="5184042"/>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0" name="직선 연결선 79"/>
            <p:cNvCxnSpPr/>
            <p:nvPr/>
          </p:nvCxnSpPr>
          <p:spPr>
            <a:xfrm flipH="1">
              <a:off x="4879449" y="5105504"/>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1" name="직선 연결선 80"/>
            <p:cNvCxnSpPr/>
            <p:nvPr/>
          </p:nvCxnSpPr>
          <p:spPr>
            <a:xfrm flipH="1">
              <a:off x="4879449" y="5160475"/>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2" name="직선 연결선 81"/>
            <p:cNvCxnSpPr/>
            <p:nvPr/>
          </p:nvCxnSpPr>
          <p:spPr>
            <a:xfrm flipH="1">
              <a:off x="5370297" y="512011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3" name="직선 연결선 82"/>
            <p:cNvCxnSpPr/>
            <p:nvPr/>
          </p:nvCxnSpPr>
          <p:spPr>
            <a:xfrm flipH="1">
              <a:off x="5370297" y="5183841"/>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5" name="꺾인 연결선 4"/>
            <p:cNvCxnSpPr>
              <a:stCxn id="8" idx="3"/>
              <a:endCxn id="62" idx="3"/>
            </p:cNvCxnSpPr>
            <p:nvPr/>
          </p:nvCxnSpPr>
          <p:spPr>
            <a:xfrm flipH="1">
              <a:off x="5245075" y="3183243"/>
              <a:ext cx="123070" cy="1539478"/>
            </a:xfrm>
            <a:prstGeom prst="bentConnector3">
              <a:avLst>
                <a:gd name="adj1" fmla="val -185748"/>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꺾인 연결선 10"/>
            <p:cNvCxnSpPr>
              <a:cxnSpLocks/>
            </p:cNvCxnSpPr>
            <p:nvPr/>
          </p:nvCxnSpPr>
          <p:spPr>
            <a:xfrm rot="10800000" flipH="1">
              <a:off x="4385452" y="2913879"/>
              <a:ext cx="116232" cy="1180594"/>
            </a:xfrm>
            <a:prstGeom prst="bentConnector3">
              <a:avLst>
                <a:gd name="adj1" fmla="val -196676"/>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3" name="직사각형 62">
            <a:extLst>
              <a:ext uri="{FF2B5EF4-FFF2-40B4-BE49-F238E27FC236}">
                <a16:creationId xmlns="" xmlns:a16="http://schemas.microsoft.com/office/drawing/2014/main" id="{C700A7F2-16C8-4CED-8772-E2911CBF77C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Saving and Accessing Data From the List</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(3/4)</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25094792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0" name="Rectangle 12">
            <a:extLst>
              <a:ext uri="{FF2B5EF4-FFF2-40B4-BE49-F238E27FC236}">
                <a16:creationId xmlns="" xmlns:a16="http://schemas.microsoft.com/office/drawing/2014/main" id="{39C1D0BA-7152-4AAC-B295-DCCB5F8378F4}"/>
              </a:ext>
            </a:extLst>
          </p:cNvPr>
          <p:cNvSpPr/>
          <p:nvPr/>
        </p:nvSpPr>
        <p:spPr>
          <a:xfrm>
            <a:off x="711201" y="4750497"/>
            <a:ext cx="8632824"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Always be in the habit of copying the original before deleting the row. This is because if the data is incorrectly deleted when checking with the data prior to deleting, it needs to be brought back from the original. This is the only way to save time if the amount of data is large.</a:t>
            </a:r>
          </a:p>
        </p:txBody>
      </p:sp>
      <p:grpSp>
        <p:nvGrpSpPr>
          <p:cNvPr id="4" name="그룹 3">
            <a:extLst>
              <a:ext uri="{FF2B5EF4-FFF2-40B4-BE49-F238E27FC236}">
                <a16:creationId xmlns="" xmlns:a16="http://schemas.microsoft.com/office/drawing/2014/main" id="{2D20429D-EA3D-42E2-B157-8FE56071E314}"/>
              </a:ext>
            </a:extLst>
          </p:cNvPr>
          <p:cNvGrpSpPr/>
          <p:nvPr/>
        </p:nvGrpSpPr>
        <p:grpSpPr>
          <a:xfrm>
            <a:off x="558924" y="2064702"/>
            <a:ext cx="8782050" cy="2588434"/>
            <a:chOff x="558924" y="2132856"/>
            <a:chExt cx="8782050" cy="2588434"/>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2132856"/>
              <a:ext cx="8782050" cy="25884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674" r="18803"/>
            <a:stretch/>
          </p:blipFill>
          <p:spPr>
            <a:xfrm>
              <a:off x="643813" y="2180276"/>
              <a:ext cx="8697161" cy="2530608"/>
            </a:xfrm>
            <a:prstGeom prst="rect">
              <a:avLst/>
            </a:prstGeom>
          </p:spPr>
        </p:pic>
      </p:grpSp>
      <p:grpSp>
        <p:nvGrpSpPr>
          <p:cNvPr id="12" name="그룹 11">
            <a:extLst>
              <a:ext uri="{FF2B5EF4-FFF2-40B4-BE49-F238E27FC236}">
                <a16:creationId xmlns="" xmlns:a16="http://schemas.microsoft.com/office/drawing/2014/main" id="{E9DA4E27-EC36-435F-98C0-52306E17F9D2}"/>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 xmlns:a16="http://schemas.microsoft.com/office/drawing/2014/main" id="{0313748C-1453-439C-86FB-0AF20B35F81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
          <p:nvSpPr>
            <p:cNvPr id="14" name="Rectangle 12">
              <a:extLst>
                <a:ext uri="{FF2B5EF4-FFF2-40B4-BE49-F238E27FC236}">
                  <a16:creationId xmlns="" xmlns:a16="http://schemas.microsoft.com/office/drawing/2014/main" id="{DB54A4E1-A094-4B7A-B9C7-1BA4E38CA9F6}"/>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create a DataFrame with an index as follows.</a:t>
              </a:r>
            </a:p>
          </p:txBody>
        </p:sp>
      </p:grpSp>
    </p:spTree>
    <p:extLst>
      <p:ext uri="{BB962C8B-B14F-4D97-AF65-F5344CB8AC3E}">
        <p14:creationId xmlns:p14="http://schemas.microsoft.com/office/powerpoint/2010/main" val="203878969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 xmlns:a16="http://schemas.microsoft.com/office/drawing/2014/main" id="{B5B8D506-8ECE-4F1B-9BD0-DE970D74D48A}"/>
              </a:ext>
            </a:extLst>
          </p:cNvPr>
          <p:cNvGrpSpPr/>
          <p:nvPr/>
        </p:nvGrpSpPr>
        <p:grpSpPr>
          <a:xfrm>
            <a:off x="558924" y="1738537"/>
            <a:ext cx="8782050" cy="970383"/>
            <a:chOff x="558924" y="1772817"/>
            <a:chExt cx="8782050" cy="970383"/>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7"/>
              <a:ext cx="8782050" cy="9703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909" r="15896" b="59169"/>
            <a:stretch/>
          </p:blipFill>
          <p:spPr>
            <a:xfrm>
              <a:off x="643813" y="1842186"/>
              <a:ext cx="8697161" cy="794725"/>
            </a:xfrm>
            <a:prstGeom prst="rect">
              <a:avLst/>
            </a:prstGeom>
          </p:spPr>
        </p:pic>
      </p:grpSp>
      <p:sp>
        <p:nvSpPr>
          <p:cNvPr id="10" name="직사각형 9">
            <a:extLst>
              <a:ext uri="{FF2B5EF4-FFF2-40B4-BE49-F238E27FC236}">
                <a16:creationId xmlns="" xmlns:a16="http://schemas.microsoft.com/office/drawing/2014/main" id="{C7A60AE6-E688-41A5-A1CE-CF9D76C068D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Tree>
    <p:extLst>
      <p:ext uri="{BB962C8B-B14F-4D97-AF65-F5344CB8AC3E}">
        <p14:creationId xmlns:p14="http://schemas.microsoft.com/office/powerpoint/2010/main" val="101570401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5498570"/>
            <a:ext cx="8782050" cy="720080"/>
            <a:chOff x="557644" y="5085181"/>
            <a:chExt cx="8782050" cy="720080"/>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original remains.</a:t>
              </a:r>
            </a:p>
          </p:txBody>
        </p:sp>
      </p:grpSp>
      <p:grpSp>
        <p:nvGrpSpPr>
          <p:cNvPr id="2" name="그룹 1">
            <a:extLst>
              <a:ext uri="{FF2B5EF4-FFF2-40B4-BE49-F238E27FC236}">
                <a16:creationId xmlns="" xmlns:a16="http://schemas.microsoft.com/office/drawing/2014/main" id="{F4F6272D-E247-4F45-9AAA-6049B7F0E904}"/>
              </a:ext>
            </a:extLst>
          </p:cNvPr>
          <p:cNvGrpSpPr/>
          <p:nvPr/>
        </p:nvGrpSpPr>
        <p:grpSpPr>
          <a:xfrm>
            <a:off x="558924" y="1719470"/>
            <a:ext cx="8782050" cy="3672407"/>
            <a:chOff x="558924" y="1772816"/>
            <a:chExt cx="8782050" cy="3672407"/>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6"/>
              <a:ext cx="8782050" cy="367240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665" r="14290"/>
            <a:stretch/>
          </p:blipFill>
          <p:spPr>
            <a:xfrm>
              <a:off x="653143" y="1827760"/>
              <a:ext cx="8687831" cy="3576352"/>
            </a:xfrm>
            <a:prstGeom prst="rect">
              <a:avLst/>
            </a:prstGeom>
          </p:spPr>
        </p:pic>
        <p:sp>
          <p:nvSpPr>
            <p:cNvPr id="4" name="직사각형 3"/>
            <p:cNvSpPr/>
            <p:nvPr/>
          </p:nvSpPr>
          <p:spPr>
            <a:xfrm>
              <a:off x="1596448" y="3579708"/>
              <a:ext cx="1939854" cy="23651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직사각형 16">
            <a:extLst>
              <a:ext uri="{FF2B5EF4-FFF2-40B4-BE49-F238E27FC236}">
                <a16:creationId xmlns="" xmlns:a16="http://schemas.microsoft.com/office/drawing/2014/main" id="{9EEECE4D-BFE8-4648-836C-F2A23CB09DE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Tree>
    <p:extLst>
      <p:ext uri="{BB962C8B-B14F-4D97-AF65-F5344CB8AC3E}">
        <p14:creationId xmlns:p14="http://schemas.microsoft.com/office/powerpoint/2010/main" val="40672666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 xmlns:a16="http://schemas.microsoft.com/office/drawing/2014/main" id="{2836FA96-1350-49B1-984B-63D4D64CD2FD}"/>
              </a:ext>
            </a:extLst>
          </p:cNvPr>
          <p:cNvGrpSpPr/>
          <p:nvPr/>
        </p:nvGrpSpPr>
        <p:grpSpPr>
          <a:xfrm>
            <a:off x="558924" y="1719065"/>
            <a:ext cx="8782050" cy="2285999"/>
            <a:chOff x="558924" y="1772817"/>
            <a:chExt cx="8782050" cy="2285999"/>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7"/>
              <a:ext cx="8782050" cy="22859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 name="그룹 1">
              <a:extLst>
                <a:ext uri="{FF2B5EF4-FFF2-40B4-BE49-F238E27FC236}">
                  <a16:creationId xmlns="" xmlns:a16="http://schemas.microsoft.com/office/drawing/2014/main" id="{E4F0FF89-8ECA-4655-83BB-7762C8585E51}"/>
                </a:ext>
              </a:extLst>
            </p:cNvPr>
            <p:cNvGrpSpPr/>
            <p:nvPr/>
          </p:nvGrpSpPr>
          <p:grpSpPr>
            <a:xfrm>
              <a:off x="625151" y="1819263"/>
              <a:ext cx="8715823" cy="2160239"/>
              <a:chOff x="839755" y="3816016"/>
              <a:chExt cx="7144853" cy="1770870"/>
            </a:xfrm>
          </p:grpSpPr>
          <p:pic>
            <p:nvPicPr>
              <p:cNvPr id="5" name="그림 4"/>
              <p:cNvPicPr>
                <a:picLocks noChangeAspect="1"/>
              </p:cNvPicPr>
              <p:nvPr/>
            </p:nvPicPr>
            <p:blipFill rotWithShape="1">
              <a:blip r:embed="rId3"/>
              <a:srcRect l="1478" r="15719" b="75789"/>
              <a:stretch/>
            </p:blipFill>
            <p:spPr>
              <a:xfrm>
                <a:off x="839755" y="3816016"/>
                <a:ext cx="7144853" cy="648071"/>
              </a:xfrm>
              <a:prstGeom prst="rect">
                <a:avLst/>
              </a:prstGeom>
            </p:spPr>
          </p:pic>
          <p:pic>
            <p:nvPicPr>
              <p:cNvPr id="12" name="그림 11"/>
              <p:cNvPicPr>
                <a:picLocks noChangeAspect="1"/>
              </p:cNvPicPr>
              <p:nvPr/>
            </p:nvPicPr>
            <p:blipFill rotWithShape="1">
              <a:blip r:embed="rId3"/>
              <a:srcRect l="1478" t="60434" r="15719"/>
              <a:stretch/>
            </p:blipFill>
            <p:spPr>
              <a:xfrm>
                <a:off x="839755" y="4527782"/>
                <a:ext cx="7144853" cy="1059104"/>
              </a:xfrm>
              <a:prstGeom prst="rect">
                <a:avLst/>
              </a:prstGeom>
            </p:spPr>
          </p:pic>
        </p:grpSp>
      </p:grpSp>
      <p:sp>
        <p:nvSpPr>
          <p:cNvPr id="13" name="직사각형 12">
            <a:extLst>
              <a:ext uri="{FF2B5EF4-FFF2-40B4-BE49-F238E27FC236}">
                <a16:creationId xmlns="" xmlns:a16="http://schemas.microsoft.com/office/drawing/2014/main" id="{72E16EA4-FD04-488A-B861-687EB3A4ADB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Tree>
    <p:extLst>
      <p:ext uri="{BB962C8B-B14F-4D97-AF65-F5344CB8AC3E}">
        <p14:creationId xmlns:p14="http://schemas.microsoft.com/office/powerpoint/2010/main" val="359079266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4736998"/>
            <a:ext cx="8782050" cy="720080"/>
            <a:chOff x="557644" y="5085181"/>
            <a:chExt cx="8782050" cy="720080"/>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Replicate the DataFrame df and store it in the variable df4. Delete one column of df4. </a:t>
              </a:r>
            </a:p>
          </p:txBody>
        </p:sp>
      </p:grpSp>
      <p:grpSp>
        <p:nvGrpSpPr>
          <p:cNvPr id="2" name="그룹 1">
            <a:extLst>
              <a:ext uri="{FF2B5EF4-FFF2-40B4-BE49-F238E27FC236}">
                <a16:creationId xmlns="" xmlns:a16="http://schemas.microsoft.com/office/drawing/2014/main" id="{F8F4120D-E6B8-42BC-86A2-B8DCAAE43C9C}"/>
              </a:ext>
            </a:extLst>
          </p:cNvPr>
          <p:cNvGrpSpPr/>
          <p:nvPr/>
        </p:nvGrpSpPr>
        <p:grpSpPr>
          <a:xfrm>
            <a:off x="558924" y="2060848"/>
            <a:ext cx="8782050" cy="2594648"/>
            <a:chOff x="558924" y="2149880"/>
            <a:chExt cx="8782050" cy="2594648"/>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2149880"/>
              <a:ext cx="8782050" cy="25946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2219" r="15890"/>
            <a:stretch/>
          </p:blipFill>
          <p:spPr>
            <a:xfrm>
              <a:off x="706997" y="2221608"/>
              <a:ext cx="8632825" cy="2431528"/>
            </a:xfrm>
            <a:prstGeom prst="rect">
              <a:avLst/>
            </a:prstGeom>
          </p:spPr>
        </p:pic>
      </p:grpSp>
      <p:grpSp>
        <p:nvGrpSpPr>
          <p:cNvPr id="17" name="그룹 16">
            <a:extLst>
              <a:ext uri="{FF2B5EF4-FFF2-40B4-BE49-F238E27FC236}">
                <a16:creationId xmlns="" xmlns:a16="http://schemas.microsoft.com/office/drawing/2014/main" id="{CF75F71B-D53B-4A5C-8D9C-7C342C171C35}"/>
              </a:ext>
            </a:extLst>
          </p:cNvPr>
          <p:cNvGrpSpPr/>
          <p:nvPr/>
        </p:nvGrpSpPr>
        <p:grpSpPr>
          <a:xfrm>
            <a:off x="580388" y="1413381"/>
            <a:ext cx="8887612" cy="599957"/>
            <a:chOff x="580388" y="1413381"/>
            <a:chExt cx="8887612" cy="599957"/>
          </a:xfrm>
        </p:grpSpPr>
        <p:sp>
          <p:nvSpPr>
            <p:cNvPr id="18" name="직사각형 17">
              <a:extLst>
                <a:ext uri="{FF2B5EF4-FFF2-40B4-BE49-F238E27FC236}">
                  <a16:creationId xmlns="" xmlns:a16="http://schemas.microsoft.com/office/drawing/2014/main" id="{B18CB2C1-E7ED-41F5-8F9F-2CDE8CD90D9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
          <p:nvSpPr>
            <p:cNvPr id="19" name="Rectangle 12">
              <a:extLst>
                <a:ext uri="{FF2B5EF4-FFF2-40B4-BE49-F238E27FC236}">
                  <a16:creationId xmlns="" xmlns:a16="http://schemas.microsoft.com/office/drawing/2014/main" id="{7FE0E784-8EE3-4289-B192-BF7357503E9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same goes for deleting columns. </a:t>
              </a:r>
            </a:p>
          </p:txBody>
        </p:sp>
      </p:grpSp>
    </p:spTree>
    <p:extLst>
      <p:ext uri="{BB962C8B-B14F-4D97-AF65-F5344CB8AC3E}">
        <p14:creationId xmlns:p14="http://schemas.microsoft.com/office/powerpoint/2010/main" val="6798596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5" name="그룹 4">
            <a:extLst>
              <a:ext uri="{FF2B5EF4-FFF2-40B4-BE49-F238E27FC236}">
                <a16:creationId xmlns="" xmlns:a16="http://schemas.microsoft.com/office/drawing/2014/main" id="{FD966383-184D-4AE7-B615-6343EC9957C7}"/>
              </a:ext>
            </a:extLst>
          </p:cNvPr>
          <p:cNvGrpSpPr/>
          <p:nvPr/>
        </p:nvGrpSpPr>
        <p:grpSpPr>
          <a:xfrm>
            <a:off x="558924" y="2060848"/>
            <a:ext cx="8782050" cy="2359240"/>
            <a:chOff x="558924" y="2149880"/>
            <a:chExt cx="8782050" cy="2359240"/>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2149880"/>
              <a:ext cx="8782050" cy="23592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4" name="그룹 3">
              <a:extLst>
                <a:ext uri="{FF2B5EF4-FFF2-40B4-BE49-F238E27FC236}">
                  <a16:creationId xmlns="" xmlns:a16="http://schemas.microsoft.com/office/drawing/2014/main" id="{518834EC-0C7E-45F2-8F9C-8ED4F9736D54}"/>
                </a:ext>
              </a:extLst>
            </p:cNvPr>
            <p:cNvGrpSpPr/>
            <p:nvPr/>
          </p:nvGrpSpPr>
          <p:grpSpPr>
            <a:xfrm>
              <a:off x="709126" y="2232136"/>
              <a:ext cx="8631848" cy="2204977"/>
              <a:chOff x="877077" y="2318688"/>
              <a:chExt cx="7772159" cy="1985372"/>
            </a:xfrm>
          </p:grpSpPr>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l="841" t="-80" r="14209" b="89103"/>
              <a:stretch/>
            </p:blipFill>
            <p:spPr>
              <a:xfrm>
                <a:off x="877078" y="2318688"/>
                <a:ext cx="7772158" cy="321874"/>
              </a:xfrm>
              <a:prstGeom prst="rect">
                <a:avLst/>
              </a:prstGeom>
            </p:spPr>
          </p:pic>
          <p:pic>
            <p:nvPicPr>
              <p:cNvPr id="16" name="그림 15"/>
              <p:cNvPicPr>
                <a:picLocks noChangeAspect="1"/>
              </p:cNvPicPr>
              <p:nvPr/>
            </p:nvPicPr>
            <p:blipFill rotWithShape="1">
              <a:blip r:embed="rId3">
                <a:extLst>
                  <a:ext uri="{28A0092B-C50C-407E-A947-70E740481C1C}">
                    <a14:useLocalDpi xmlns:a14="http://schemas.microsoft.com/office/drawing/2010/main" val="0"/>
                  </a:ext>
                </a:extLst>
              </a:blip>
              <a:srcRect l="841" t="44090" r="14209"/>
              <a:stretch/>
            </p:blipFill>
            <p:spPr>
              <a:xfrm>
                <a:off x="877077" y="2664905"/>
                <a:ext cx="7772158" cy="1639155"/>
              </a:xfrm>
              <a:prstGeom prst="rect">
                <a:avLst/>
              </a:prstGeom>
            </p:spPr>
          </p:pic>
        </p:grpSp>
      </p:grpSp>
      <p:grpSp>
        <p:nvGrpSpPr>
          <p:cNvPr id="12" name="그룹 11">
            <a:extLst>
              <a:ext uri="{FF2B5EF4-FFF2-40B4-BE49-F238E27FC236}">
                <a16:creationId xmlns="" xmlns:a16="http://schemas.microsoft.com/office/drawing/2014/main" id="{A1F08BD3-09F7-45A5-9A3C-5B64D8119CFC}"/>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 xmlns:a16="http://schemas.microsoft.com/office/drawing/2014/main" id="{31740A95-12E4-4D06-96C3-9F3EB9B40C0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
          <p:nvSpPr>
            <p:cNvPr id="14" name="Rectangle 12">
              <a:extLst>
                <a:ext uri="{FF2B5EF4-FFF2-40B4-BE49-F238E27FC236}">
                  <a16:creationId xmlns="" xmlns:a16="http://schemas.microsoft.com/office/drawing/2014/main" id="{E04D7ED6-9C55-4ACD-A967-6DC9DC63FCFC}"/>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same goes for deleting columns. </a:t>
              </a:r>
            </a:p>
          </p:txBody>
        </p:sp>
      </p:grpSp>
    </p:spTree>
    <p:extLst>
      <p:ext uri="{BB962C8B-B14F-4D97-AF65-F5344CB8AC3E}">
        <p14:creationId xmlns:p14="http://schemas.microsoft.com/office/powerpoint/2010/main" val="369042074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4E276E8D-A436-4648-8B6C-1D83CD2D8031}"/>
              </a:ext>
            </a:extLst>
          </p:cNvPr>
          <p:cNvGrpSpPr/>
          <p:nvPr/>
        </p:nvGrpSpPr>
        <p:grpSpPr>
          <a:xfrm>
            <a:off x="558924" y="2060848"/>
            <a:ext cx="8782050" cy="2524757"/>
            <a:chOff x="558924" y="2149880"/>
            <a:chExt cx="8782050" cy="2524757"/>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2149880"/>
              <a:ext cx="8782050" cy="252475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958" t="2806" r="14281"/>
            <a:stretch/>
          </p:blipFill>
          <p:spPr>
            <a:xfrm>
              <a:off x="662474" y="2230017"/>
              <a:ext cx="8678500" cy="2351111"/>
            </a:xfrm>
            <a:prstGeom prst="rect">
              <a:avLst/>
            </a:prstGeom>
          </p:spPr>
        </p:pic>
      </p:grpSp>
      <p:grpSp>
        <p:nvGrpSpPr>
          <p:cNvPr id="12" name="그룹 11">
            <a:extLst>
              <a:ext uri="{FF2B5EF4-FFF2-40B4-BE49-F238E27FC236}">
                <a16:creationId xmlns="" xmlns:a16="http://schemas.microsoft.com/office/drawing/2014/main" id="{B9D1DA9E-9F31-4D13-945C-7BC0A07FB6D4}"/>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 xmlns:a16="http://schemas.microsoft.com/office/drawing/2014/main" id="{EF4686DC-999E-4599-9C60-F59491CEF9D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
          <p:nvSpPr>
            <p:cNvPr id="14" name="Rectangle 12">
              <a:extLst>
                <a:ext uri="{FF2B5EF4-FFF2-40B4-BE49-F238E27FC236}">
                  <a16:creationId xmlns="" xmlns:a16="http://schemas.microsoft.com/office/drawing/2014/main" id="{FD0F2A52-D400-490D-B710-A4FCE3CEB2E8}"/>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same goes for deleting columns. </a:t>
              </a:r>
            </a:p>
          </p:txBody>
        </p:sp>
      </p:grpSp>
    </p:spTree>
    <p:extLst>
      <p:ext uri="{BB962C8B-B14F-4D97-AF65-F5344CB8AC3E}">
        <p14:creationId xmlns:p14="http://schemas.microsoft.com/office/powerpoint/2010/main" val="122703514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5" name="그룹 4">
            <a:extLst>
              <a:ext uri="{FF2B5EF4-FFF2-40B4-BE49-F238E27FC236}">
                <a16:creationId xmlns="" xmlns:a16="http://schemas.microsoft.com/office/drawing/2014/main" id="{7ACDC63F-855A-4194-A75F-CE270A94393A}"/>
              </a:ext>
            </a:extLst>
          </p:cNvPr>
          <p:cNvGrpSpPr/>
          <p:nvPr/>
        </p:nvGrpSpPr>
        <p:grpSpPr>
          <a:xfrm>
            <a:off x="558924" y="2060848"/>
            <a:ext cx="8782051" cy="2359240"/>
            <a:chOff x="558924" y="2149880"/>
            <a:chExt cx="8782051" cy="2359240"/>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2149880"/>
              <a:ext cx="8782050" cy="23592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 name="그룹 2">
              <a:extLst>
                <a:ext uri="{FF2B5EF4-FFF2-40B4-BE49-F238E27FC236}">
                  <a16:creationId xmlns="" xmlns:a16="http://schemas.microsoft.com/office/drawing/2014/main" id="{A9846C16-E22C-4759-8766-46865D44F312}"/>
                </a:ext>
              </a:extLst>
            </p:cNvPr>
            <p:cNvGrpSpPr/>
            <p:nvPr/>
          </p:nvGrpSpPr>
          <p:grpSpPr>
            <a:xfrm>
              <a:off x="641683" y="2217227"/>
              <a:ext cx="8699292" cy="2263901"/>
              <a:chOff x="846957" y="2295018"/>
              <a:chExt cx="7526617" cy="1958724"/>
            </a:xfrm>
          </p:grpSpPr>
          <p:pic>
            <p:nvPicPr>
              <p:cNvPr id="4" name="그림 3"/>
              <p:cNvPicPr>
                <a:picLocks noChangeAspect="1"/>
              </p:cNvPicPr>
              <p:nvPr/>
            </p:nvPicPr>
            <p:blipFill rotWithShape="1">
              <a:blip r:embed="rId3"/>
              <a:srcRect l="1552" t="276" r="11212" b="89271"/>
              <a:stretch/>
            </p:blipFill>
            <p:spPr>
              <a:xfrm>
                <a:off x="846957" y="2295018"/>
                <a:ext cx="7526617" cy="298892"/>
              </a:xfrm>
              <a:prstGeom prst="rect">
                <a:avLst/>
              </a:prstGeom>
            </p:spPr>
          </p:pic>
          <p:pic>
            <p:nvPicPr>
              <p:cNvPr id="13" name="그림 12"/>
              <p:cNvPicPr>
                <a:picLocks noChangeAspect="1"/>
              </p:cNvPicPr>
              <p:nvPr/>
            </p:nvPicPr>
            <p:blipFill rotWithShape="1">
              <a:blip r:embed="rId3"/>
              <a:srcRect l="1552" t="42814" r="11212"/>
              <a:stretch/>
            </p:blipFill>
            <p:spPr>
              <a:xfrm>
                <a:off x="846957" y="2618695"/>
                <a:ext cx="7526617" cy="1635047"/>
              </a:xfrm>
              <a:prstGeom prst="rect">
                <a:avLst/>
              </a:prstGeom>
            </p:spPr>
          </p:pic>
        </p:grpSp>
      </p:grpSp>
      <p:grpSp>
        <p:nvGrpSpPr>
          <p:cNvPr id="14" name="그룹 13">
            <a:extLst>
              <a:ext uri="{FF2B5EF4-FFF2-40B4-BE49-F238E27FC236}">
                <a16:creationId xmlns="" xmlns:a16="http://schemas.microsoft.com/office/drawing/2014/main" id="{5021F4D2-B060-4AA6-AAFA-2779826FEAAE}"/>
              </a:ext>
            </a:extLst>
          </p:cNvPr>
          <p:cNvGrpSpPr/>
          <p:nvPr/>
        </p:nvGrpSpPr>
        <p:grpSpPr>
          <a:xfrm>
            <a:off x="580388" y="1413381"/>
            <a:ext cx="8887612" cy="599957"/>
            <a:chOff x="580388" y="1413381"/>
            <a:chExt cx="8887612" cy="599957"/>
          </a:xfrm>
        </p:grpSpPr>
        <p:sp>
          <p:nvSpPr>
            <p:cNvPr id="15" name="직사각형 14">
              <a:extLst>
                <a:ext uri="{FF2B5EF4-FFF2-40B4-BE49-F238E27FC236}">
                  <a16:creationId xmlns="" xmlns:a16="http://schemas.microsoft.com/office/drawing/2014/main" id="{2B2B3F92-7EC0-4363-B8BD-0FAE1D07DC4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
          <p:nvSpPr>
            <p:cNvPr id="16" name="Rectangle 12">
              <a:extLst>
                <a:ext uri="{FF2B5EF4-FFF2-40B4-BE49-F238E27FC236}">
                  <a16:creationId xmlns="" xmlns:a16="http://schemas.microsoft.com/office/drawing/2014/main" id="{D4D93077-9584-468D-A77B-24C6B4C977F1}"/>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same goes for deleting columns. </a:t>
              </a:r>
            </a:p>
          </p:txBody>
        </p:sp>
      </p:grpSp>
    </p:spTree>
    <p:extLst>
      <p:ext uri="{BB962C8B-B14F-4D97-AF65-F5344CB8AC3E}">
        <p14:creationId xmlns:p14="http://schemas.microsoft.com/office/powerpoint/2010/main" val="10622237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5" name="그룹 4">
            <a:extLst>
              <a:ext uri="{FF2B5EF4-FFF2-40B4-BE49-F238E27FC236}">
                <a16:creationId xmlns="" xmlns:a16="http://schemas.microsoft.com/office/drawing/2014/main" id="{3C27ED3A-311D-4F6B-B5AB-1253D7BA2273}"/>
              </a:ext>
            </a:extLst>
          </p:cNvPr>
          <p:cNvGrpSpPr/>
          <p:nvPr/>
        </p:nvGrpSpPr>
        <p:grpSpPr>
          <a:xfrm>
            <a:off x="558924" y="4869160"/>
            <a:ext cx="8782050" cy="1224136"/>
            <a:chOff x="558924" y="4941168"/>
            <a:chExt cx="8782050" cy="1224136"/>
          </a:xfrm>
        </p:grpSpPr>
        <p:grpSp>
          <p:nvGrpSpPr>
            <p:cNvPr id="12" name="그룹 11"/>
            <p:cNvGrpSpPr/>
            <p:nvPr/>
          </p:nvGrpSpPr>
          <p:grpSpPr>
            <a:xfrm>
              <a:off x="558924" y="4941168"/>
              <a:ext cx="8782050" cy="1224136"/>
              <a:chOff x="557644" y="5085181"/>
              <a:chExt cx="8782050" cy="1224136"/>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12241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57-1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Use the loc indexer.</a:t>
                </a:r>
              </a:p>
            </p:txBody>
          </p:sp>
        </p:grpSp>
        <p:pic>
          <p:nvPicPr>
            <p:cNvPr id="17"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581079"/>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18992" y="5558347"/>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57-2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 xmlns:a16="http://schemas.microsoft.com/office/drawing/2014/main" id="{0800EE66-B78E-4CCD-A49E-31BBE412C7F6}"/>
                </a:ext>
              </a:extLst>
            </p:cNvPr>
            <p:cNvSpPr txBox="1"/>
            <p:nvPr/>
          </p:nvSpPr>
          <p:spPr>
            <a:xfrm>
              <a:off x="1019632" y="589324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Use the </a:t>
              </a:r>
              <a:r>
                <a:rPr lang="en-US" altLang="ko-KR" sz="1300" dirty="0" err="1">
                  <a:solidFill>
                    <a:prstClr val="black">
                      <a:lumMod val="85000"/>
                      <a:lumOff val="15000"/>
                    </a:prstClr>
                  </a:solidFill>
                  <a:latin typeface="SamsungOne 400" panose="020B0503030303020204" pitchFamily="34" charset="0"/>
                </a:rPr>
                <a:t>iloc</a:t>
              </a:r>
              <a:r>
                <a:rPr lang="en-US" altLang="ko-KR" sz="1300" dirty="0">
                  <a:solidFill>
                    <a:prstClr val="black">
                      <a:lumMod val="85000"/>
                      <a:lumOff val="15000"/>
                    </a:prstClr>
                  </a:solidFill>
                  <a:latin typeface="SamsungOne 400" panose="020B0503030303020204" pitchFamily="34" charset="0"/>
                </a:rPr>
                <a:t> indexer. </a:t>
              </a:r>
            </a:p>
          </p:txBody>
        </p:sp>
      </p:grpSp>
      <p:grpSp>
        <p:nvGrpSpPr>
          <p:cNvPr id="4" name="그룹 3">
            <a:extLst>
              <a:ext uri="{FF2B5EF4-FFF2-40B4-BE49-F238E27FC236}">
                <a16:creationId xmlns="" xmlns:a16="http://schemas.microsoft.com/office/drawing/2014/main" id="{9D65A23D-DA21-4FBC-8710-CD127901E868}"/>
              </a:ext>
            </a:extLst>
          </p:cNvPr>
          <p:cNvGrpSpPr/>
          <p:nvPr/>
        </p:nvGrpSpPr>
        <p:grpSpPr>
          <a:xfrm>
            <a:off x="558924" y="2049879"/>
            <a:ext cx="8782050" cy="2719280"/>
            <a:chOff x="558924" y="2149880"/>
            <a:chExt cx="8782050" cy="2719280"/>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2149880"/>
              <a:ext cx="8782050" cy="27192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769" r="15526"/>
            <a:stretch/>
          </p:blipFill>
          <p:spPr>
            <a:xfrm>
              <a:off x="653143" y="2230642"/>
              <a:ext cx="8687831" cy="2583954"/>
            </a:xfrm>
            <a:prstGeom prst="rect">
              <a:avLst/>
            </a:prstGeom>
          </p:spPr>
        </p:pic>
        <p:sp>
          <p:nvSpPr>
            <p:cNvPr id="3" name="직사각형 2"/>
            <p:cNvSpPr/>
            <p:nvPr/>
          </p:nvSpPr>
          <p:spPr>
            <a:xfrm>
              <a:off x="3743301" y="4363380"/>
              <a:ext cx="1584176" cy="31917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그룹 19">
            <a:extLst>
              <a:ext uri="{FF2B5EF4-FFF2-40B4-BE49-F238E27FC236}">
                <a16:creationId xmlns="" xmlns:a16="http://schemas.microsoft.com/office/drawing/2014/main" id="{A20EF8AD-A0C3-49C2-A42C-1C35F469F3E9}"/>
              </a:ext>
            </a:extLst>
          </p:cNvPr>
          <p:cNvGrpSpPr/>
          <p:nvPr/>
        </p:nvGrpSpPr>
        <p:grpSpPr>
          <a:xfrm>
            <a:off x="580388" y="1413381"/>
            <a:ext cx="8887612" cy="599957"/>
            <a:chOff x="580388" y="1413381"/>
            <a:chExt cx="8887612" cy="599957"/>
          </a:xfrm>
        </p:grpSpPr>
        <p:sp>
          <p:nvSpPr>
            <p:cNvPr id="21" name="직사각형 20">
              <a:extLst>
                <a:ext uri="{FF2B5EF4-FFF2-40B4-BE49-F238E27FC236}">
                  <a16:creationId xmlns="" xmlns:a16="http://schemas.microsoft.com/office/drawing/2014/main" id="{7CA59DD0-092A-4816-AEA5-711EF62DEBD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
          <p:nvSpPr>
            <p:cNvPr id="22" name="Rectangle 12">
              <a:extLst>
                <a:ext uri="{FF2B5EF4-FFF2-40B4-BE49-F238E27FC236}">
                  <a16:creationId xmlns="" xmlns:a16="http://schemas.microsoft.com/office/drawing/2014/main" id="{F3C5EAB6-ADAB-44C0-BCDB-6580BAF94C31}"/>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Use the row index to select one row. </a:t>
              </a:r>
            </a:p>
          </p:txBody>
        </p:sp>
      </p:grpSp>
    </p:spTree>
    <p:extLst>
      <p:ext uri="{BB962C8B-B14F-4D97-AF65-F5344CB8AC3E}">
        <p14:creationId xmlns:p14="http://schemas.microsoft.com/office/powerpoint/2010/main" val="6199115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 xmlns:a16="http://schemas.microsoft.com/office/drawing/2014/main" id="{87495AF5-D2AF-4CAE-BB5F-8450A14A145A}"/>
              </a:ext>
            </a:extLst>
          </p:cNvPr>
          <p:cNvGrpSpPr/>
          <p:nvPr/>
        </p:nvGrpSpPr>
        <p:grpSpPr>
          <a:xfrm>
            <a:off x="558924" y="2060848"/>
            <a:ext cx="8782050" cy="2503256"/>
            <a:chOff x="558924" y="2149880"/>
            <a:chExt cx="8782050" cy="2503256"/>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2149880"/>
              <a:ext cx="8782050" cy="25032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3"/>
            <a:srcRect l="1371" r="18579"/>
            <a:stretch/>
          </p:blipFill>
          <p:spPr>
            <a:xfrm>
              <a:off x="595030" y="2188698"/>
              <a:ext cx="8745944" cy="2392429"/>
            </a:xfrm>
            <a:prstGeom prst="rect">
              <a:avLst/>
            </a:prstGeom>
          </p:spPr>
        </p:pic>
      </p:grpSp>
      <p:grpSp>
        <p:nvGrpSpPr>
          <p:cNvPr id="12" name="그룹 11">
            <a:extLst>
              <a:ext uri="{FF2B5EF4-FFF2-40B4-BE49-F238E27FC236}">
                <a16:creationId xmlns="" xmlns:a16="http://schemas.microsoft.com/office/drawing/2014/main" id="{5B8E0AF7-EB8F-4BE0-8001-76E673A8F9E1}"/>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 xmlns:a16="http://schemas.microsoft.com/office/drawing/2014/main" id="{44B1C3BC-F35B-4191-81FB-9E673B1A346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
          <p:nvSpPr>
            <p:cNvPr id="14" name="Rectangle 12">
              <a:extLst>
                <a:ext uri="{FF2B5EF4-FFF2-40B4-BE49-F238E27FC236}">
                  <a16:creationId xmlns="" xmlns:a16="http://schemas.microsoft.com/office/drawing/2014/main" id="{52C60987-6471-4E9A-90B0-4214F71DF4FD}"/>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Use the row index to select one row. </a:t>
              </a:r>
            </a:p>
          </p:txBody>
        </p:sp>
      </p:grpSp>
    </p:spTree>
    <p:extLst>
      <p:ext uri="{BB962C8B-B14F-4D97-AF65-F5344CB8AC3E}">
        <p14:creationId xmlns:p14="http://schemas.microsoft.com/office/powerpoint/2010/main" val="4122896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the data is stored in non-contiguous addresses, sequential approaches are accessed through the pointer that precedes them.</a:t>
            </a:r>
          </a:p>
        </p:txBody>
      </p:sp>
      <p:grpSp>
        <p:nvGrpSpPr>
          <p:cNvPr id="3" name="그룹 2">
            <a:extLst>
              <a:ext uri="{FF2B5EF4-FFF2-40B4-BE49-F238E27FC236}">
                <a16:creationId xmlns="" xmlns:a16="http://schemas.microsoft.com/office/drawing/2014/main" id="{CD2525C0-C1C5-4A35-900F-C92A58469218}"/>
              </a:ext>
            </a:extLst>
          </p:cNvPr>
          <p:cNvGrpSpPr/>
          <p:nvPr/>
        </p:nvGrpSpPr>
        <p:grpSpPr>
          <a:xfrm>
            <a:off x="3391491" y="2558267"/>
            <a:ext cx="3312368" cy="2711629"/>
            <a:chOff x="3391491" y="2558267"/>
            <a:chExt cx="3312368" cy="2711629"/>
          </a:xfrm>
        </p:grpSpPr>
        <p:sp>
          <p:nvSpPr>
            <p:cNvPr id="16" name="모서리가 둥근 직사각형 15"/>
            <p:cNvSpPr/>
            <p:nvPr/>
          </p:nvSpPr>
          <p:spPr>
            <a:xfrm>
              <a:off x="3871292" y="2558267"/>
              <a:ext cx="2304256" cy="288032"/>
            </a:xfrm>
            <a:prstGeom prst="roundRect">
              <a:avLst/>
            </a:prstGeom>
            <a:no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amsungOne 700" panose="020B0803030303020204" pitchFamily="34" charset="0"/>
                  <a:ea typeface="SamsungOne 700" panose="020B0803030303020204" pitchFamily="34" charset="0"/>
                </a:rPr>
                <a:t>Sequential Access</a:t>
              </a:r>
            </a:p>
          </p:txBody>
        </p:sp>
        <p:grpSp>
          <p:nvGrpSpPr>
            <p:cNvPr id="2" name="그룹 1">
              <a:extLst>
                <a:ext uri="{FF2B5EF4-FFF2-40B4-BE49-F238E27FC236}">
                  <a16:creationId xmlns="" xmlns:a16="http://schemas.microsoft.com/office/drawing/2014/main" id="{7DE22E61-FAB1-4462-A1F2-8EEA03EB47CC}"/>
                </a:ext>
              </a:extLst>
            </p:cNvPr>
            <p:cNvGrpSpPr/>
            <p:nvPr/>
          </p:nvGrpSpPr>
          <p:grpSpPr>
            <a:xfrm>
              <a:off x="3391491" y="3068960"/>
              <a:ext cx="3312368" cy="2200936"/>
              <a:chOff x="3391491" y="3100272"/>
              <a:chExt cx="3312368" cy="2200936"/>
            </a:xfrm>
          </p:grpSpPr>
          <p:sp>
            <p:nvSpPr>
              <p:cNvPr id="63" name="모서리가 둥근 직사각형 62"/>
              <p:cNvSpPr/>
              <p:nvPr/>
            </p:nvSpPr>
            <p:spPr>
              <a:xfrm>
                <a:off x="3391491" y="3100272"/>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68" name="모서리가 둥근 직사각형 67"/>
              <p:cNvSpPr/>
              <p:nvPr/>
            </p:nvSpPr>
            <p:spPr>
              <a:xfrm>
                <a:off x="4613113" y="3100272"/>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69" name="모서리가 둥근 직사각형 68"/>
              <p:cNvSpPr/>
              <p:nvPr/>
            </p:nvSpPr>
            <p:spPr>
              <a:xfrm>
                <a:off x="5839763" y="3100272"/>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84" name="양쪽 모서리가 둥근 사각형 83"/>
              <p:cNvSpPr/>
              <p:nvPr/>
            </p:nvSpPr>
            <p:spPr>
              <a:xfrm rot="5400000">
                <a:off x="4005915" y="3180895"/>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양쪽 모서리가 둥근 사각형 84"/>
              <p:cNvSpPr/>
              <p:nvPr/>
            </p:nvSpPr>
            <p:spPr>
              <a:xfrm rot="5400000">
                <a:off x="5235770" y="3181669"/>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양쪽 모서리가 둥근 사각형 85"/>
              <p:cNvSpPr/>
              <p:nvPr/>
            </p:nvSpPr>
            <p:spPr>
              <a:xfrm rot="5400000">
                <a:off x="6459906" y="3181669"/>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7" name="직선 화살표 연결선 86"/>
              <p:cNvCxnSpPr>
                <a:endCxn id="68" idx="1"/>
              </p:cNvCxnSpPr>
              <p:nvPr/>
            </p:nvCxnSpPr>
            <p:spPr>
              <a:xfrm>
                <a:off x="4180374" y="3265031"/>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직선 화살표 연결선 87"/>
              <p:cNvCxnSpPr/>
              <p:nvPr/>
            </p:nvCxnSpPr>
            <p:spPr>
              <a:xfrm>
                <a:off x="5407715" y="3269053"/>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모서리가 둥근 직사각형 88"/>
              <p:cNvSpPr/>
              <p:nvPr/>
            </p:nvSpPr>
            <p:spPr>
              <a:xfrm>
                <a:off x="3415252" y="3130427"/>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모서리가 둥근 직사각형 89"/>
              <p:cNvSpPr/>
              <p:nvPr/>
            </p:nvSpPr>
            <p:spPr>
              <a:xfrm>
                <a:off x="3391491" y="3581995"/>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91" name="모서리가 둥근 직사각형 90"/>
              <p:cNvSpPr/>
              <p:nvPr/>
            </p:nvSpPr>
            <p:spPr>
              <a:xfrm>
                <a:off x="4613113" y="3581995"/>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92" name="모서리가 둥근 직사각형 91"/>
              <p:cNvSpPr/>
              <p:nvPr/>
            </p:nvSpPr>
            <p:spPr>
              <a:xfrm>
                <a:off x="5839763" y="3581995"/>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93" name="양쪽 모서리가 둥근 사각형 92"/>
              <p:cNvSpPr/>
              <p:nvPr/>
            </p:nvSpPr>
            <p:spPr>
              <a:xfrm rot="5400000">
                <a:off x="4005915" y="3662618"/>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양쪽 모서리가 둥근 사각형 93"/>
              <p:cNvSpPr/>
              <p:nvPr/>
            </p:nvSpPr>
            <p:spPr>
              <a:xfrm rot="5400000">
                <a:off x="5235770" y="3663392"/>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양쪽 모서리가 둥근 사각형 94"/>
              <p:cNvSpPr/>
              <p:nvPr/>
            </p:nvSpPr>
            <p:spPr>
              <a:xfrm rot="5400000">
                <a:off x="6459906" y="3663392"/>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직선 화살표 연결선 95"/>
              <p:cNvCxnSpPr>
                <a:endCxn id="91" idx="1"/>
              </p:cNvCxnSpPr>
              <p:nvPr/>
            </p:nvCxnSpPr>
            <p:spPr>
              <a:xfrm>
                <a:off x="4180374" y="3746754"/>
                <a:ext cx="432739" cy="1338"/>
              </a:xfrm>
              <a:prstGeom prst="straightConnector1">
                <a:avLst/>
              </a:prstGeom>
              <a:ln w="190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직선 화살표 연결선 96"/>
              <p:cNvCxnSpPr/>
              <p:nvPr/>
            </p:nvCxnSpPr>
            <p:spPr>
              <a:xfrm>
                <a:off x="5407715" y="3750776"/>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8" name="모서리가 둥근 직사각형 97"/>
              <p:cNvSpPr/>
              <p:nvPr/>
            </p:nvSpPr>
            <p:spPr>
              <a:xfrm>
                <a:off x="3415252" y="3612150"/>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모서리가 둥근 직사각형 98"/>
              <p:cNvSpPr/>
              <p:nvPr/>
            </p:nvSpPr>
            <p:spPr>
              <a:xfrm>
                <a:off x="3391491" y="4055913"/>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100" name="모서리가 둥근 직사각형 99"/>
              <p:cNvSpPr/>
              <p:nvPr/>
            </p:nvSpPr>
            <p:spPr>
              <a:xfrm>
                <a:off x="4613113" y="4055913"/>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101" name="모서리가 둥근 직사각형 100"/>
              <p:cNvSpPr/>
              <p:nvPr/>
            </p:nvSpPr>
            <p:spPr>
              <a:xfrm>
                <a:off x="5839763" y="4055913"/>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102" name="양쪽 모서리가 둥근 사각형 101"/>
              <p:cNvSpPr/>
              <p:nvPr/>
            </p:nvSpPr>
            <p:spPr>
              <a:xfrm rot="5400000">
                <a:off x="4005915" y="4136536"/>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양쪽 모서리가 둥근 사각형 102"/>
              <p:cNvSpPr/>
              <p:nvPr/>
            </p:nvSpPr>
            <p:spPr>
              <a:xfrm rot="5400000">
                <a:off x="5235770" y="4137310"/>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양쪽 모서리가 둥근 사각형 103"/>
              <p:cNvSpPr/>
              <p:nvPr/>
            </p:nvSpPr>
            <p:spPr>
              <a:xfrm rot="5400000">
                <a:off x="6459906" y="4137310"/>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5" name="직선 화살표 연결선 104"/>
              <p:cNvCxnSpPr>
                <a:endCxn id="100" idx="1"/>
              </p:cNvCxnSpPr>
              <p:nvPr/>
            </p:nvCxnSpPr>
            <p:spPr>
              <a:xfrm>
                <a:off x="4180374" y="4220672"/>
                <a:ext cx="432739" cy="1338"/>
              </a:xfrm>
              <a:prstGeom prst="straightConnector1">
                <a:avLst/>
              </a:prstGeom>
              <a:ln w="190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p:cNvCxnSpPr/>
              <p:nvPr/>
            </p:nvCxnSpPr>
            <p:spPr>
              <a:xfrm>
                <a:off x="5407715" y="4224694"/>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모서리가 둥근 직사각형 106"/>
              <p:cNvSpPr/>
              <p:nvPr/>
            </p:nvSpPr>
            <p:spPr>
              <a:xfrm>
                <a:off x="3415252" y="4086068"/>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모서리가 둥근 직사각형 107"/>
              <p:cNvSpPr/>
              <p:nvPr/>
            </p:nvSpPr>
            <p:spPr>
              <a:xfrm>
                <a:off x="4638529" y="4086068"/>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모서리가 둥근 직사각형 108"/>
              <p:cNvSpPr/>
              <p:nvPr/>
            </p:nvSpPr>
            <p:spPr>
              <a:xfrm>
                <a:off x="3391491" y="4503278"/>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110" name="모서리가 둥근 직사각형 109"/>
              <p:cNvSpPr/>
              <p:nvPr/>
            </p:nvSpPr>
            <p:spPr>
              <a:xfrm>
                <a:off x="4613113" y="4503278"/>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111" name="모서리가 둥근 직사각형 110"/>
              <p:cNvSpPr/>
              <p:nvPr/>
            </p:nvSpPr>
            <p:spPr>
              <a:xfrm>
                <a:off x="5839763" y="4503278"/>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112" name="양쪽 모서리가 둥근 사각형 111"/>
              <p:cNvSpPr/>
              <p:nvPr/>
            </p:nvSpPr>
            <p:spPr>
              <a:xfrm rot="5400000">
                <a:off x="4005915" y="4583901"/>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양쪽 모서리가 둥근 사각형 112"/>
              <p:cNvSpPr/>
              <p:nvPr/>
            </p:nvSpPr>
            <p:spPr>
              <a:xfrm rot="5400000">
                <a:off x="5235770" y="4584675"/>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양쪽 모서리가 둥근 사각형 113"/>
              <p:cNvSpPr/>
              <p:nvPr/>
            </p:nvSpPr>
            <p:spPr>
              <a:xfrm rot="5400000">
                <a:off x="6459906" y="4584675"/>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5" name="직선 화살표 연결선 114"/>
              <p:cNvCxnSpPr>
                <a:endCxn id="110" idx="1"/>
              </p:cNvCxnSpPr>
              <p:nvPr/>
            </p:nvCxnSpPr>
            <p:spPr>
              <a:xfrm>
                <a:off x="4180374" y="4668037"/>
                <a:ext cx="432739" cy="1338"/>
              </a:xfrm>
              <a:prstGeom prst="straightConnector1">
                <a:avLst/>
              </a:prstGeom>
              <a:ln w="190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p:nvPr/>
            </p:nvCxnSpPr>
            <p:spPr>
              <a:xfrm>
                <a:off x="5407715" y="4672059"/>
                <a:ext cx="432739" cy="1338"/>
              </a:xfrm>
              <a:prstGeom prst="straightConnector1">
                <a:avLst/>
              </a:prstGeom>
              <a:ln w="190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모서리가 둥근 직사각형 116"/>
              <p:cNvSpPr/>
              <p:nvPr/>
            </p:nvSpPr>
            <p:spPr>
              <a:xfrm>
                <a:off x="3415252" y="4533433"/>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모서리가 둥근 직사각형 117"/>
              <p:cNvSpPr/>
              <p:nvPr/>
            </p:nvSpPr>
            <p:spPr>
              <a:xfrm>
                <a:off x="4638529" y="4533433"/>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모서리가 둥근 직사각형 118"/>
              <p:cNvSpPr/>
              <p:nvPr/>
            </p:nvSpPr>
            <p:spPr>
              <a:xfrm>
                <a:off x="3391491" y="4969015"/>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120" name="모서리가 둥근 직사각형 119"/>
              <p:cNvSpPr/>
              <p:nvPr/>
            </p:nvSpPr>
            <p:spPr>
              <a:xfrm>
                <a:off x="4613113" y="4969015"/>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121" name="모서리가 둥근 직사각형 120"/>
              <p:cNvSpPr/>
              <p:nvPr/>
            </p:nvSpPr>
            <p:spPr>
              <a:xfrm>
                <a:off x="5839763" y="4969015"/>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122" name="양쪽 모서리가 둥근 사각형 121"/>
              <p:cNvSpPr/>
              <p:nvPr/>
            </p:nvSpPr>
            <p:spPr>
              <a:xfrm rot="5400000">
                <a:off x="4005915" y="5049638"/>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양쪽 모서리가 둥근 사각형 122"/>
              <p:cNvSpPr/>
              <p:nvPr/>
            </p:nvSpPr>
            <p:spPr>
              <a:xfrm rot="5400000">
                <a:off x="5235770" y="5050412"/>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양쪽 모서리가 둥근 사각형 123"/>
              <p:cNvSpPr/>
              <p:nvPr/>
            </p:nvSpPr>
            <p:spPr>
              <a:xfrm rot="5400000">
                <a:off x="6459906" y="5050412"/>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5" name="직선 화살표 연결선 124"/>
              <p:cNvCxnSpPr>
                <a:endCxn id="120" idx="1"/>
              </p:cNvCxnSpPr>
              <p:nvPr/>
            </p:nvCxnSpPr>
            <p:spPr>
              <a:xfrm>
                <a:off x="4180374" y="5133774"/>
                <a:ext cx="432739" cy="1338"/>
              </a:xfrm>
              <a:prstGeom prst="straightConnector1">
                <a:avLst/>
              </a:prstGeom>
              <a:ln w="190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직선 화살표 연결선 125"/>
              <p:cNvCxnSpPr/>
              <p:nvPr/>
            </p:nvCxnSpPr>
            <p:spPr>
              <a:xfrm>
                <a:off x="5407715" y="5137796"/>
                <a:ext cx="432739" cy="1338"/>
              </a:xfrm>
              <a:prstGeom prst="straightConnector1">
                <a:avLst/>
              </a:prstGeom>
              <a:ln w="190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7" name="모서리가 둥근 직사각형 126"/>
              <p:cNvSpPr/>
              <p:nvPr/>
            </p:nvSpPr>
            <p:spPr>
              <a:xfrm>
                <a:off x="3415252" y="4999170"/>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모서리가 둥근 직사각형 127"/>
              <p:cNvSpPr/>
              <p:nvPr/>
            </p:nvSpPr>
            <p:spPr>
              <a:xfrm>
                <a:off x="4638529" y="4999170"/>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모서리가 둥근 직사각형 128"/>
              <p:cNvSpPr/>
              <p:nvPr/>
            </p:nvSpPr>
            <p:spPr>
              <a:xfrm>
                <a:off x="5861050" y="4999170"/>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9" name="직사각형 58">
            <a:extLst>
              <a:ext uri="{FF2B5EF4-FFF2-40B4-BE49-F238E27FC236}">
                <a16:creationId xmlns="" xmlns:a16="http://schemas.microsoft.com/office/drawing/2014/main" id="{1139B638-8942-4EB5-8DCF-714C5865761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Saving and Accessing Data From the List</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(4/4)</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95462356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 xmlns:a16="http://schemas.microsoft.com/office/drawing/2014/main" id="{1C384A68-FD64-4F6B-BA73-A107DC98C09E}"/>
              </a:ext>
            </a:extLst>
          </p:cNvPr>
          <p:cNvGrpSpPr/>
          <p:nvPr/>
        </p:nvGrpSpPr>
        <p:grpSpPr>
          <a:xfrm>
            <a:off x="558924" y="2060848"/>
            <a:ext cx="8782050" cy="4082969"/>
            <a:chOff x="558924" y="2149879"/>
            <a:chExt cx="8782050" cy="4082969"/>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2149879"/>
              <a:ext cx="8782050" cy="408296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486" r="17391"/>
            <a:stretch/>
          </p:blipFill>
          <p:spPr>
            <a:xfrm>
              <a:off x="662473" y="2230219"/>
              <a:ext cx="8678501" cy="3943416"/>
            </a:xfrm>
            <a:prstGeom prst="rect">
              <a:avLst/>
            </a:prstGeom>
          </p:spPr>
        </p:pic>
      </p:grpSp>
      <p:grpSp>
        <p:nvGrpSpPr>
          <p:cNvPr id="12" name="그룹 11">
            <a:extLst>
              <a:ext uri="{FF2B5EF4-FFF2-40B4-BE49-F238E27FC236}">
                <a16:creationId xmlns="" xmlns:a16="http://schemas.microsoft.com/office/drawing/2014/main" id="{00330285-DCA7-4553-997D-451B1EBBA7B7}"/>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 xmlns:a16="http://schemas.microsoft.com/office/drawing/2014/main" id="{249FD97E-E1F8-45A0-B88F-9685F80CAA6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
          <p:nvSpPr>
            <p:cNvPr id="14" name="Rectangle 12">
              <a:extLst>
                <a:ext uri="{FF2B5EF4-FFF2-40B4-BE49-F238E27FC236}">
                  <a16:creationId xmlns="" xmlns:a16="http://schemas.microsoft.com/office/drawing/2014/main" id="{9536C2FF-AFC1-46FC-B088-E104CF55429A}"/>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Use the row index to select one row. </a:t>
              </a:r>
            </a:p>
          </p:txBody>
        </p:sp>
      </p:grpSp>
    </p:spTree>
    <p:extLst>
      <p:ext uri="{BB962C8B-B14F-4D97-AF65-F5344CB8AC3E}">
        <p14:creationId xmlns:p14="http://schemas.microsoft.com/office/powerpoint/2010/main" val="135442787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3503955"/>
            <a:ext cx="8782050" cy="735795"/>
            <a:chOff x="557644" y="5085181"/>
            <a:chExt cx="8782050" cy="735795"/>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3579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Select only the “math” score data. Save it to variable math1. </a:t>
              </a:r>
            </a:p>
          </p:txBody>
        </p:sp>
      </p:grpSp>
      <p:grpSp>
        <p:nvGrpSpPr>
          <p:cNvPr id="2" name="그룹 1">
            <a:extLst>
              <a:ext uri="{FF2B5EF4-FFF2-40B4-BE49-F238E27FC236}">
                <a16:creationId xmlns="" xmlns:a16="http://schemas.microsoft.com/office/drawing/2014/main" id="{20B90372-4F19-4EF0-B1EF-C974D5C4E903}"/>
              </a:ext>
            </a:extLst>
          </p:cNvPr>
          <p:cNvGrpSpPr/>
          <p:nvPr/>
        </p:nvGrpSpPr>
        <p:grpSpPr>
          <a:xfrm>
            <a:off x="558924" y="1756168"/>
            <a:ext cx="8782050" cy="1639160"/>
            <a:chOff x="558924" y="1789840"/>
            <a:chExt cx="8782050" cy="1639160"/>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89840"/>
              <a:ext cx="8782050" cy="16391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571" r="21340"/>
            <a:stretch/>
          </p:blipFill>
          <p:spPr>
            <a:xfrm>
              <a:off x="634481" y="1820844"/>
              <a:ext cx="8706493" cy="1566342"/>
            </a:xfrm>
            <a:prstGeom prst="rect">
              <a:avLst/>
            </a:prstGeom>
          </p:spPr>
        </p:pic>
      </p:grpSp>
      <p:sp>
        <p:nvSpPr>
          <p:cNvPr id="17" name="직사각형 16">
            <a:extLst>
              <a:ext uri="{FF2B5EF4-FFF2-40B4-BE49-F238E27FC236}">
                <a16:creationId xmlns="" xmlns:a16="http://schemas.microsoft.com/office/drawing/2014/main" id="{004D20E3-1B35-4B28-9E99-632581E0ED1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Selecting Columns</a:t>
            </a:r>
          </a:p>
        </p:txBody>
      </p:sp>
    </p:spTree>
    <p:extLst>
      <p:ext uri="{BB962C8B-B14F-4D97-AF65-F5344CB8AC3E}">
        <p14:creationId xmlns:p14="http://schemas.microsoft.com/office/powerpoint/2010/main" val="117786204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3501008"/>
            <a:ext cx="8782050" cy="792088"/>
            <a:chOff x="557644" y="5085181"/>
            <a:chExt cx="8782050" cy="792088"/>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920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Select only the “</a:t>
              </a:r>
              <a:r>
                <a:rPr lang="en-US" altLang="ko-KR" sz="1300" dirty="0" err="1">
                  <a:solidFill>
                    <a:prstClr val="black">
                      <a:lumMod val="85000"/>
                      <a:lumOff val="15000"/>
                    </a:prstClr>
                  </a:solidFill>
                  <a:latin typeface="SamsungOne 400" panose="020B0503030303020204" pitchFamily="34" charset="0"/>
                </a:rPr>
                <a:t>english</a:t>
              </a:r>
              <a:r>
                <a:rPr lang="en-US" altLang="ko-KR" sz="1300" dirty="0">
                  <a:solidFill>
                    <a:prstClr val="black">
                      <a:lumMod val="85000"/>
                      <a:lumOff val="15000"/>
                    </a:prstClr>
                  </a:solidFill>
                  <a:latin typeface="SamsungOne 400" panose="020B0503030303020204" pitchFamily="34" charset="0"/>
                </a:rPr>
                <a:t>” score data. Save it to variable </a:t>
              </a:r>
              <a:r>
                <a:rPr lang="en-US" altLang="ko-KR" sz="1300" dirty="0" err="1">
                  <a:solidFill>
                    <a:prstClr val="black">
                      <a:lumMod val="85000"/>
                      <a:lumOff val="15000"/>
                    </a:prstClr>
                  </a:solidFill>
                  <a:latin typeface="SamsungOne 400" panose="020B0503030303020204" pitchFamily="34" charset="0"/>
                </a:rPr>
                <a:t>english</a:t>
              </a:r>
              <a:r>
                <a:rPr lang="en-US" altLang="ko-KR" sz="1300" dirty="0">
                  <a:solidFill>
                    <a:prstClr val="black">
                      <a:lumMod val="85000"/>
                      <a:lumOff val="15000"/>
                    </a:prstClr>
                  </a:solidFill>
                  <a:latin typeface="SamsungOne 400" panose="020B0503030303020204" pitchFamily="34" charset="0"/>
                </a:rPr>
                <a:t>. </a:t>
              </a:r>
            </a:p>
          </p:txBody>
        </p:sp>
      </p:grpSp>
      <p:grpSp>
        <p:nvGrpSpPr>
          <p:cNvPr id="4" name="그룹 3">
            <a:extLst>
              <a:ext uri="{FF2B5EF4-FFF2-40B4-BE49-F238E27FC236}">
                <a16:creationId xmlns="" xmlns:a16="http://schemas.microsoft.com/office/drawing/2014/main" id="{13DC923A-EEEC-45A7-B814-81D15F2D8E1E}"/>
              </a:ext>
            </a:extLst>
          </p:cNvPr>
          <p:cNvGrpSpPr/>
          <p:nvPr/>
        </p:nvGrpSpPr>
        <p:grpSpPr>
          <a:xfrm>
            <a:off x="558924" y="1762552"/>
            <a:ext cx="8782050" cy="1639160"/>
            <a:chOff x="558924" y="1781214"/>
            <a:chExt cx="8782050" cy="1639160"/>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81214"/>
              <a:ext cx="8782050" cy="16391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759" r="20676"/>
            <a:stretch/>
          </p:blipFill>
          <p:spPr>
            <a:xfrm>
              <a:off x="634481" y="1831170"/>
              <a:ext cx="8706493" cy="1556721"/>
            </a:xfrm>
            <a:prstGeom prst="rect">
              <a:avLst/>
            </a:prstGeom>
          </p:spPr>
        </p:pic>
      </p:grpSp>
      <p:sp>
        <p:nvSpPr>
          <p:cNvPr id="17" name="직사각형 16">
            <a:extLst>
              <a:ext uri="{FF2B5EF4-FFF2-40B4-BE49-F238E27FC236}">
                <a16:creationId xmlns="" xmlns:a16="http://schemas.microsoft.com/office/drawing/2014/main" id="{D6422214-8B2A-446B-A783-4349EB64E63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Selecting Columns</a:t>
            </a:r>
          </a:p>
        </p:txBody>
      </p:sp>
    </p:spTree>
    <p:extLst>
      <p:ext uri="{BB962C8B-B14F-4D97-AF65-F5344CB8AC3E}">
        <p14:creationId xmlns:p14="http://schemas.microsoft.com/office/powerpoint/2010/main" val="26243337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5CC3C4EB-4875-434A-B9F7-99FD0C3826E9}"/>
              </a:ext>
            </a:extLst>
          </p:cNvPr>
          <p:cNvGrpSpPr/>
          <p:nvPr/>
        </p:nvGrpSpPr>
        <p:grpSpPr>
          <a:xfrm>
            <a:off x="558924" y="2060848"/>
            <a:ext cx="8782050" cy="2636724"/>
            <a:chOff x="558924" y="2149880"/>
            <a:chExt cx="8782050" cy="2636724"/>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2149880"/>
              <a:ext cx="8782050" cy="26367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958" r="19174"/>
            <a:stretch/>
          </p:blipFill>
          <p:spPr>
            <a:xfrm>
              <a:off x="671803" y="2230218"/>
              <a:ext cx="8669171" cy="2503255"/>
            </a:xfrm>
            <a:prstGeom prst="rect">
              <a:avLst/>
            </a:prstGeom>
          </p:spPr>
        </p:pic>
      </p:grpSp>
      <p:grpSp>
        <p:nvGrpSpPr>
          <p:cNvPr id="12" name="그룹 11">
            <a:extLst>
              <a:ext uri="{FF2B5EF4-FFF2-40B4-BE49-F238E27FC236}">
                <a16:creationId xmlns="" xmlns:a16="http://schemas.microsoft.com/office/drawing/2014/main" id="{D7ABB7DC-FE44-496E-859B-322496AC2904}"/>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 xmlns:a16="http://schemas.microsoft.com/office/drawing/2014/main" id="{BF3C481B-3B50-40DC-BE46-B8FDA0F0ED3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Selecting Columns</a:t>
              </a:r>
            </a:p>
          </p:txBody>
        </p:sp>
        <p:sp>
          <p:nvSpPr>
            <p:cNvPr id="14" name="Rectangle 12">
              <a:extLst>
                <a:ext uri="{FF2B5EF4-FFF2-40B4-BE49-F238E27FC236}">
                  <a16:creationId xmlns="" xmlns:a16="http://schemas.microsoft.com/office/drawing/2014/main" id="{FE73EAF4-8C44-4AD2-B029-793B4BB77D3D}"/>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Select “music” and “science” score data. Save it to variable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music_sci</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grpSp>
    </p:spTree>
    <p:extLst>
      <p:ext uri="{BB962C8B-B14F-4D97-AF65-F5344CB8AC3E}">
        <p14:creationId xmlns:p14="http://schemas.microsoft.com/office/powerpoint/2010/main" val="145038027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ACE46EE5-43FB-48B6-B06B-A10013C7659E}"/>
              </a:ext>
            </a:extLst>
          </p:cNvPr>
          <p:cNvGrpSpPr/>
          <p:nvPr/>
        </p:nvGrpSpPr>
        <p:grpSpPr>
          <a:xfrm>
            <a:off x="558924" y="2046027"/>
            <a:ext cx="8782050" cy="3345851"/>
            <a:chOff x="558924" y="2149879"/>
            <a:chExt cx="8782050" cy="3345851"/>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2149879"/>
              <a:ext cx="8782050" cy="334585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392" r="21487"/>
            <a:stretch/>
          </p:blipFill>
          <p:spPr>
            <a:xfrm>
              <a:off x="606490" y="2190743"/>
              <a:ext cx="8734484" cy="3298495"/>
            </a:xfrm>
            <a:prstGeom prst="rect">
              <a:avLst/>
            </a:prstGeom>
          </p:spPr>
        </p:pic>
      </p:grpSp>
      <p:grpSp>
        <p:nvGrpSpPr>
          <p:cNvPr id="12" name="그룹 11">
            <a:extLst>
              <a:ext uri="{FF2B5EF4-FFF2-40B4-BE49-F238E27FC236}">
                <a16:creationId xmlns="" xmlns:a16="http://schemas.microsoft.com/office/drawing/2014/main" id="{FCE8D28C-C3B1-423E-9B2F-0DEEB752E095}"/>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 xmlns:a16="http://schemas.microsoft.com/office/drawing/2014/main" id="{77AD1F63-4AF2-4551-BA66-18991E6E78C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Selecting Columns</a:t>
              </a:r>
            </a:p>
          </p:txBody>
        </p:sp>
        <p:sp>
          <p:nvSpPr>
            <p:cNvPr id="14" name="Rectangle 12">
              <a:extLst>
                <a:ext uri="{FF2B5EF4-FFF2-40B4-BE49-F238E27FC236}">
                  <a16:creationId xmlns="" xmlns:a16="http://schemas.microsoft.com/office/drawing/2014/main" id="{FBA54F3D-D2BF-4179-ABF1-6027201E1E62}"/>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you want to store it in a two-dimensional form, and there is only one column, use the list form[]. </a:t>
              </a:r>
            </a:p>
          </p:txBody>
        </p:sp>
      </p:grpSp>
    </p:spTree>
    <p:extLst>
      <p:ext uri="{BB962C8B-B14F-4D97-AF65-F5344CB8AC3E}">
        <p14:creationId xmlns:p14="http://schemas.microsoft.com/office/powerpoint/2010/main" val="9368621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87B7C872-6FA7-4677-9CC8-E51DA12DCA42}"/>
              </a:ext>
            </a:extLst>
          </p:cNvPr>
          <p:cNvGrpSpPr/>
          <p:nvPr/>
        </p:nvGrpSpPr>
        <p:grpSpPr>
          <a:xfrm>
            <a:off x="558924" y="1745825"/>
            <a:ext cx="8782050" cy="2359240"/>
            <a:chOff x="558924" y="1789840"/>
            <a:chExt cx="8782050" cy="2359240"/>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89840"/>
              <a:ext cx="8782050" cy="23592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288" t="3904" r="19949"/>
            <a:stretch/>
          </p:blipFill>
          <p:spPr>
            <a:xfrm>
              <a:off x="615820" y="1875451"/>
              <a:ext cx="8725154" cy="2245635"/>
            </a:xfrm>
            <a:prstGeom prst="rect">
              <a:avLst/>
            </a:prstGeom>
          </p:spPr>
        </p:pic>
      </p:grpSp>
      <p:sp>
        <p:nvSpPr>
          <p:cNvPr id="10" name="직사각형 9">
            <a:extLst>
              <a:ext uri="{FF2B5EF4-FFF2-40B4-BE49-F238E27FC236}">
                <a16:creationId xmlns="" xmlns:a16="http://schemas.microsoft.com/office/drawing/2014/main" id="{9FF96563-3B4F-4AC7-9FE5-DCDCC7949BD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Designating Index</a:t>
            </a:r>
          </a:p>
        </p:txBody>
      </p:sp>
    </p:spTree>
    <p:extLst>
      <p:ext uri="{BB962C8B-B14F-4D97-AF65-F5344CB8AC3E}">
        <p14:creationId xmlns:p14="http://schemas.microsoft.com/office/powerpoint/2010/main" val="693110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5679910"/>
            <a:ext cx="8782050" cy="646246"/>
            <a:chOff x="557644" y="5085181"/>
            <a:chExt cx="8782050" cy="646246"/>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646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5891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If the name part moves down, it is set as an index.</a:t>
              </a:r>
            </a:p>
          </p:txBody>
        </p:sp>
      </p:grpSp>
      <p:grpSp>
        <p:nvGrpSpPr>
          <p:cNvPr id="5" name="그룹 4">
            <a:extLst>
              <a:ext uri="{FF2B5EF4-FFF2-40B4-BE49-F238E27FC236}">
                <a16:creationId xmlns="" xmlns:a16="http://schemas.microsoft.com/office/drawing/2014/main" id="{2D86EF1E-8C88-4767-B0B7-F518748E77C6}"/>
              </a:ext>
            </a:extLst>
          </p:cNvPr>
          <p:cNvGrpSpPr/>
          <p:nvPr/>
        </p:nvGrpSpPr>
        <p:grpSpPr>
          <a:xfrm>
            <a:off x="558924" y="2333189"/>
            <a:ext cx="8785035" cy="3285552"/>
            <a:chOff x="558924" y="2333189"/>
            <a:chExt cx="8785035" cy="3285552"/>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2333189"/>
              <a:ext cx="8782050" cy="32855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390" r="11435"/>
            <a:stretch/>
          </p:blipFill>
          <p:spPr>
            <a:xfrm>
              <a:off x="699796" y="2395984"/>
              <a:ext cx="8644163" cy="3174391"/>
            </a:xfrm>
            <a:prstGeom prst="rect">
              <a:avLst/>
            </a:prstGeom>
          </p:spPr>
        </p:pic>
        <p:sp>
          <p:nvSpPr>
            <p:cNvPr id="4" name="직사각형 3"/>
            <p:cNvSpPr/>
            <p:nvPr/>
          </p:nvSpPr>
          <p:spPr>
            <a:xfrm>
              <a:off x="3946849" y="2474235"/>
              <a:ext cx="4086807" cy="20365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그룹 17">
            <a:extLst>
              <a:ext uri="{FF2B5EF4-FFF2-40B4-BE49-F238E27FC236}">
                <a16:creationId xmlns="" xmlns:a16="http://schemas.microsoft.com/office/drawing/2014/main" id="{5427E28F-FFCA-4CA3-9A79-1BF744B1F6D4}"/>
              </a:ext>
            </a:extLst>
          </p:cNvPr>
          <p:cNvGrpSpPr/>
          <p:nvPr/>
        </p:nvGrpSpPr>
        <p:grpSpPr>
          <a:xfrm>
            <a:off x="580388" y="1413381"/>
            <a:ext cx="8887612" cy="876956"/>
            <a:chOff x="580388" y="1413381"/>
            <a:chExt cx="8887612" cy="876956"/>
          </a:xfrm>
        </p:grpSpPr>
        <p:sp>
          <p:nvSpPr>
            <p:cNvPr id="19" name="직사각형 18">
              <a:extLst>
                <a:ext uri="{FF2B5EF4-FFF2-40B4-BE49-F238E27FC236}">
                  <a16:creationId xmlns="" xmlns:a16="http://schemas.microsoft.com/office/drawing/2014/main" id="{1FB4A97B-6A1B-4078-AA36-9F9E7004A8D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Designating Index</a:t>
              </a:r>
            </a:p>
          </p:txBody>
        </p:sp>
        <p:sp>
          <p:nvSpPr>
            <p:cNvPr id="20" name="Rectangle 12">
              <a:extLst>
                <a:ext uri="{FF2B5EF4-FFF2-40B4-BE49-F238E27FC236}">
                  <a16:creationId xmlns="" xmlns:a16="http://schemas.microsoft.com/office/drawing/2014/main" id="{E9B7CCF2-D235-4A73-B91D-A27E75B6E1CF}"/>
                </a:ext>
              </a:extLst>
            </p:cNvPr>
            <p:cNvSpPr/>
            <p:nvPr/>
          </p:nvSpPr>
          <p:spPr>
            <a:xfrm>
              <a:off x="711201" y="1667877"/>
              <a:ext cx="8632824" cy="622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is no index, but an index may be selected among the columns.</a:t>
              </a:r>
            </a:p>
            <a:p>
              <a:pPr marL="182563" indent="-182563">
                <a:spcAft>
                  <a:spcPts val="6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Designate the column “Name” as a new index and reflect the changes to the df object.</a:t>
              </a:r>
            </a:p>
          </p:txBody>
        </p:sp>
      </p:grpSp>
    </p:spTree>
    <p:extLst>
      <p:ext uri="{BB962C8B-B14F-4D97-AF65-F5344CB8AC3E}">
        <p14:creationId xmlns:p14="http://schemas.microsoft.com/office/powerpoint/2010/main" val="133838984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3150493"/>
            <a:ext cx="8782050" cy="711454"/>
            <a:chOff x="557644" y="5085181"/>
            <a:chExt cx="8782050" cy="711454"/>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Select one specific element of the DataFrame df (“music” score of “</a:t>
              </a:r>
              <a:r>
                <a:rPr lang="en-US" altLang="ko-KR" sz="1300" dirty="0" err="1">
                  <a:solidFill>
                    <a:prstClr val="black">
                      <a:lumMod val="85000"/>
                      <a:lumOff val="15000"/>
                    </a:prstClr>
                  </a:solidFill>
                  <a:latin typeface="SamsungOne 400" panose="020B0503030303020204" pitchFamily="34" charset="0"/>
                </a:rPr>
                <a:t>honggildong</a:t>
              </a:r>
              <a:r>
                <a:rPr lang="en-US" altLang="ko-KR" sz="1300" dirty="0">
                  <a:solidFill>
                    <a:prstClr val="black">
                      <a:lumMod val="85000"/>
                      <a:lumOff val="15000"/>
                    </a:prstClr>
                  </a:solidFill>
                  <a:latin typeface="SamsungOne 400" panose="020B0503030303020204" pitchFamily="34" charset="0"/>
                </a:rPr>
                <a:t>”).</a:t>
              </a:r>
            </a:p>
          </p:txBody>
        </p:sp>
      </p:grpSp>
      <p:grpSp>
        <p:nvGrpSpPr>
          <p:cNvPr id="2" name="그룹 1">
            <a:extLst>
              <a:ext uri="{FF2B5EF4-FFF2-40B4-BE49-F238E27FC236}">
                <a16:creationId xmlns="" xmlns:a16="http://schemas.microsoft.com/office/drawing/2014/main" id="{F18B21D3-BB55-4B57-8255-6D7BACF9CC45}"/>
              </a:ext>
            </a:extLst>
          </p:cNvPr>
          <p:cNvGrpSpPr/>
          <p:nvPr/>
        </p:nvGrpSpPr>
        <p:grpSpPr>
          <a:xfrm>
            <a:off x="558924" y="1772816"/>
            <a:ext cx="8782050" cy="1284709"/>
            <a:chOff x="558924" y="1772816"/>
            <a:chExt cx="8782050" cy="1284709"/>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6"/>
              <a:ext cx="8782050" cy="12847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571" t="3893" r="21230"/>
            <a:stretch/>
          </p:blipFill>
          <p:spPr>
            <a:xfrm>
              <a:off x="606489" y="1838130"/>
              <a:ext cx="8734485" cy="1158822"/>
            </a:xfrm>
            <a:prstGeom prst="rect">
              <a:avLst/>
            </a:prstGeom>
          </p:spPr>
        </p:pic>
      </p:grpSp>
      <p:sp>
        <p:nvSpPr>
          <p:cNvPr id="18" name="직사각형 17">
            <a:extLst>
              <a:ext uri="{FF2B5EF4-FFF2-40B4-BE49-F238E27FC236}">
                <a16:creationId xmlns="" xmlns:a16="http://schemas.microsoft.com/office/drawing/2014/main" id="{BB527A23-24D0-4FE4-8859-4D44288A602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Designating Index</a:t>
            </a:r>
          </a:p>
        </p:txBody>
      </p:sp>
    </p:spTree>
    <p:extLst>
      <p:ext uri="{BB962C8B-B14F-4D97-AF65-F5344CB8AC3E}">
        <p14:creationId xmlns:p14="http://schemas.microsoft.com/office/powerpoint/2010/main" val="244404534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3365618"/>
            <a:ext cx="8782050" cy="711454"/>
            <a:chOff x="557644" y="5085181"/>
            <a:chExt cx="8782050" cy="711454"/>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Select two or more elements of the DataFrame df (“music” and “</a:t>
              </a:r>
              <a:r>
                <a:rPr lang="en-US" altLang="ko-KR" sz="1300" dirty="0" err="1">
                  <a:solidFill>
                    <a:prstClr val="black">
                      <a:lumMod val="85000"/>
                      <a:lumOff val="15000"/>
                    </a:prstClr>
                  </a:solidFill>
                  <a:latin typeface="SamsungOne 400" panose="020B0503030303020204" pitchFamily="34" charset="0"/>
                </a:rPr>
                <a:t>phys_tra</a:t>
              </a:r>
              <a:r>
                <a:rPr lang="en-US" altLang="ko-KR" sz="1300" dirty="0">
                  <a:solidFill>
                    <a:prstClr val="black">
                      <a:lumMod val="85000"/>
                      <a:lumOff val="15000"/>
                    </a:prstClr>
                  </a:solidFill>
                  <a:latin typeface="SamsungOne 400" panose="020B0503030303020204" pitchFamily="34" charset="0"/>
                </a:rPr>
                <a:t>” scores of “</a:t>
              </a:r>
              <a:r>
                <a:rPr lang="en-US" altLang="ko-KR" sz="1300" dirty="0" err="1">
                  <a:solidFill>
                    <a:prstClr val="black">
                      <a:lumMod val="85000"/>
                      <a:lumOff val="15000"/>
                    </a:prstClr>
                  </a:solidFill>
                  <a:latin typeface="SamsungOne 400" panose="020B0503030303020204" pitchFamily="34" charset="0"/>
                </a:rPr>
                <a:t>honggildong</a:t>
              </a:r>
              <a:r>
                <a:rPr lang="en-US" altLang="ko-KR" sz="1300" dirty="0">
                  <a:solidFill>
                    <a:prstClr val="black">
                      <a:lumMod val="85000"/>
                      <a:lumOff val="15000"/>
                    </a:prstClr>
                  </a:solidFill>
                  <a:latin typeface="SamsungOne 400" panose="020B0503030303020204" pitchFamily="34" charset="0"/>
                </a:rPr>
                <a:t>”).</a:t>
              </a:r>
            </a:p>
          </p:txBody>
        </p:sp>
      </p:grpSp>
      <p:sp>
        <p:nvSpPr>
          <p:cNvPr id="17" name="직사각형 16">
            <a:extLst>
              <a:ext uri="{FF2B5EF4-FFF2-40B4-BE49-F238E27FC236}">
                <a16:creationId xmlns="" xmlns:a16="http://schemas.microsoft.com/office/drawing/2014/main" id="{813E2123-0610-4DAF-BF58-7CB16FE775E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Designating Index</a:t>
            </a:r>
          </a:p>
        </p:txBody>
      </p:sp>
      <p:grpSp>
        <p:nvGrpSpPr>
          <p:cNvPr id="3" name="그룹 2">
            <a:extLst>
              <a:ext uri="{FF2B5EF4-FFF2-40B4-BE49-F238E27FC236}">
                <a16:creationId xmlns="" xmlns:a16="http://schemas.microsoft.com/office/drawing/2014/main" id="{40428536-CF2A-45CE-B96A-D5C1FA8B583B}"/>
              </a:ext>
            </a:extLst>
          </p:cNvPr>
          <p:cNvGrpSpPr/>
          <p:nvPr/>
        </p:nvGrpSpPr>
        <p:grpSpPr>
          <a:xfrm>
            <a:off x="558924" y="1772816"/>
            <a:ext cx="8782050" cy="1492898"/>
            <a:chOff x="558924" y="1772816"/>
            <a:chExt cx="8782050" cy="1492898"/>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6"/>
              <a:ext cx="8782050" cy="14928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그림 17">
              <a:extLst>
                <a:ext uri="{FF2B5EF4-FFF2-40B4-BE49-F238E27FC236}">
                  <a16:creationId xmlns="" xmlns:a16="http://schemas.microsoft.com/office/drawing/2014/main" id="{675B93C0-793B-4CE2-B780-1C1D798654E9}"/>
                </a:ext>
              </a:extLst>
            </p:cNvPr>
            <p:cNvPicPr>
              <a:picLocks noChangeAspect="1"/>
            </p:cNvPicPr>
            <p:nvPr/>
          </p:nvPicPr>
          <p:blipFill rotWithShape="1">
            <a:blip r:embed="rId5"/>
            <a:srcRect l="1665" r="21887"/>
            <a:stretch/>
          </p:blipFill>
          <p:spPr>
            <a:xfrm>
              <a:off x="615821" y="1812565"/>
              <a:ext cx="8725153" cy="1399572"/>
            </a:xfrm>
            <a:prstGeom prst="rect">
              <a:avLst/>
            </a:prstGeom>
          </p:spPr>
        </p:pic>
      </p:grpSp>
    </p:spTree>
    <p:extLst>
      <p:ext uri="{BB962C8B-B14F-4D97-AF65-F5344CB8AC3E}">
        <p14:creationId xmlns:p14="http://schemas.microsoft.com/office/powerpoint/2010/main" val="253311841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3356287"/>
            <a:ext cx="8782050" cy="711454"/>
            <a:chOff x="557644" y="5085181"/>
            <a:chExt cx="8782050" cy="711454"/>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This can also be done with the integer index </a:t>
              </a:r>
              <a:r>
                <a:rPr lang="en-US" altLang="ko-KR" sz="1300" dirty="0" err="1">
                  <a:solidFill>
                    <a:prstClr val="black">
                      <a:lumMod val="85000"/>
                      <a:lumOff val="15000"/>
                    </a:prstClr>
                  </a:solidFill>
                  <a:latin typeface="SamsungOne 400" panose="020B0503030303020204" pitchFamily="34" charset="0"/>
                </a:rPr>
                <a:t>iloc</a:t>
              </a:r>
              <a:r>
                <a:rPr lang="en-US" altLang="ko-KR" sz="1300" dirty="0">
                  <a:solidFill>
                    <a:prstClr val="black">
                      <a:lumMod val="85000"/>
                      <a:lumOff val="15000"/>
                    </a:prstClr>
                  </a:solidFill>
                  <a:latin typeface="SamsungOne 400" panose="020B0503030303020204" pitchFamily="34" charset="0"/>
                </a:rPr>
                <a:t>.</a:t>
              </a:r>
            </a:p>
          </p:txBody>
        </p:sp>
      </p:grpSp>
      <p:sp>
        <p:nvSpPr>
          <p:cNvPr id="17" name="직사각형 16">
            <a:extLst>
              <a:ext uri="{FF2B5EF4-FFF2-40B4-BE49-F238E27FC236}">
                <a16:creationId xmlns="" xmlns:a16="http://schemas.microsoft.com/office/drawing/2014/main" id="{A277BFC5-A207-4CF8-ABDA-0E3BA33A51C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Designating Index</a:t>
            </a:r>
          </a:p>
        </p:txBody>
      </p:sp>
      <p:grpSp>
        <p:nvGrpSpPr>
          <p:cNvPr id="2" name="그룹 1">
            <a:extLst>
              <a:ext uri="{FF2B5EF4-FFF2-40B4-BE49-F238E27FC236}">
                <a16:creationId xmlns="" xmlns:a16="http://schemas.microsoft.com/office/drawing/2014/main" id="{7EAD60A7-42C9-4A93-88A7-BBB0CF262517}"/>
              </a:ext>
            </a:extLst>
          </p:cNvPr>
          <p:cNvGrpSpPr/>
          <p:nvPr/>
        </p:nvGrpSpPr>
        <p:grpSpPr>
          <a:xfrm>
            <a:off x="558924" y="1772816"/>
            <a:ext cx="8782050" cy="1483568"/>
            <a:chOff x="558924" y="1772816"/>
            <a:chExt cx="8782050" cy="1483568"/>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6"/>
              <a:ext cx="8782050" cy="148356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그림 17">
              <a:extLst>
                <a:ext uri="{FF2B5EF4-FFF2-40B4-BE49-F238E27FC236}">
                  <a16:creationId xmlns="" xmlns:a16="http://schemas.microsoft.com/office/drawing/2014/main" id="{9E5A4559-7335-4DE4-8AD9-C9E977B69977}"/>
                </a:ext>
              </a:extLst>
            </p:cNvPr>
            <p:cNvPicPr>
              <a:picLocks noChangeAspect="1"/>
            </p:cNvPicPr>
            <p:nvPr/>
          </p:nvPicPr>
          <p:blipFill rotWithShape="1">
            <a:blip r:embed="rId5"/>
            <a:srcRect l="1476" r="20407"/>
            <a:stretch/>
          </p:blipFill>
          <p:spPr>
            <a:xfrm>
              <a:off x="597157" y="1810139"/>
              <a:ext cx="8743817" cy="1371600"/>
            </a:xfrm>
            <a:prstGeom prst="rect">
              <a:avLst/>
            </a:prstGeom>
          </p:spPr>
        </p:pic>
      </p:grpSp>
    </p:spTree>
    <p:extLst>
      <p:ext uri="{BB962C8B-B14F-4D97-AF65-F5344CB8AC3E}">
        <p14:creationId xmlns:p14="http://schemas.microsoft.com/office/powerpoint/2010/main" val="3168567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Now, let’s look at the case of adding the “Green” data.</a:t>
            </a:r>
          </a:p>
        </p:txBody>
      </p:sp>
      <p:grpSp>
        <p:nvGrpSpPr>
          <p:cNvPr id="2" name="그룹 1">
            <a:extLst>
              <a:ext uri="{FF2B5EF4-FFF2-40B4-BE49-F238E27FC236}">
                <a16:creationId xmlns="" xmlns:a16="http://schemas.microsoft.com/office/drawing/2014/main" id="{CA9BAEE0-9EFC-4777-85A1-E5B874275B50}"/>
              </a:ext>
            </a:extLst>
          </p:cNvPr>
          <p:cNvGrpSpPr/>
          <p:nvPr/>
        </p:nvGrpSpPr>
        <p:grpSpPr>
          <a:xfrm>
            <a:off x="954967" y="2276872"/>
            <a:ext cx="7992889" cy="2624108"/>
            <a:chOff x="990971" y="2348880"/>
            <a:chExt cx="7992889" cy="2624108"/>
          </a:xfrm>
        </p:grpSpPr>
        <p:sp>
          <p:nvSpPr>
            <p:cNvPr id="59" name="모서리가 둥근 직사각형 58"/>
            <p:cNvSpPr/>
            <p:nvPr/>
          </p:nvSpPr>
          <p:spPr>
            <a:xfrm>
              <a:off x="990971" y="3796657"/>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60" name="모서리가 둥근 직사각형 59"/>
            <p:cNvSpPr/>
            <p:nvPr/>
          </p:nvSpPr>
          <p:spPr>
            <a:xfrm>
              <a:off x="2212593" y="3796657"/>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61" name="모서리가 둥근 직사각형 60"/>
            <p:cNvSpPr/>
            <p:nvPr/>
          </p:nvSpPr>
          <p:spPr>
            <a:xfrm>
              <a:off x="3439243" y="3796657"/>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62" name="양쪽 모서리가 둥근 사각형 61"/>
            <p:cNvSpPr/>
            <p:nvPr/>
          </p:nvSpPr>
          <p:spPr>
            <a:xfrm rot="5400000">
              <a:off x="1605395" y="3877280"/>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양쪽 모서리가 둥근 사각형 63"/>
            <p:cNvSpPr/>
            <p:nvPr/>
          </p:nvSpPr>
          <p:spPr>
            <a:xfrm rot="5400000">
              <a:off x="2835250" y="3878054"/>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양쪽 모서리가 둥근 사각형 64"/>
            <p:cNvSpPr/>
            <p:nvPr/>
          </p:nvSpPr>
          <p:spPr>
            <a:xfrm rot="5400000">
              <a:off x="4059386" y="3878054"/>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직선 화살표 연결선 65"/>
            <p:cNvCxnSpPr>
              <a:endCxn id="60" idx="1"/>
            </p:cNvCxnSpPr>
            <p:nvPr/>
          </p:nvCxnSpPr>
          <p:spPr>
            <a:xfrm>
              <a:off x="1779854" y="3961416"/>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p:cNvCxnSpPr/>
            <p:nvPr/>
          </p:nvCxnSpPr>
          <p:spPr>
            <a:xfrm>
              <a:off x="3007195" y="3965438"/>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모서리가 둥근 직사각형 69"/>
            <p:cNvSpPr/>
            <p:nvPr/>
          </p:nvSpPr>
          <p:spPr>
            <a:xfrm>
              <a:off x="5671492" y="3789040"/>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71" name="모서리가 둥근 직사각형 70"/>
            <p:cNvSpPr/>
            <p:nvPr/>
          </p:nvSpPr>
          <p:spPr>
            <a:xfrm>
              <a:off x="6893114" y="3789040"/>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72" name="모서리가 둥근 직사각형 71"/>
            <p:cNvSpPr/>
            <p:nvPr/>
          </p:nvSpPr>
          <p:spPr>
            <a:xfrm>
              <a:off x="8119764" y="3789040"/>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73" name="양쪽 모서리가 둥근 사각형 72"/>
            <p:cNvSpPr/>
            <p:nvPr/>
          </p:nvSpPr>
          <p:spPr>
            <a:xfrm rot="5400000">
              <a:off x="6285916" y="3869663"/>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양쪽 모서리가 둥근 사각형 73"/>
            <p:cNvSpPr/>
            <p:nvPr/>
          </p:nvSpPr>
          <p:spPr>
            <a:xfrm rot="5400000">
              <a:off x="7515771" y="3870437"/>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양쪽 모서리가 둥근 사각형 74"/>
            <p:cNvSpPr/>
            <p:nvPr/>
          </p:nvSpPr>
          <p:spPr>
            <a:xfrm rot="5400000">
              <a:off x="8739907" y="3870437"/>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6" name="직선 화살표 연결선 75"/>
            <p:cNvCxnSpPr/>
            <p:nvPr/>
          </p:nvCxnSpPr>
          <p:spPr>
            <a:xfrm>
              <a:off x="6460375" y="3953799"/>
              <a:ext cx="9005" cy="681623"/>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직선 화살표 연결선 76"/>
            <p:cNvCxnSpPr/>
            <p:nvPr/>
          </p:nvCxnSpPr>
          <p:spPr>
            <a:xfrm>
              <a:off x="7687716" y="3957821"/>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모서리가 둥근 직사각형 77"/>
            <p:cNvSpPr/>
            <p:nvPr/>
          </p:nvSpPr>
          <p:spPr>
            <a:xfrm>
              <a:off x="1681077" y="4640795"/>
              <a:ext cx="864096" cy="332193"/>
            </a:xfrm>
            <a:prstGeom prst="round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Green</a:t>
              </a:r>
            </a:p>
          </p:txBody>
        </p:sp>
        <p:sp>
          <p:nvSpPr>
            <p:cNvPr id="79" name="양쪽 모서리가 둥근 사각형 78"/>
            <p:cNvSpPr/>
            <p:nvPr/>
          </p:nvSpPr>
          <p:spPr>
            <a:xfrm rot="5400000">
              <a:off x="2295501" y="4721418"/>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모서리가 둥근 직사각형 79"/>
            <p:cNvSpPr/>
            <p:nvPr/>
          </p:nvSpPr>
          <p:spPr>
            <a:xfrm>
              <a:off x="6365821" y="4629845"/>
              <a:ext cx="864096" cy="332193"/>
            </a:xfrm>
            <a:prstGeom prst="round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Green</a:t>
              </a:r>
            </a:p>
          </p:txBody>
        </p:sp>
        <p:sp>
          <p:nvSpPr>
            <p:cNvPr id="81" name="양쪽 모서리가 둥근 사각형 80"/>
            <p:cNvSpPr/>
            <p:nvPr/>
          </p:nvSpPr>
          <p:spPr>
            <a:xfrm rot="5400000">
              <a:off x="6980245" y="4710468"/>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꺾인 연결선 81"/>
            <p:cNvCxnSpPr/>
            <p:nvPr/>
          </p:nvCxnSpPr>
          <p:spPr>
            <a:xfrm flipV="1">
              <a:off x="2503139" y="4128850"/>
              <a:ext cx="105187" cy="676704"/>
            </a:xfrm>
            <a:prstGeom prst="bentConnector2">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꺾인 연결선 82"/>
            <p:cNvCxnSpPr/>
            <p:nvPr/>
          </p:nvCxnSpPr>
          <p:spPr>
            <a:xfrm flipV="1">
              <a:off x="7189690" y="4116119"/>
              <a:ext cx="105187" cy="676704"/>
            </a:xfrm>
            <a:prstGeom prst="bentConnector2">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0" name="모서리가 둥근 직사각형 129"/>
            <p:cNvSpPr/>
            <p:nvPr/>
          </p:nvSpPr>
          <p:spPr>
            <a:xfrm>
              <a:off x="3441758" y="2348880"/>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131" name="모서리가 둥근 직사각형 130"/>
            <p:cNvSpPr/>
            <p:nvPr/>
          </p:nvSpPr>
          <p:spPr>
            <a:xfrm>
              <a:off x="4663380" y="2348880"/>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132" name="모서리가 둥근 직사각형 131"/>
            <p:cNvSpPr/>
            <p:nvPr/>
          </p:nvSpPr>
          <p:spPr>
            <a:xfrm>
              <a:off x="5890030" y="2348880"/>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133" name="양쪽 모서리가 둥근 사각형 132"/>
            <p:cNvSpPr/>
            <p:nvPr/>
          </p:nvSpPr>
          <p:spPr>
            <a:xfrm rot="5400000">
              <a:off x="4056182" y="2429503"/>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양쪽 모서리가 둥근 사각형 133"/>
            <p:cNvSpPr/>
            <p:nvPr/>
          </p:nvSpPr>
          <p:spPr>
            <a:xfrm rot="5400000">
              <a:off x="5286037" y="2430277"/>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양쪽 모서리가 둥근 사각형 134"/>
            <p:cNvSpPr/>
            <p:nvPr/>
          </p:nvSpPr>
          <p:spPr>
            <a:xfrm rot="5400000">
              <a:off x="6510173" y="2430277"/>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6" name="직선 화살표 연결선 135"/>
            <p:cNvCxnSpPr>
              <a:endCxn id="131" idx="1"/>
            </p:cNvCxnSpPr>
            <p:nvPr/>
          </p:nvCxnSpPr>
          <p:spPr>
            <a:xfrm>
              <a:off x="4230641" y="2513639"/>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p:cNvCxnSpPr/>
            <p:nvPr/>
          </p:nvCxnSpPr>
          <p:spPr>
            <a:xfrm>
              <a:off x="5457982" y="2517661"/>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모서리가 둥근 직사각형 137"/>
            <p:cNvSpPr/>
            <p:nvPr/>
          </p:nvSpPr>
          <p:spPr>
            <a:xfrm>
              <a:off x="4131864" y="2840891"/>
              <a:ext cx="864096" cy="332193"/>
            </a:xfrm>
            <a:prstGeom prst="round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Green</a:t>
              </a:r>
            </a:p>
          </p:txBody>
        </p:sp>
        <p:sp>
          <p:nvSpPr>
            <p:cNvPr id="139" name="양쪽 모서리가 둥근 사각형 138"/>
            <p:cNvSpPr/>
            <p:nvPr/>
          </p:nvSpPr>
          <p:spPr>
            <a:xfrm rot="5400000">
              <a:off x="4746288" y="2921514"/>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0" name="직사각형 139">
            <a:extLst>
              <a:ext uri="{FF2B5EF4-FFF2-40B4-BE49-F238E27FC236}">
                <a16:creationId xmlns="" xmlns:a16="http://schemas.microsoft.com/office/drawing/2014/main" id="{D8BF98C4-B566-4812-B5F0-560CFBA969E7}"/>
              </a:ext>
            </a:extLst>
          </p:cNvPr>
          <p:cNvSpPr/>
          <p:nvPr/>
        </p:nvSpPr>
        <p:spPr>
          <a:xfrm>
            <a:off x="702940" y="5229200"/>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in the picture above, using each pointer, the blue points to the green, and the green points to the yellow to add the green. </a:t>
            </a:r>
          </a:p>
        </p:txBody>
      </p:sp>
      <p:sp>
        <p:nvSpPr>
          <p:cNvPr id="42" name="직사각형 41">
            <a:extLst>
              <a:ext uri="{FF2B5EF4-FFF2-40B4-BE49-F238E27FC236}">
                <a16:creationId xmlns="" xmlns:a16="http://schemas.microsoft.com/office/drawing/2014/main" id="{046DA8C7-06EA-40CC-B61F-FFAA564388F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Adding and Deleting Data From the List</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43078890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3341149"/>
            <a:ext cx="8782050" cy="711454"/>
            <a:chOff x="557644" y="5085181"/>
            <a:chExt cx="8782050" cy="711454"/>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It is also possible through slicing.</a:t>
              </a:r>
            </a:p>
          </p:txBody>
        </p:sp>
      </p:grpSp>
      <p:sp>
        <p:nvSpPr>
          <p:cNvPr id="17" name="직사각형 16">
            <a:extLst>
              <a:ext uri="{FF2B5EF4-FFF2-40B4-BE49-F238E27FC236}">
                <a16:creationId xmlns="" xmlns:a16="http://schemas.microsoft.com/office/drawing/2014/main" id="{511E916B-2FE0-4A56-B2CB-A0E0A0DA4A1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Designating Index</a:t>
            </a:r>
          </a:p>
        </p:txBody>
      </p:sp>
      <p:grpSp>
        <p:nvGrpSpPr>
          <p:cNvPr id="3" name="그룹 2">
            <a:extLst>
              <a:ext uri="{FF2B5EF4-FFF2-40B4-BE49-F238E27FC236}">
                <a16:creationId xmlns="" xmlns:a16="http://schemas.microsoft.com/office/drawing/2014/main" id="{AF5F5209-CE3A-4B92-B748-3AE86037AD53}"/>
              </a:ext>
            </a:extLst>
          </p:cNvPr>
          <p:cNvGrpSpPr/>
          <p:nvPr/>
        </p:nvGrpSpPr>
        <p:grpSpPr>
          <a:xfrm>
            <a:off x="558924" y="1772816"/>
            <a:ext cx="8782051" cy="1472902"/>
            <a:chOff x="558924" y="1772816"/>
            <a:chExt cx="8782051" cy="1472902"/>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6"/>
              <a:ext cx="8782050" cy="14729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그림 17">
              <a:extLst>
                <a:ext uri="{FF2B5EF4-FFF2-40B4-BE49-F238E27FC236}">
                  <a16:creationId xmlns="" xmlns:a16="http://schemas.microsoft.com/office/drawing/2014/main" id="{67306C4A-67BA-4E74-9CD6-43B8A3CBB86B}"/>
                </a:ext>
              </a:extLst>
            </p:cNvPr>
            <p:cNvPicPr>
              <a:picLocks noChangeAspect="1"/>
            </p:cNvPicPr>
            <p:nvPr/>
          </p:nvPicPr>
          <p:blipFill rotWithShape="1">
            <a:blip r:embed="rId5"/>
            <a:srcRect l="1617" r="19151"/>
            <a:stretch/>
          </p:blipFill>
          <p:spPr>
            <a:xfrm>
              <a:off x="615819" y="1810139"/>
              <a:ext cx="8725156" cy="1418253"/>
            </a:xfrm>
            <a:prstGeom prst="rect">
              <a:avLst/>
            </a:prstGeom>
          </p:spPr>
        </p:pic>
      </p:grpSp>
    </p:spTree>
    <p:extLst>
      <p:ext uri="{BB962C8B-B14F-4D97-AF65-F5344CB8AC3E}">
        <p14:creationId xmlns:p14="http://schemas.microsoft.com/office/powerpoint/2010/main" val="170558382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756D92C3-9FD0-40AE-880D-095433C0FD7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Designating Index</a:t>
            </a:r>
          </a:p>
        </p:txBody>
      </p:sp>
      <p:grpSp>
        <p:nvGrpSpPr>
          <p:cNvPr id="2" name="그룹 1">
            <a:extLst>
              <a:ext uri="{FF2B5EF4-FFF2-40B4-BE49-F238E27FC236}">
                <a16:creationId xmlns="" xmlns:a16="http://schemas.microsoft.com/office/drawing/2014/main" id="{5A0448C4-15B6-44F6-A17B-B835BDCEDA9B}"/>
              </a:ext>
            </a:extLst>
          </p:cNvPr>
          <p:cNvGrpSpPr/>
          <p:nvPr/>
        </p:nvGrpSpPr>
        <p:grpSpPr>
          <a:xfrm>
            <a:off x="558924" y="1772816"/>
            <a:ext cx="8782050" cy="1472902"/>
            <a:chOff x="558924" y="1772816"/>
            <a:chExt cx="8782050" cy="1472902"/>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6"/>
              <a:ext cx="8782050" cy="14729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그림 11">
              <a:extLst>
                <a:ext uri="{FF2B5EF4-FFF2-40B4-BE49-F238E27FC236}">
                  <a16:creationId xmlns="" xmlns:a16="http://schemas.microsoft.com/office/drawing/2014/main" id="{B0889E86-2871-4073-ABB6-5750F6D75104}"/>
                </a:ext>
              </a:extLst>
            </p:cNvPr>
            <p:cNvPicPr>
              <a:picLocks noChangeAspect="1"/>
            </p:cNvPicPr>
            <p:nvPr/>
          </p:nvPicPr>
          <p:blipFill rotWithShape="1">
            <a:blip r:embed="rId4"/>
            <a:srcRect l="1361" r="20748"/>
            <a:stretch/>
          </p:blipFill>
          <p:spPr>
            <a:xfrm>
              <a:off x="580388" y="1800922"/>
              <a:ext cx="8760586" cy="1436685"/>
            </a:xfrm>
            <a:prstGeom prst="rect">
              <a:avLst/>
            </a:prstGeom>
          </p:spPr>
        </p:pic>
      </p:grpSp>
    </p:spTree>
    <p:extLst>
      <p:ext uri="{BB962C8B-B14F-4D97-AF65-F5344CB8AC3E}">
        <p14:creationId xmlns:p14="http://schemas.microsoft.com/office/powerpoint/2010/main" val="90661125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4465989"/>
            <a:ext cx="8782050" cy="889782"/>
            <a:chOff x="557644" y="5085181"/>
            <a:chExt cx="8782050" cy="889782"/>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88978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28113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Select an element from two or more rows and columns of df (”music” and “</a:t>
              </a:r>
              <a:r>
                <a:rPr lang="en-US" altLang="ko-KR" sz="1300" dirty="0" err="1">
                  <a:solidFill>
                    <a:prstClr val="black">
                      <a:lumMod val="85000"/>
                      <a:lumOff val="15000"/>
                    </a:prstClr>
                  </a:solidFill>
                  <a:latin typeface="SamsungOne 400" panose="020B0503030303020204" pitchFamily="34" charset="0"/>
                </a:rPr>
                <a:t>phys_tra</a:t>
              </a:r>
              <a:r>
                <a:rPr lang="en-US" altLang="ko-KR" sz="1300" dirty="0">
                  <a:solidFill>
                    <a:prstClr val="black">
                      <a:lumMod val="85000"/>
                      <a:lumOff val="15000"/>
                    </a:prstClr>
                  </a:solidFill>
                  <a:latin typeface="SamsungOne 400" panose="020B0503030303020204" pitchFamily="34" charset="0"/>
                </a:rPr>
                <a:t>” scores of “</a:t>
              </a:r>
              <a:r>
                <a:rPr lang="en-US" altLang="ko-KR" sz="1300" dirty="0" err="1">
                  <a:solidFill>
                    <a:prstClr val="black">
                      <a:lumMod val="85000"/>
                      <a:lumOff val="15000"/>
                    </a:prstClr>
                  </a:solidFill>
                  <a:latin typeface="SamsungOne 400" panose="020B0503030303020204" pitchFamily="34" charset="0"/>
                </a:rPr>
                <a:t>honggildong</a:t>
              </a:r>
              <a:r>
                <a:rPr lang="en-US" altLang="ko-KR" sz="1300" dirty="0">
                  <a:solidFill>
                    <a:prstClr val="black">
                      <a:lumMod val="85000"/>
                      <a:lumOff val="15000"/>
                    </a:prstClr>
                  </a:solidFill>
                  <a:latin typeface="SamsungOne 400" panose="020B0503030303020204" pitchFamily="34" charset="0"/>
                </a:rPr>
                <a:t>” and “</a:t>
              </a:r>
              <a:r>
                <a:rPr lang="en-US" altLang="ko-KR" sz="1300" dirty="0" err="1">
                  <a:solidFill>
                    <a:prstClr val="black">
                      <a:lumMod val="85000"/>
                      <a:lumOff val="15000"/>
                    </a:prstClr>
                  </a:solidFill>
                  <a:latin typeface="SamsungOne 400" panose="020B0503030303020204" pitchFamily="34" charset="0"/>
                </a:rPr>
                <a:t>hongeedong</a:t>
              </a:r>
              <a:r>
                <a:rPr lang="en-US" altLang="ko-KR" sz="1300" dirty="0">
                  <a:solidFill>
                    <a:prstClr val="black">
                      <a:lumMod val="85000"/>
                      <a:lumOff val="15000"/>
                    </a:prstClr>
                  </a:solidFill>
                  <a:latin typeface="SamsungOne 400" panose="020B0503030303020204" pitchFamily="34" charset="0"/>
                </a:rPr>
                <a:t>”).</a:t>
              </a:r>
            </a:p>
          </p:txBody>
        </p:sp>
      </p:grpSp>
      <p:grpSp>
        <p:nvGrpSpPr>
          <p:cNvPr id="2" name="그룹 1">
            <a:extLst>
              <a:ext uri="{FF2B5EF4-FFF2-40B4-BE49-F238E27FC236}">
                <a16:creationId xmlns="" xmlns:a16="http://schemas.microsoft.com/office/drawing/2014/main" id="{324B754C-9C7F-44F2-BF6D-C2B2C6E03922}"/>
              </a:ext>
            </a:extLst>
          </p:cNvPr>
          <p:cNvGrpSpPr/>
          <p:nvPr/>
        </p:nvGrpSpPr>
        <p:grpSpPr>
          <a:xfrm>
            <a:off x="558924" y="1772815"/>
            <a:ext cx="8782051" cy="2613901"/>
            <a:chOff x="558924" y="1772815"/>
            <a:chExt cx="8782051" cy="2613901"/>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5"/>
              <a:ext cx="8782050" cy="26139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2124" r="19398"/>
            <a:stretch/>
          </p:blipFill>
          <p:spPr>
            <a:xfrm>
              <a:off x="670531" y="1820807"/>
              <a:ext cx="8670444" cy="2540290"/>
            </a:xfrm>
            <a:prstGeom prst="rect">
              <a:avLst/>
            </a:prstGeom>
          </p:spPr>
        </p:pic>
      </p:grpSp>
      <p:sp>
        <p:nvSpPr>
          <p:cNvPr id="17" name="직사각형 16">
            <a:extLst>
              <a:ext uri="{FF2B5EF4-FFF2-40B4-BE49-F238E27FC236}">
                <a16:creationId xmlns="" xmlns:a16="http://schemas.microsoft.com/office/drawing/2014/main" id="{2961EAEC-04D5-4EF9-A083-E8C85E85173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Designating Index</a:t>
            </a:r>
          </a:p>
        </p:txBody>
      </p:sp>
    </p:spTree>
    <p:extLst>
      <p:ext uri="{BB962C8B-B14F-4D97-AF65-F5344CB8AC3E}">
        <p14:creationId xmlns:p14="http://schemas.microsoft.com/office/powerpoint/2010/main" val="5977485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 xmlns:a16="http://schemas.microsoft.com/office/drawing/2014/main" id="{35089F11-B4E8-41EF-9A23-16ED2B922DC0}"/>
              </a:ext>
            </a:extLst>
          </p:cNvPr>
          <p:cNvGrpSpPr/>
          <p:nvPr/>
        </p:nvGrpSpPr>
        <p:grpSpPr>
          <a:xfrm>
            <a:off x="558924" y="1772815"/>
            <a:ext cx="8782051" cy="2613901"/>
            <a:chOff x="558924" y="1772815"/>
            <a:chExt cx="8782051" cy="2613901"/>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5"/>
              <a:ext cx="8782050" cy="26139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3"/>
            <a:srcRect l="1571" t="4220" r="18336"/>
            <a:stretch/>
          </p:blipFill>
          <p:spPr>
            <a:xfrm>
              <a:off x="643813" y="1884783"/>
              <a:ext cx="8697162" cy="2398982"/>
            </a:xfrm>
            <a:prstGeom prst="rect">
              <a:avLst/>
            </a:prstGeom>
          </p:spPr>
        </p:pic>
      </p:grpSp>
      <p:sp>
        <p:nvSpPr>
          <p:cNvPr id="10" name="직사각형 9">
            <a:extLst>
              <a:ext uri="{FF2B5EF4-FFF2-40B4-BE49-F238E27FC236}">
                <a16:creationId xmlns="" xmlns:a16="http://schemas.microsoft.com/office/drawing/2014/main" id="{AACEB387-C7C8-4288-B8B4-9D8046C533A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Designating Index</a:t>
            </a:r>
          </a:p>
        </p:txBody>
      </p:sp>
    </p:spTree>
    <p:extLst>
      <p:ext uri="{BB962C8B-B14F-4D97-AF65-F5344CB8AC3E}">
        <p14:creationId xmlns:p14="http://schemas.microsoft.com/office/powerpoint/2010/main" val="19495639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 xmlns:a16="http://schemas.microsoft.com/office/drawing/2014/main" id="{2A05378C-640E-49FD-819F-3E6879F81B1A}"/>
              </a:ext>
            </a:extLst>
          </p:cNvPr>
          <p:cNvGrpSpPr/>
          <p:nvPr/>
        </p:nvGrpSpPr>
        <p:grpSpPr>
          <a:xfrm>
            <a:off x="558924" y="1772815"/>
            <a:ext cx="8782050" cy="2613901"/>
            <a:chOff x="558924" y="1772815"/>
            <a:chExt cx="8782050" cy="2613901"/>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5"/>
              <a:ext cx="8782050" cy="26139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382" r="19844"/>
            <a:stretch/>
          </p:blipFill>
          <p:spPr>
            <a:xfrm>
              <a:off x="625151" y="1799830"/>
              <a:ext cx="8715823" cy="2568224"/>
            </a:xfrm>
            <a:prstGeom prst="rect">
              <a:avLst/>
            </a:prstGeom>
          </p:spPr>
        </p:pic>
      </p:grpSp>
      <p:sp>
        <p:nvSpPr>
          <p:cNvPr id="10" name="직사각형 9">
            <a:extLst>
              <a:ext uri="{FF2B5EF4-FFF2-40B4-BE49-F238E27FC236}">
                <a16:creationId xmlns="" xmlns:a16="http://schemas.microsoft.com/office/drawing/2014/main" id="{E9E21DE5-8FAA-4811-90B0-DCFD1BF4DF1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Designating Index</a:t>
            </a:r>
          </a:p>
        </p:txBody>
      </p:sp>
    </p:spTree>
    <p:extLst>
      <p:ext uri="{BB962C8B-B14F-4D97-AF65-F5344CB8AC3E}">
        <p14:creationId xmlns:p14="http://schemas.microsoft.com/office/powerpoint/2010/main" val="52455877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 xmlns:a16="http://schemas.microsoft.com/office/drawing/2014/main" id="{68371DC8-1A86-4BB6-A8D1-BFFB4B71CA0D}"/>
              </a:ext>
            </a:extLst>
          </p:cNvPr>
          <p:cNvGrpSpPr/>
          <p:nvPr/>
        </p:nvGrpSpPr>
        <p:grpSpPr>
          <a:xfrm>
            <a:off x="558924" y="1772815"/>
            <a:ext cx="8782050" cy="2613901"/>
            <a:chOff x="558924" y="1772815"/>
            <a:chExt cx="8782050" cy="2613901"/>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5"/>
              <a:ext cx="8782050" cy="26139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854" r="18270" b="5181"/>
            <a:stretch/>
          </p:blipFill>
          <p:spPr>
            <a:xfrm>
              <a:off x="662473" y="1849174"/>
              <a:ext cx="8678501" cy="2443921"/>
            </a:xfrm>
            <a:prstGeom prst="rect">
              <a:avLst/>
            </a:prstGeom>
          </p:spPr>
        </p:pic>
      </p:grpSp>
      <p:sp>
        <p:nvSpPr>
          <p:cNvPr id="10" name="직사각형 9">
            <a:extLst>
              <a:ext uri="{FF2B5EF4-FFF2-40B4-BE49-F238E27FC236}">
                <a16:creationId xmlns="" xmlns:a16="http://schemas.microsoft.com/office/drawing/2014/main" id="{63B890A4-7086-4DA8-A5D7-6B879C8BB27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Designating Index</a:t>
            </a:r>
          </a:p>
        </p:txBody>
      </p:sp>
    </p:spTree>
    <p:extLst>
      <p:ext uri="{BB962C8B-B14F-4D97-AF65-F5344CB8AC3E}">
        <p14:creationId xmlns:p14="http://schemas.microsoft.com/office/powerpoint/2010/main" val="23107552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58924" y="4753137"/>
            <a:ext cx="8782050" cy="711454"/>
            <a:chOff x="557644" y="5085181"/>
            <a:chExt cx="8782050" cy="711454"/>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Add a ”kor” score column to the DataFrame df. The value of the data is 80.</a:t>
              </a:r>
            </a:p>
          </p:txBody>
        </p:sp>
      </p:grpSp>
      <p:grpSp>
        <p:nvGrpSpPr>
          <p:cNvPr id="3" name="그룹 2">
            <a:extLst>
              <a:ext uri="{FF2B5EF4-FFF2-40B4-BE49-F238E27FC236}">
                <a16:creationId xmlns="" xmlns:a16="http://schemas.microsoft.com/office/drawing/2014/main" id="{0BA2CDE1-6035-4267-848C-02159160ABFD}"/>
              </a:ext>
            </a:extLst>
          </p:cNvPr>
          <p:cNvGrpSpPr/>
          <p:nvPr/>
        </p:nvGrpSpPr>
        <p:grpSpPr>
          <a:xfrm>
            <a:off x="558924" y="1772815"/>
            <a:ext cx="8782050" cy="2876823"/>
            <a:chOff x="558924" y="1772815"/>
            <a:chExt cx="8782050" cy="2876823"/>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5"/>
              <a:ext cx="8782050" cy="28768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665" r="16102"/>
            <a:stretch/>
          </p:blipFill>
          <p:spPr>
            <a:xfrm>
              <a:off x="638855" y="1831275"/>
              <a:ext cx="8702119" cy="2749853"/>
            </a:xfrm>
            <a:prstGeom prst="rect">
              <a:avLst/>
            </a:prstGeom>
          </p:spPr>
        </p:pic>
      </p:grpSp>
      <p:sp>
        <p:nvSpPr>
          <p:cNvPr id="16" name="직사각형 15">
            <a:extLst>
              <a:ext uri="{FF2B5EF4-FFF2-40B4-BE49-F238E27FC236}">
                <a16:creationId xmlns="" xmlns:a16="http://schemas.microsoft.com/office/drawing/2014/main" id="{2BC8FDB1-C6FF-441B-9A75-8BD93407654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Add a Column</a:t>
            </a:r>
          </a:p>
        </p:txBody>
      </p:sp>
    </p:spTree>
    <p:extLst>
      <p:ext uri="{BB962C8B-B14F-4D97-AF65-F5344CB8AC3E}">
        <p14:creationId xmlns:p14="http://schemas.microsoft.com/office/powerpoint/2010/main" val="31457336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 xmlns:a16="http://schemas.microsoft.com/office/drawing/2014/main" id="{9005307B-8A86-4263-9087-D1E829BDEF59}"/>
              </a:ext>
            </a:extLst>
          </p:cNvPr>
          <p:cNvGrpSpPr/>
          <p:nvPr/>
        </p:nvGrpSpPr>
        <p:grpSpPr>
          <a:xfrm>
            <a:off x="558924" y="1772815"/>
            <a:ext cx="8782050" cy="2448273"/>
            <a:chOff x="558924" y="1772815"/>
            <a:chExt cx="8782050" cy="2448273"/>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5"/>
              <a:ext cx="8782050" cy="244827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948" r="14289"/>
            <a:stretch/>
          </p:blipFill>
          <p:spPr>
            <a:xfrm>
              <a:off x="625148" y="1817676"/>
              <a:ext cx="8715825" cy="2331404"/>
            </a:xfrm>
            <a:prstGeom prst="rect">
              <a:avLst/>
            </a:prstGeom>
          </p:spPr>
        </p:pic>
      </p:grpSp>
      <p:sp>
        <p:nvSpPr>
          <p:cNvPr id="10" name="직사각형 9">
            <a:extLst>
              <a:ext uri="{FF2B5EF4-FFF2-40B4-BE49-F238E27FC236}">
                <a16:creationId xmlns="" xmlns:a16="http://schemas.microsoft.com/office/drawing/2014/main" id="{9B5D44AE-8B63-4191-857A-3FA4D260CA8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Add a Row</a:t>
            </a:r>
          </a:p>
        </p:txBody>
      </p:sp>
    </p:spTree>
    <p:extLst>
      <p:ext uri="{BB962C8B-B14F-4D97-AF65-F5344CB8AC3E}">
        <p14:creationId xmlns:p14="http://schemas.microsoft.com/office/powerpoint/2010/main" val="408717768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5085184"/>
            <a:ext cx="8782050" cy="711454"/>
            <a:chOff x="557644" y="5085181"/>
            <a:chExt cx="8782050" cy="711454"/>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Add a new row – enter the same element value.</a:t>
              </a:r>
            </a:p>
          </p:txBody>
        </p:sp>
      </p:grpSp>
      <p:grpSp>
        <p:nvGrpSpPr>
          <p:cNvPr id="3" name="그룹 2">
            <a:extLst>
              <a:ext uri="{FF2B5EF4-FFF2-40B4-BE49-F238E27FC236}">
                <a16:creationId xmlns="" xmlns:a16="http://schemas.microsoft.com/office/drawing/2014/main" id="{8C328150-7667-44A4-9491-27F6CB750435}"/>
              </a:ext>
            </a:extLst>
          </p:cNvPr>
          <p:cNvGrpSpPr/>
          <p:nvPr/>
        </p:nvGrpSpPr>
        <p:grpSpPr>
          <a:xfrm>
            <a:off x="558924" y="1772815"/>
            <a:ext cx="8782050" cy="3207875"/>
            <a:chOff x="558924" y="1772815"/>
            <a:chExt cx="8782050" cy="3207875"/>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5"/>
              <a:ext cx="8782050" cy="32078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759" r="14290"/>
            <a:stretch/>
          </p:blipFill>
          <p:spPr>
            <a:xfrm>
              <a:off x="653142" y="1811514"/>
              <a:ext cx="8687832" cy="3051748"/>
            </a:xfrm>
            <a:prstGeom prst="rect">
              <a:avLst/>
            </a:prstGeom>
          </p:spPr>
        </p:pic>
      </p:grpSp>
      <p:sp>
        <p:nvSpPr>
          <p:cNvPr id="16" name="직사각형 15">
            <a:extLst>
              <a:ext uri="{FF2B5EF4-FFF2-40B4-BE49-F238E27FC236}">
                <a16:creationId xmlns="" xmlns:a16="http://schemas.microsoft.com/office/drawing/2014/main" id="{90D087A6-1DCE-44EC-A0B8-94EDA454800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Add a Row</a:t>
            </a:r>
          </a:p>
        </p:txBody>
      </p:sp>
    </p:spTree>
    <p:extLst>
      <p:ext uri="{BB962C8B-B14F-4D97-AF65-F5344CB8AC3E}">
        <p14:creationId xmlns:p14="http://schemas.microsoft.com/office/powerpoint/2010/main" val="6160110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4995924"/>
            <a:ext cx="8782050" cy="711454"/>
            <a:chOff x="557644" y="5085181"/>
            <a:chExt cx="8782050" cy="711454"/>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Add a new row – enter an array of element values.</a:t>
              </a:r>
            </a:p>
          </p:txBody>
        </p:sp>
      </p:grpSp>
      <p:grpSp>
        <p:nvGrpSpPr>
          <p:cNvPr id="2" name="그룹 1">
            <a:extLst>
              <a:ext uri="{FF2B5EF4-FFF2-40B4-BE49-F238E27FC236}">
                <a16:creationId xmlns="" xmlns:a16="http://schemas.microsoft.com/office/drawing/2014/main" id="{D6F105C7-9CAE-4A9B-B976-6841A3182CAA}"/>
              </a:ext>
            </a:extLst>
          </p:cNvPr>
          <p:cNvGrpSpPr/>
          <p:nvPr/>
        </p:nvGrpSpPr>
        <p:grpSpPr>
          <a:xfrm>
            <a:off x="558924" y="1772816"/>
            <a:ext cx="8782050" cy="3144242"/>
            <a:chOff x="558924" y="1772816"/>
            <a:chExt cx="8782050" cy="3144242"/>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6"/>
              <a:ext cx="8782050" cy="31442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287" r="15810"/>
            <a:stretch/>
          </p:blipFill>
          <p:spPr>
            <a:xfrm>
              <a:off x="671804" y="1812416"/>
              <a:ext cx="8669170" cy="3039502"/>
            </a:xfrm>
            <a:prstGeom prst="rect">
              <a:avLst/>
            </a:prstGeom>
          </p:spPr>
        </p:pic>
      </p:grpSp>
      <p:sp>
        <p:nvSpPr>
          <p:cNvPr id="16" name="직사각형 15">
            <a:extLst>
              <a:ext uri="{FF2B5EF4-FFF2-40B4-BE49-F238E27FC236}">
                <a16:creationId xmlns="" xmlns:a16="http://schemas.microsoft.com/office/drawing/2014/main" id="{576AD764-6A1F-4FF7-B5BA-6BFA96EFF51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Add a Row</a:t>
            </a:r>
          </a:p>
        </p:txBody>
      </p:sp>
    </p:spTree>
    <p:extLst>
      <p:ext uri="{BB962C8B-B14F-4D97-AF65-F5344CB8AC3E}">
        <p14:creationId xmlns:p14="http://schemas.microsoft.com/office/powerpoint/2010/main" val="3847460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NumPy?</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62" name="직사각형 61">
            <a:extLst>
              <a:ext uri="{FF2B5EF4-FFF2-40B4-BE49-F238E27FC236}">
                <a16:creationId xmlns="" xmlns:a16="http://schemas.microsoft.com/office/drawing/2014/main" id="{D8BF98C4-B566-4812-B5F0-560CFBA969E7}"/>
              </a:ext>
            </a:extLst>
          </p:cNvPr>
          <p:cNvSpPr/>
          <p:nvPr/>
        </p:nvSpPr>
        <p:spPr>
          <a:xfrm>
            <a:off x="702940" y="2160659"/>
            <a:ext cx="8632825"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 Python Library that provides multidimensional array objects, various derived objects (matrices, etc.), and an assortment of routines for fast operation on arrays.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supports discrete Fourier transforms, basic linear algebra, basic statistical operations, random simulations, etc.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ndarray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object is the core of the NumPy package. It processes n-dimensional arrays of homogenous data types.</a:t>
            </a:r>
          </a:p>
        </p:txBody>
      </p:sp>
      <p:sp>
        <p:nvSpPr>
          <p:cNvPr id="11" name="직사각형 10">
            <a:extLst>
              <a:ext uri="{FF2B5EF4-FFF2-40B4-BE49-F238E27FC236}">
                <a16:creationId xmlns="" xmlns:a16="http://schemas.microsoft.com/office/drawing/2014/main" id="{64998867-7F10-4B13-B112-CD31D5A01B43}"/>
              </a:ext>
            </a:extLst>
          </p:cNvPr>
          <p:cNvSpPr/>
          <p:nvPr/>
        </p:nvSpPr>
        <p:spPr>
          <a:xfrm>
            <a:off x="580388" y="184482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NumPy stands for Numerical Python, which is a basic package for Data Science.</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9313844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 xmlns:a16="http://schemas.microsoft.com/office/drawing/2014/main" id="{A6A1D4D2-5AB5-4A39-B336-53A4048BBBFB}"/>
              </a:ext>
            </a:extLst>
          </p:cNvPr>
          <p:cNvGrpSpPr/>
          <p:nvPr/>
        </p:nvGrpSpPr>
        <p:grpSpPr>
          <a:xfrm>
            <a:off x="558924" y="1772816"/>
            <a:ext cx="8782050" cy="1584176"/>
            <a:chOff x="558924" y="1772816"/>
            <a:chExt cx="8782050" cy="1584176"/>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6"/>
              <a:ext cx="8782050" cy="15841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288" t="5580" r="21774"/>
            <a:stretch/>
          </p:blipFill>
          <p:spPr>
            <a:xfrm>
              <a:off x="662473" y="1894115"/>
              <a:ext cx="8678501" cy="1360477"/>
            </a:xfrm>
            <a:prstGeom prst="rect">
              <a:avLst/>
            </a:prstGeom>
          </p:spPr>
        </p:pic>
      </p:grpSp>
      <p:sp>
        <p:nvSpPr>
          <p:cNvPr id="10" name="직사각형 9">
            <a:extLst>
              <a:ext uri="{FF2B5EF4-FFF2-40B4-BE49-F238E27FC236}">
                <a16:creationId xmlns="" xmlns:a16="http://schemas.microsoft.com/office/drawing/2014/main" id="{DD8F7159-7465-44AA-A665-41DB8606A94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Add a Row</a:t>
            </a:r>
          </a:p>
        </p:txBody>
      </p:sp>
    </p:spTree>
    <p:extLst>
      <p:ext uri="{BB962C8B-B14F-4D97-AF65-F5344CB8AC3E}">
        <p14:creationId xmlns:p14="http://schemas.microsoft.com/office/powerpoint/2010/main" val="283568391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8CBCAC67-87E2-45F9-90FB-EE25FBAC79E0}"/>
              </a:ext>
            </a:extLst>
          </p:cNvPr>
          <p:cNvGrpSpPr/>
          <p:nvPr/>
        </p:nvGrpSpPr>
        <p:grpSpPr>
          <a:xfrm>
            <a:off x="558924" y="1988840"/>
            <a:ext cx="8782050" cy="4326191"/>
            <a:chOff x="558924" y="2055137"/>
            <a:chExt cx="8782050" cy="4326191"/>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2055137"/>
              <a:ext cx="8782050" cy="43261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a:blip r:embed="rId3"/>
            <a:stretch>
              <a:fillRect/>
            </a:stretch>
          </p:blipFill>
          <p:spPr>
            <a:xfrm>
              <a:off x="711201" y="2101962"/>
              <a:ext cx="8272659" cy="4202752"/>
            </a:xfrm>
            <a:prstGeom prst="rect">
              <a:avLst/>
            </a:prstGeom>
          </p:spPr>
        </p:pic>
      </p:grpSp>
      <p:grpSp>
        <p:nvGrpSpPr>
          <p:cNvPr id="12" name="그룹 11">
            <a:extLst>
              <a:ext uri="{FF2B5EF4-FFF2-40B4-BE49-F238E27FC236}">
                <a16:creationId xmlns="" xmlns:a16="http://schemas.microsoft.com/office/drawing/2014/main" id="{57C2D2DA-CE54-4A93-B965-6C967C27254B}"/>
              </a:ext>
            </a:extLst>
          </p:cNvPr>
          <p:cNvGrpSpPr/>
          <p:nvPr/>
        </p:nvGrpSpPr>
        <p:grpSpPr>
          <a:xfrm>
            <a:off x="580388" y="1413381"/>
            <a:ext cx="8887612" cy="581295"/>
            <a:chOff x="580388" y="1413381"/>
            <a:chExt cx="8887612" cy="581295"/>
          </a:xfrm>
        </p:grpSpPr>
        <p:sp>
          <p:nvSpPr>
            <p:cNvPr id="13" name="직사각형 12">
              <a:extLst>
                <a:ext uri="{FF2B5EF4-FFF2-40B4-BE49-F238E27FC236}">
                  <a16:creationId xmlns="" xmlns:a16="http://schemas.microsoft.com/office/drawing/2014/main" id="{14C79C11-8FCC-4283-A29E-71A27AD0D7D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Add a Row</a:t>
              </a:r>
            </a:p>
          </p:txBody>
        </p:sp>
        <p:sp>
          <p:nvSpPr>
            <p:cNvPr id="14" name="Rectangle 12">
              <a:extLst>
                <a:ext uri="{FF2B5EF4-FFF2-40B4-BE49-F238E27FC236}">
                  <a16:creationId xmlns="" xmlns:a16="http://schemas.microsoft.com/office/drawing/2014/main" id="{78EEE360-B18E-4C3C-A936-1976E4B122BE}"/>
                </a:ext>
              </a:extLst>
            </p:cNvPr>
            <p:cNvSpPr/>
            <p:nvPr/>
          </p:nvSpPr>
          <p:spPr>
            <a:xfrm>
              <a:off x="711201" y="164921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help(</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df.reset_index</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grpSp>
    </p:spTree>
    <p:extLst>
      <p:ext uri="{BB962C8B-B14F-4D97-AF65-F5344CB8AC3E}">
        <p14:creationId xmlns:p14="http://schemas.microsoft.com/office/powerpoint/2010/main" val="130117487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 xmlns:a16="http://schemas.microsoft.com/office/drawing/2014/main" id="{725131C0-39AF-42EF-87A5-144ADD5E746D}"/>
              </a:ext>
            </a:extLst>
          </p:cNvPr>
          <p:cNvGrpSpPr/>
          <p:nvPr/>
        </p:nvGrpSpPr>
        <p:grpSpPr>
          <a:xfrm>
            <a:off x="558924" y="1772816"/>
            <a:ext cx="8782050" cy="2814023"/>
            <a:chOff x="558924" y="1772816"/>
            <a:chExt cx="8782050" cy="2814023"/>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6"/>
              <a:ext cx="8782050" cy="28140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193" r="16110"/>
            <a:stretch/>
          </p:blipFill>
          <p:spPr>
            <a:xfrm>
              <a:off x="662473" y="1832402"/>
              <a:ext cx="8678501" cy="2658056"/>
            </a:xfrm>
            <a:prstGeom prst="rect">
              <a:avLst/>
            </a:prstGeom>
          </p:spPr>
        </p:pic>
      </p:grpSp>
      <p:sp>
        <p:nvSpPr>
          <p:cNvPr id="10" name="직사각형 9">
            <a:extLst>
              <a:ext uri="{FF2B5EF4-FFF2-40B4-BE49-F238E27FC236}">
                <a16:creationId xmlns="" xmlns:a16="http://schemas.microsoft.com/office/drawing/2014/main" id="{AF477478-BCCF-4FEE-A817-2AC69DA7244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Add a Row</a:t>
            </a:r>
          </a:p>
        </p:txBody>
      </p:sp>
    </p:spTree>
    <p:extLst>
      <p:ext uri="{BB962C8B-B14F-4D97-AF65-F5344CB8AC3E}">
        <p14:creationId xmlns:p14="http://schemas.microsoft.com/office/powerpoint/2010/main" val="258970476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61850" y="4950499"/>
            <a:ext cx="8782050" cy="711454"/>
            <a:chOff x="557644" y="5085181"/>
            <a:chExt cx="8782050" cy="711454"/>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When the index is set this way, pay close attention when adding rows.</a:t>
              </a:r>
            </a:p>
          </p:txBody>
        </p:sp>
      </p:grpSp>
      <p:grpSp>
        <p:nvGrpSpPr>
          <p:cNvPr id="2" name="그룹 1">
            <a:extLst>
              <a:ext uri="{FF2B5EF4-FFF2-40B4-BE49-F238E27FC236}">
                <a16:creationId xmlns="" xmlns:a16="http://schemas.microsoft.com/office/drawing/2014/main" id="{C957F4BB-910C-4BFB-AAA5-5FF7CCFCF813}"/>
              </a:ext>
            </a:extLst>
          </p:cNvPr>
          <p:cNvGrpSpPr/>
          <p:nvPr/>
        </p:nvGrpSpPr>
        <p:grpSpPr>
          <a:xfrm>
            <a:off x="558924" y="1413381"/>
            <a:ext cx="8909076" cy="3438537"/>
            <a:chOff x="558924" y="1413381"/>
            <a:chExt cx="8909076" cy="3438537"/>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6"/>
              <a:ext cx="8782050" cy="30791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288" t="1136" r="14289" b="-1"/>
            <a:stretch/>
          </p:blipFill>
          <p:spPr>
            <a:xfrm>
              <a:off x="653142" y="1838130"/>
              <a:ext cx="8687832" cy="3007659"/>
            </a:xfrm>
            <a:prstGeom prst="rect">
              <a:avLst/>
            </a:prstGeom>
          </p:spPr>
        </p:pic>
        <p:sp>
          <p:nvSpPr>
            <p:cNvPr id="4" name="직사각형 3"/>
            <p:cNvSpPr/>
            <p:nvPr/>
          </p:nvSpPr>
          <p:spPr>
            <a:xfrm>
              <a:off x="1643100" y="2388638"/>
              <a:ext cx="5177577" cy="17363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직사각형 16">
              <a:extLst>
                <a:ext uri="{FF2B5EF4-FFF2-40B4-BE49-F238E27FC236}">
                  <a16:creationId xmlns="" xmlns:a16="http://schemas.microsoft.com/office/drawing/2014/main" id="{7DE37A04-0BF6-4DF0-B756-DA791612C8F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Add a Row</a:t>
              </a:r>
            </a:p>
          </p:txBody>
        </p:sp>
      </p:grpSp>
    </p:spTree>
    <p:extLst>
      <p:ext uri="{BB962C8B-B14F-4D97-AF65-F5344CB8AC3E}">
        <p14:creationId xmlns:p14="http://schemas.microsoft.com/office/powerpoint/2010/main" val="6599820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4" name="직사각형 3"/>
          <p:cNvSpPr/>
          <p:nvPr/>
        </p:nvSpPr>
        <p:spPr>
          <a:xfrm>
            <a:off x="1783060" y="2475781"/>
            <a:ext cx="5040560" cy="1611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그룹 2">
            <a:extLst>
              <a:ext uri="{FF2B5EF4-FFF2-40B4-BE49-F238E27FC236}">
                <a16:creationId xmlns="" xmlns:a16="http://schemas.microsoft.com/office/drawing/2014/main" id="{D12E207F-5C08-4395-B68C-9DC0F05C2E26}"/>
              </a:ext>
            </a:extLst>
          </p:cNvPr>
          <p:cNvGrpSpPr/>
          <p:nvPr/>
        </p:nvGrpSpPr>
        <p:grpSpPr>
          <a:xfrm>
            <a:off x="558924" y="1772816"/>
            <a:ext cx="8782050" cy="4077478"/>
            <a:chOff x="558924" y="1772816"/>
            <a:chExt cx="8782050" cy="4077478"/>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6"/>
              <a:ext cx="8782050" cy="40774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913" r="15807"/>
            <a:stretch/>
          </p:blipFill>
          <p:spPr>
            <a:xfrm>
              <a:off x="653143" y="1842187"/>
              <a:ext cx="8687831" cy="3891069"/>
            </a:xfrm>
            <a:prstGeom prst="rect">
              <a:avLst/>
            </a:prstGeom>
          </p:spPr>
        </p:pic>
      </p:grpSp>
      <p:sp>
        <p:nvSpPr>
          <p:cNvPr id="12" name="직사각형 11">
            <a:extLst>
              <a:ext uri="{FF2B5EF4-FFF2-40B4-BE49-F238E27FC236}">
                <a16:creationId xmlns="" xmlns:a16="http://schemas.microsoft.com/office/drawing/2014/main" id="{D32F7B95-5A83-4D90-94BB-F4BD58FD5F5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Change the </a:t>
            </a:r>
            <a:r>
              <a:rPr lang="en-US" altLang="ko-KR" sz="1400" dirty="0" err="1">
                <a:solidFill>
                  <a:schemeClr val="tx1"/>
                </a:solidFill>
                <a:latin typeface="SamsungOne 400" panose="020B0503030303020204" pitchFamily="34" charset="0"/>
                <a:ea typeface="SamsungOne 400" panose="020B0503030303020204" pitchFamily="34" charset="0"/>
              </a:rPr>
              <a:t>DataFame</a:t>
            </a:r>
            <a:r>
              <a:rPr lang="en-US" altLang="ko-KR" sz="1400" dirty="0">
                <a:solidFill>
                  <a:schemeClr val="tx1"/>
                </a:solidFill>
                <a:latin typeface="SamsungOne 400" panose="020B0503030303020204" pitchFamily="34" charset="0"/>
                <a:ea typeface="SamsungOne 400" panose="020B0503030303020204" pitchFamily="34" charset="0"/>
              </a:rPr>
              <a:t> Element</a:t>
            </a:r>
          </a:p>
        </p:txBody>
      </p:sp>
    </p:spTree>
    <p:extLst>
      <p:ext uri="{BB962C8B-B14F-4D97-AF65-F5344CB8AC3E}">
        <p14:creationId xmlns:p14="http://schemas.microsoft.com/office/powerpoint/2010/main" val="401686429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61850" y="4749792"/>
            <a:ext cx="8782050" cy="711454"/>
            <a:chOff x="557644" y="5085181"/>
            <a:chExt cx="8782050" cy="711454"/>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Designate the column “name” as a new index and reflect the changes to the df object.</a:t>
              </a:r>
            </a:p>
          </p:txBody>
        </p:sp>
      </p:grpSp>
      <p:grpSp>
        <p:nvGrpSpPr>
          <p:cNvPr id="2" name="그룹 1">
            <a:extLst>
              <a:ext uri="{FF2B5EF4-FFF2-40B4-BE49-F238E27FC236}">
                <a16:creationId xmlns="" xmlns:a16="http://schemas.microsoft.com/office/drawing/2014/main" id="{85824C95-E2B3-4C6E-86D2-1DFA1104647C}"/>
              </a:ext>
            </a:extLst>
          </p:cNvPr>
          <p:cNvGrpSpPr/>
          <p:nvPr/>
        </p:nvGrpSpPr>
        <p:grpSpPr>
          <a:xfrm>
            <a:off x="558924" y="1772817"/>
            <a:ext cx="8782050" cy="2880320"/>
            <a:chOff x="558924" y="1772817"/>
            <a:chExt cx="8782050" cy="2880320"/>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7"/>
              <a:ext cx="8782050" cy="28803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288" r="17598"/>
            <a:stretch/>
          </p:blipFill>
          <p:spPr>
            <a:xfrm>
              <a:off x="678042" y="1804863"/>
              <a:ext cx="8662932" cy="2806455"/>
            </a:xfrm>
            <a:prstGeom prst="rect">
              <a:avLst/>
            </a:prstGeom>
          </p:spPr>
        </p:pic>
      </p:grpSp>
      <p:sp>
        <p:nvSpPr>
          <p:cNvPr id="17" name="직사각형 16">
            <a:extLst>
              <a:ext uri="{FF2B5EF4-FFF2-40B4-BE49-F238E27FC236}">
                <a16:creationId xmlns="" xmlns:a16="http://schemas.microsoft.com/office/drawing/2014/main" id="{292288BD-4E59-4E98-AE07-D144F835657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Change the </a:t>
            </a:r>
            <a:r>
              <a:rPr lang="en-US" altLang="ko-KR" sz="1400" dirty="0" err="1">
                <a:solidFill>
                  <a:schemeClr val="tx1"/>
                </a:solidFill>
                <a:latin typeface="SamsungOne 400" panose="020B0503030303020204" pitchFamily="34" charset="0"/>
                <a:ea typeface="SamsungOne 400" panose="020B0503030303020204" pitchFamily="34" charset="0"/>
              </a:rPr>
              <a:t>DataFame</a:t>
            </a:r>
            <a:r>
              <a:rPr lang="en-US" altLang="ko-KR" sz="1400" dirty="0">
                <a:solidFill>
                  <a:schemeClr val="tx1"/>
                </a:solidFill>
                <a:latin typeface="SamsungOne 400" panose="020B0503030303020204" pitchFamily="34" charset="0"/>
                <a:ea typeface="SamsungOne 400" panose="020B0503030303020204" pitchFamily="34" charset="0"/>
              </a:rPr>
              <a:t> Element</a:t>
            </a:r>
          </a:p>
        </p:txBody>
      </p:sp>
    </p:spTree>
    <p:extLst>
      <p:ext uri="{BB962C8B-B14F-4D97-AF65-F5344CB8AC3E}">
        <p14:creationId xmlns:p14="http://schemas.microsoft.com/office/powerpoint/2010/main" val="31290508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7"/>
            <a:ext cx="8782050" cy="280851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61850" y="4681129"/>
            <a:ext cx="8782050" cy="901215"/>
            <a:chOff x="557644" y="5085180"/>
            <a:chExt cx="8782050" cy="901215"/>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0"/>
              <a:ext cx="8782050" cy="90121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7813820"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 method for changing a specific element for the DataFrame df: There are various methods for changing a “</a:t>
              </a:r>
              <a:r>
                <a:rPr lang="en-US" altLang="ko-KR" sz="1300" dirty="0" err="1">
                  <a:solidFill>
                    <a:prstClr val="black">
                      <a:lumMod val="85000"/>
                      <a:lumOff val="15000"/>
                    </a:prstClr>
                  </a:solidFill>
                  <a:latin typeface="SamsungOne 400" panose="020B0503030303020204" pitchFamily="34" charset="0"/>
                </a:rPr>
                <a:t>phy</a:t>
              </a:r>
              <a:r>
                <a:rPr lang="en-US" altLang="ko-KR" sz="1300" dirty="0">
                  <a:solidFill>
                    <a:prstClr val="black">
                      <a:lumMod val="85000"/>
                      <a:lumOff val="15000"/>
                    </a:prstClr>
                  </a:solidFill>
                  <a:latin typeface="SamsungOne 400" panose="020B0503030303020204" pitchFamily="34" charset="0"/>
                </a:rPr>
                <a:t>” score of “stu1.”</a:t>
              </a:r>
            </a:p>
          </p:txBody>
        </p:sp>
      </p:grpSp>
      <p:pic>
        <p:nvPicPr>
          <p:cNvPr id="2" name="그림 1"/>
          <p:cNvPicPr>
            <a:picLocks noChangeAspect="1"/>
          </p:cNvPicPr>
          <p:nvPr/>
        </p:nvPicPr>
        <p:blipFill rotWithShape="1">
          <a:blip r:embed="rId4"/>
          <a:srcRect l="1100" r="15267"/>
          <a:stretch/>
        </p:blipFill>
        <p:spPr>
          <a:xfrm>
            <a:off x="653142" y="1847755"/>
            <a:ext cx="8687832" cy="2706989"/>
          </a:xfrm>
          <a:prstGeom prst="rect">
            <a:avLst/>
          </a:prstGeom>
        </p:spPr>
      </p:pic>
      <p:sp>
        <p:nvSpPr>
          <p:cNvPr id="17" name="직사각형 16">
            <a:extLst>
              <a:ext uri="{FF2B5EF4-FFF2-40B4-BE49-F238E27FC236}">
                <a16:creationId xmlns="" xmlns:a16="http://schemas.microsoft.com/office/drawing/2014/main" id="{D6BEFF9F-EFF9-4089-8C36-E23CADD210A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Change the </a:t>
            </a:r>
            <a:r>
              <a:rPr lang="en-US" altLang="ko-KR" sz="1400" dirty="0" err="1">
                <a:solidFill>
                  <a:schemeClr val="tx1"/>
                </a:solidFill>
                <a:latin typeface="SamsungOne 400" panose="020B0503030303020204" pitchFamily="34" charset="0"/>
                <a:ea typeface="SamsungOne 400" panose="020B0503030303020204" pitchFamily="34" charset="0"/>
              </a:rPr>
              <a:t>DataFame</a:t>
            </a:r>
            <a:r>
              <a:rPr lang="en-US" altLang="ko-KR" sz="1400" dirty="0">
                <a:solidFill>
                  <a:schemeClr val="tx1"/>
                </a:solidFill>
                <a:latin typeface="SamsungOne 400" panose="020B0503030303020204" pitchFamily="34" charset="0"/>
                <a:ea typeface="SamsungOne 400" panose="020B0503030303020204" pitchFamily="34" charset="0"/>
              </a:rPr>
              <a:t> Element</a:t>
            </a:r>
          </a:p>
        </p:txBody>
      </p:sp>
    </p:spTree>
    <p:extLst>
      <p:ext uri="{BB962C8B-B14F-4D97-AF65-F5344CB8AC3E}">
        <p14:creationId xmlns:p14="http://schemas.microsoft.com/office/powerpoint/2010/main" val="2124560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 xmlns:a16="http://schemas.microsoft.com/office/drawing/2014/main" id="{341A678B-4538-4AD8-A874-DCEFC65E48A9}"/>
              </a:ext>
            </a:extLst>
          </p:cNvPr>
          <p:cNvGrpSpPr/>
          <p:nvPr/>
        </p:nvGrpSpPr>
        <p:grpSpPr>
          <a:xfrm>
            <a:off x="558924" y="1772817"/>
            <a:ext cx="8782050" cy="2880320"/>
            <a:chOff x="558924" y="1772817"/>
            <a:chExt cx="8782050" cy="2880320"/>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7"/>
              <a:ext cx="8782050" cy="28803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382" r="16749"/>
            <a:stretch/>
          </p:blipFill>
          <p:spPr>
            <a:xfrm>
              <a:off x="681135" y="1819160"/>
              <a:ext cx="8659839" cy="2818154"/>
            </a:xfrm>
            <a:prstGeom prst="rect">
              <a:avLst/>
            </a:prstGeom>
          </p:spPr>
        </p:pic>
      </p:grpSp>
      <p:sp>
        <p:nvSpPr>
          <p:cNvPr id="10" name="직사각형 9">
            <a:extLst>
              <a:ext uri="{FF2B5EF4-FFF2-40B4-BE49-F238E27FC236}">
                <a16:creationId xmlns="" xmlns:a16="http://schemas.microsoft.com/office/drawing/2014/main" id="{211186F3-D542-4B22-B7C3-A4FB9EC525A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Change the </a:t>
            </a:r>
            <a:r>
              <a:rPr lang="en-US" altLang="ko-KR" sz="1400" dirty="0" err="1">
                <a:solidFill>
                  <a:schemeClr val="tx1"/>
                </a:solidFill>
                <a:latin typeface="SamsungOne 400" panose="020B0503030303020204" pitchFamily="34" charset="0"/>
                <a:ea typeface="SamsungOne 400" panose="020B0503030303020204" pitchFamily="34" charset="0"/>
              </a:rPr>
              <a:t>DataFame</a:t>
            </a:r>
            <a:r>
              <a:rPr lang="en-US" altLang="ko-KR" sz="1400" dirty="0">
                <a:solidFill>
                  <a:schemeClr val="tx1"/>
                </a:solidFill>
                <a:latin typeface="SamsungOne 400" panose="020B0503030303020204" pitchFamily="34" charset="0"/>
                <a:ea typeface="SamsungOne 400" panose="020B0503030303020204" pitchFamily="34" charset="0"/>
              </a:rPr>
              <a:t> Element</a:t>
            </a:r>
          </a:p>
        </p:txBody>
      </p:sp>
    </p:spTree>
    <p:extLst>
      <p:ext uri="{BB962C8B-B14F-4D97-AF65-F5344CB8AC3E}">
        <p14:creationId xmlns:p14="http://schemas.microsoft.com/office/powerpoint/2010/main" val="349503993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 xmlns:a16="http://schemas.microsoft.com/office/drawing/2014/main" id="{04B12A53-FDC5-4527-8D08-DC4C6FE7BF4D}"/>
              </a:ext>
            </a:extLst>
          </p:cNvPr>
          <p:cNvGrpSpPr/>
          <p:nvPr/>
        </p:nvGrpSpPr>
        <p:grpSpPr>
          <a:xfrm>
            <a:off x="558924" y="1772817"/>
            <a:ext cx="8782051" cy="2880320"/>
            <a:chOff x="558924" y="1772817"/>
            <a:chExt cx="8782051" cy="2880320"/>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7"/>
              <a:ext cx="8782050" cy="28803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942" r="16641"/>
            <a:stretch/>
          </p:blipFill>
          <p:spPr>
            <a:xfrm>
              <a:off x="634481" y="1834153"/>
              <a:ext cx="8706494" cy="2768198"/>
            </a:xfrm>
            <a:prstGeom prst="rect">
              <a:avLst/>
            </a:prstGeom>
          </p:spPr>
        </p:pic>
      </p:grpSp>
      <p:sp>
        <p:nvSpPr>
          <p:cNvPr id="10" name="직사각형 9">
            <a:extLst>
              <a:ext uri="{FF2B5EF4-FFF2-40B4-BE49-F238E27FC236}">
                <a16:creationId xmlns="" xmlns:a16="http://schemas.microsoft.com/office/drawing/2014/main" id="{3EC1F0FA-FA32-4264-91F9-D41F5A8FB9E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Change the </a:t>
            </a:r>
            <a:r>
              <a:rPr lang="en-US" altLang="ko-KR" sz="1400" dirty="0" err="1">
                <a:solidFill>
                  <a:schemeClr val="tx1"/>
                </a:solidFill>
                <a:latin typeface="SamsungOne 400" panose="020B0503030303020204" pitchFamily="34" charset="0"/>
                <a:ea typeface="SamsungOne 400" panose="020B0503030303020204" pitchFamily="34" charset="0"/>
              </a:rPr>
              <a:t>DataFame</a:t>
            </a:r>
            <a:r>
              <a:rPr lang="en-US" altLang="ko-KR" sz="1400" dirty="0">
                <a:solidFill>
                  <a:schemeClr val="tx1"/>
                </a:solidFill>
                <a:latin typeface="SamsungOne 400" panose="020B0503030303020204" pitchFamily="34" charset="0"/>
                <a:ea typeface="SamsungOne 400" panose="020B0503030303020204" pitchFamily="34" charset="0"/>
              </a:rPr>
              <a:t> Element</a:t>
            </a:r>
          </a:p>
        </p:txBody>
      </p:sp>
    </p:spTree>
    <p:extLst>
      <p:ext uri="{BB962C8B-B14F-4D97-AF65-F5344CB8AC3E}">
        <p14:creationId xmlns:p14="http://schemas.microsoft.com/office/powerpoint/2010/main" val="48370736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61850" y="4762468"/>
            <a:ext cx="8782050" cy="711454"/>
            <a:chOff x="557644" y="5085181"/>
            <a:chExt cx="8782050" cy="711454"/>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 method for changing several elements of stu1 df: “</a:t>
              </a:r>
              <a:r>
                <a:rPr lang="en-US" altLang="ko-KR" sz="1300" dirty="0" err="1">
                  <a:solidFill>
                    <a:prstClr val="black">
                      <a:lumMod val="85000"/>
                      <a:lumOff val="15000"/>
                    </a:prstClr>
                  </a:solidFill>
                  <a:latin typeface="SamsungOne 400" panose="020B0503030303020204" pitchFamily="34" charset="0"/>
                </a:rPr>
                <a:t>mus</a:t>
              </a:r>
              <a:r>
                <a:rPr lang="en-US" altLang="ko-KR" sz="1300" dirty="0">
                  <a:solidFill>
                    <a:prstClr val="black">
                      <a:lumMod val="85000"/>
                      <a:lumOff val="15000"/>
                    </a:prstClr>
                  </a:solidFill>
                  <a:latin typeface="SamsungOne 400" panose="020B0503030303020204" pitchFamily="34" charset="0"/>
                </a:rPr>
                <a:t>” and “</a:t>
              </a:r>
              <a:r>
                <a:rPr lang="en-US" altLang="ko-KR" sz="1300" dirty="0" err="1">
                  <a:solidFill>
                    <a:prstClr val="black">
                      <a:lumMod val="85000"/>
                      <a:lumOff val="15000"/>
                    </a:prstClr>
                  </a:solidFill>
                  <a:latin typeface="SamsungOne 400" panose="020B0503030303020204" pitchFamily="34" charset="0"/>
                </a:rPr>
                <a:t>phy</a:t>
              </a:r>
              <a:r>
                <a:rPr lang="en-US" altLang="ko-KR" sz="1300" dirty="0">
                  <a:solidFill>
                    <a:prstClr val="black">
                      <a:lumMod val="85000"/>
                      <a:lumOff val="15000"/>
                    </a:prstClr>
                  </a:solidFill>
                  <a:latin typeface="SamsungOne 400" panose="020B0503030303020204" pitchFamily="34" charset="0"/>
                </a:rPr>
                <a:t>” scores of “stu1.”</a:t>
              </a:r>
            </a:p>
          </p:txBody>
        </p:sp>
      </p:grpSp>
      <p:grpSp>
        <p:nvGrpSpPr>
          <p:cNvPr id="2" name="그룹 1">
            <a:extLst>
              <a:ext uri="{FF2B5EF4-FFF2-40B4-BE49-F238E27FC236}">
                <a16:creationId xmlns="" xmlns:a16="http://schemas.microsoft.com/office/drawing/2014/main" id="{416244BB-916B-48BD-A8DD-5881D9C7A1FA}"/>
              </a:ext>
            </a:extLst>
          </p:cNvPr>
          <p:cNvGrpSpPr/>
          <p:nvPr/>
        </p:nvGrpSpPr>
        <p:grpSpPr>
          <a:xfrm>
            <a:off x="558924" y="1772817"/>
            <a:ext cx="8782050" cy="2880320"/>
            <a:chOff x="558924" y="1772817"/>
            <a:chExt cx="8782050" cy="2880320"/>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7"/>
              <a:ext cx="8782050" cy="28803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383" r="17415"/>
            <a:stretch/>
          </p:blipFill>
          <p:spPr>
            <a:xfrm>
              <a:off x="674947" y="1824080"/>
              <a:ext cx="8666027" cy="2796570"/>
            </a:xfrm>
            <a:prstGeom prst="rect">
              <a:avLst/>
            </a:prstGeom>
          </p:spPr>
        </p:pic>
      </p:grpSp>
      <p:sp>
        <p:nvSpPr>
          <p:cNvPr id="17" name="직사각형 16">
            <a:extLst>
              <a:ext uri="{FF2B5EF4-FFF2-40B4-BE49-F238E27FC236}">
                <a16:creationId xmlns="" xmlns:a16="http://schemas.microsoft.com/office/drawing/2014/main" id="{AD90CFDB-ABF4-469A-BCD2-FCD1E5F1138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Change the </a:t>
            </a:r>
            <a:r>
              <a:rPr lang="en-US" altLang="ko-KR" sz="1400" dirty="0" err="1">
                <a:solidFill>
                  <a:schemeClr val="tx1"/>
                </a:solidFill>
                <a:latin typeface="SamsungOne 400" panose="020B0503030303020204" pitchFamily="34" charset="0"/>
                <a:ea typeface="SamsungOne 400" panose="020B0503030303020204" pitchFamily="34" charset="0"/>
              </a:rPr>
              <a:t>DataFame</a:t>
            </a:r>
            <a:r>
              <a:rPr lang="en-US" altLang="ko-KR" sz="1400" dirty="0">
                <a:solidFill>
                  <a:schemeClr val="tx1"/>
                </a:solidFill>
                <a:latin typeface="SamsungOne 400" panose="020B0503030303020204" pitchFamily="34" charset="0"/>
                <a:ea typeface="SamsungOne 400" panose="020B0503030303020204" pitchFamily="34" charset="0"/>
              </a:rPr>
              <a:t> Element</a:t>
            </a:r>
          </a:p>
        </p:txBody>
      </p:sp>
    </p:spTree>
    <p:extLst>
      <p:ext uri="{BB962C8B-B14F-4D97-AF65-F5344CB8AC3E}">
        <p14:creationId xmlns:p14="http://schemas.microsoft.com/office/powerpoint/2010/main" val="665568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916832"/>
            <a:ext cx="8632825" cy="3464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NumPy arrays have a fixed size when generated as opposed to Python Lists (which can grow dynamically).</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change in the size of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ndarray</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creates a new array and deletes the original.</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elements of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NumPy</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array are all homogenous data types; thus, they maintain the same size in memory.</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Lists, however, allow for arrays of various sizes.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NumPy arrays easily calculate advanced mathematical and other types of operations on large numbers of data.</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Normally, such operations are performed more efficiently and with less code than when performed with Python’s built-in sequences.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More and more scientific and mathematical Python-based packages are using NumPy arrays. These typically support Python sequence input, but they convert such input to NumPy arrays before processing and often output NumPy arrays.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other words, it is insufficient to rely only on Python’s built-in sequences to efficiently use today’s scientific/mathematical Python-based software. One also needs to have a knowledge of NumPy array to increase efficiency.</a:t>
            </a:r>
          </a:p>
        </p:txBody>
      </p:sp>
      <p:sp>
        <p:nvSpPr>
          <p:cNvPr id="10" name="직사각형 9">
            <a:extLst>
              <a:ext uri="{FF2B5EF4-FFF2-40B4-BE49-F238E27FC236}">
                <a16:creationId xmlns="" xmlns:a16="http://schemas.microsoft.com/office/drawing/2014/main" id="{0EE63369-3985-41DF-91FE-EFD46C97EE1E}"/>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Distinguish the differences between NumPy arrays and standard Python sequences</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(Lists, Tuples, Dictionaries, Sets).</a:t>
            </a:r>
          </a:p>
        </p:txBody>
      </p:sp>
    </p:spTree>
    <p:extLst>
      <p:ext uri="{BB962C8B-B14F-4D97-AF65-F5344CB8AC3E}">
        <p14:creationId xmlns:p14="http://schemas.microsoft.com/office/powerpoint/2010/main" val="171676065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 xmlns:a16="http://schemas.microsoft.com/office/drawing/2014/main" id="{8761BBDA-CDD0-4D4E-A54A-812340C2165C}"/>
              </a:ext>
            </a:extLst>
          </p:cNvPr>
          <p:cNvGrpSpPr/>
          <p:nvPr/>
        </p:nvGrpSpPr>
        <p:grpSpPr>
          <a:xfrm>
            <a:off x="558924" y="1772817"/>
            <a:ext cx="8782050" cy="2880320"/>
            <a:chOff x="558924" y="1772817"/>
            <a:chExt cx="8782050" cy="2880320"/>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7"/>
              <a:ext cx="8782050" cy="28803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153" t="2711" r="16704"/>
            <a:stretch/>
          </p:blipFill>
          <p:spPr>
            <a:xfrm>
              <a:off x="653141" y="1875452"/>
              <a:ext cx="8687833" cy="2733885"/>
            </a:xfrm>
            <a:prstGeom prst="rect">
              <a:avLst/>
            </a:prstGeom>
          </p:spPr>
        </p:pic>
      </p:grpSp>
      <p:sp>
        <p:nvSpPr>
          <p:cNvPr id="10" name="직사각형 9">
            <a:extLst>
              <a:ext uri="{FF2B5EF4-FFF2-40B4-BE49-F238E27FC236}">
                <a16:creationId xmlns="" xmlns:a16="http://schemas.microsoft.com/office/drawing/2014/main" id="{B7FC02D3-9EA7-4922-93D5-C3E3AB516AB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Change the </a:t>
            </a:r>
            <a:r>
              <a:rPr lang="en-US" altLang="ko-KR" sz="1400" dirty="0" err="1">
                <a:solidFill>
                  <a:schemeClr val="tx1"/>
                </a:solidFill>
                <a:latin typeface="SamsungOne 400" panose="020B0503030303020204" pitchFamily="34" charset="0"/>
                <a:ea typeface="SamsungOne 400" panose="020B0503030303020204" pitchFamily="34" charset="0"/>
              </a:rPr>
              <a:t>DataFame</a:t>
            </a:r>
            <a:r>
              <a:rPr lang="en-US" altLang="ko-KR" sz="1400" dirty="0">
                <a:solidFill>
                  <a:schemeClr val="tx1"/>
                </a:solidFill>
                <a:latin typeface="SamsungOne 400" panose="020B0503030303020204" pitchFamily="34" charset="0"/>
                <a:ea typeface="SamsungOne 400" panose="020B0503030303020204" pitchFamily="34" charset="0"/>
              </a:rPr>
              <a:t> Element</a:t>
            </a:r>
          </a:p>
        </p:txBody>
      </p:sp>
    </p:spTree>
    <p:extLst>
      <p:ext uri="{BB962C8B-B14F-4D97-AF65-F5344CB8AC3E}">
        <p14:creationId xmlns:p14="http://schemas.microsoft.com/office/powerpoint/2010/main" val="362401732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 xmlns:a16="http://schemas.microsoft.com/office/drawing/2014/main" id="{C3F637A1-9C2F-4B16-A46F-EFB600409E82}"/>
              </a:ext>
            </a:extLst>
          </p:cNvPr>
          <p:cNvGrpSpPr/>
          <p:nvPr/>
        </p:nvGrpSpPr>
        <p:grpSpPr>
          <a:xfrm>
            <a:off x="558924" y="1772817"/>
            <a:ext cx="8782051" cy="2547256"/>
            <a:chOff x="558924" y="1772817"/>
            <a:chExt cx="8782051" cy="2547256"/>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7"/>
              <a:ext cx="8782050" cy="25472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052" r="16837"/>
            <a:stretch/>
          </p:blipFill>
          <p:spPr>
            <a:xfrm>
              <a:off x="653143" y="1860848"/>
              <a:ext cx="8687832" cy="2394177"/>
            </a:xfrm>
            <a:prstGeom prst="rect">
              <a:avLst/>
            </a:prstGeom>
          </p:spPr>
        </p:pic>
      </p:grpSp>
      <p:sp>
        <p:nvSpPr>
          <p:cNvPr id="10" name="직사각형 9">
            <a:extLst>
              <a:ext uri="{FF2B5EF4-FFF2-40B4-BE49-F238E27FC236}">
                <a16:creationId xmlns="" xmlns:a16="http://schemas.microsoft.com/office/drawing/2014/main" id="{2B245213-6FF9-47EA-BAD4-A1D656C6453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24989792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5093810"/>
            <a:ext cx="8782050" cy="711454"/>
            <a:chOff x="557644" y="5085181"/>
            <a:chExt cx="8782050" cy="711454"/>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Transposing the DataFrame df (using the method).</a:t>
              </a:r>
            </a:p>
          </p:txBody>
        </p:sp>
      </p:grpSp>
      <p:grpSp>
        <p:nvGrpSpPr>
          <p:cNvPr id="3" name="그룹 2">
            <a:extLst>
              <a:ext uri="{FF2B5EF4-FFF2-40B4-BE49-F238E27FC236}">
                <a16:creationId xmlns="" xmlns:a16="http://schemas.microsoft.com/office/drawing/2014/main" id="{4F202936-666B-4D40-ABF1-2988752BEFC6}"/>
              </a:ext>
            </a:extLst>
          </p:cNvPr>
          <p:cNvGrpSpPr/>
          <p:nvPr/>
        </p:nvGrpSpPr>
        <p:grpSpPr>
          <a:xfrm>
            <a:off x="558924" y="1772817"/>
            <a:ext cx="8782050" cy="3216499"/>
            <a:chOff x="558924" y="1772817"/>
            <a:chExt cx="8782050" cy="3216499"/>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7"/>
              <a:ext cx="8782050" cy="32164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006" r="16260"/>
            <a:stretch/>
          </p:blipFill>
          <p:spPr>
            <a:xfrm>
              <a:off x="653141" y="1831853"/>
              <a:ext cx="8687833" cy="3081322"/>
            </a:xfrm>
            <a:prstGeom prst="rect">
              <a:avLst/>
            </a:prstGeom>
          </p:spPr>
        </p:pic>
      </p:grpSp>
      <p:sp>
        <p:nvSpPr>
          <p:cNvPr id="16" name="직사각형 15">
            <a:extLst>
              <a:ext uri="{FF2B5EF4-FFF2-40B4-BE49-F238E27FC236}">
                <a16:creationId xmlns="" xmlns:a16="http://schemas.microsoft.com/office/drawing/2014/main" id="{3B02C3E8-E7E7-472E-9E5E-1B3FB3D665F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334116650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4471091"/>
            <a:ext cx="8782050" cy="711454"/>
            <a:chOff x="557644" y="5085181"/>
            <a:chExt cx="8782050" cy="711454"/>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Transposing the DataFrame df again (using class attributes).</a:t>
              </a:r>
            </a:p>
          </p:txBody>
        </p:sp>
      </p:grpSp>
      <p:grpSp>
        <p:nvGrpSpPr>
          <p:cNvPr id="2" name="그룹 1">
            <a:extLst>
              <a:ext uri="{FF2B5EF4-FFF2-40B4-BE49-F238E27FC236}">
                <a16:creationId xmlns="" xmlns:a16="http://schemas.microsoft.com/office/drawing/2014/main" id="{161FD478-F901-4502-B2BA-B892224FAB48}"/>
              </a:ext>
            </a:extLst>
          </p:cNvPr>
          <p:cNvGrpSpPr/>
          <p:nvPr/>
        </p:nvGrpSpPr>
        <p:grpSpPr>
          <a:xfrm>
            <a:off x="558924" y="1772817"/>
            <a:ext cx="8782050" cy="2592287"/>
            <a:chOff x="558924" y="1772817"/>
            <a:chExt cx="8782050" cy="2592287"/>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7"/>
              <a:ext cx="8782050" cy="25922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1288" r="17944"/>
            <a:stretch/>
          </p:blipFill>
          <p:spPr>
            <a:xfrm>
              <a:off x="671804" y="1827137"/>
              <a:ext cx="8669170" cy="2483605"/>
            </a:xfrm>
            <a:prstGeom prst="rect">
              <a:avLst/>
            </a:prstGeom>
          </p:spPr>
        </p:pic>
      </p:grpSp>
      <p:sp>
        <p:nvSpPr>
          <p:cNvPr id="16" name="직사각형 15">
            <a:extLst>
              <a:ext uri="{FF2B5EF4-FFF2-40B4-BE49-F238E27FC236}">
                <a16:creationId xmlns="" xmlns:a16="http://schemas.microsoft.com/office/drawing/2014/main" id="{50254E1F-C1B1-41F1-B82F-00695313535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310366469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2026979"/>
            <a:ext cx="8782050" cy="36003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5710335"/>
            <a:ext cx="8782050" cy="634482"/>
            <a:chOff x="557644" y="5125642"/>
            <a:chExt cx="8782050" cy="634482"/>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125642"/>
              <a:ext cx="8782050" cy="63448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222415"/>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99683"/>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 specific column is set as a row index of a DataFrame.</a:t>
              </a:r>
            </a:p>
          </p:txBody>
        </p:sp>
      </p:grpSp>
      <p:sp>
        <p:nvSpPr>
          <p:cNvPr id="16" name="Rectangle 12">
            <a:extLst>
              <a:ext uri="{FF2B5EF4-FFF2-40B4-BE49-F238E27FC236}">
                <a16:creationId xmlns="" xmlns:a16="http://schemas.microsoft.com/office/drawing/2014/main" id="{39C1D0BA-7152-4AAC-B295-DCCB5F8378F4}"/>
              </a:ext>
            </a:extLst>
          </p:cNvPr>
          <p:cNvSpPr/>
          <p:nvPr/>
        </p:nvSpPr>
        <p:spPr>
          <a:xfrm>
            <a:off x="711201" y="1666124"/>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Index Setting</a:t>
            </a:r>
          </a:p>
        </p:txBody>
      </p:sp>
      <p:pic>
        <p:nvPicPr>
          <p:cNvPr id="2" name="그림 1"/>
          <p:cNvPicPr>
            <a:picLocks noChangeAspect="1"/>
          </p:cNvPicPr>
          <p:nvPr/>
        </p:nvPicPr>
        <p:blipFill rotWithShape="1">
          <a:blip r:embed="rId4"/>
          <a:srcRect r="5402"/>
          <a:stretch/>
        </p:blipFill>
        <p:spPr>
          <a:xfrm>
            <a:off x="645886" y="2111293"/>
            <a:ext cx="8695087" cy="3401572"/>
          </a:xfrm>
          <a:prstGeom prst="rect">
            <a:avLst/>
          </a:prstGeom>
        </p:spPr>
      </p:pic>
      <p:sp>
        <p:nvSpPr>
          <p:cNvPr id="17" name="직사각형 16">
            <a:extLst>
              <a:ext uri="{FF2B5EF4-FFF2-40B4-BE49-F238E27FC236}">
                <a16:creationId xmlns="" xmlns:a16="http://schemas.microsoft.com/office/drawing/2014/main" id="{4085A296-8042-436F-9FCD-CBA631E8BC5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383017046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 xmlns:a16="http://schemas.microsoft.com/office/drawing/2014/main" id="{10C25CF0-5F30-4605-A241-FE3B36AAEEA6}"/>
              </a:ext>
            </a:extLst>
          </p:cNvPr>
          <p:cNvGrpSpPr/>
          <p:nvPr/>
        </p:nvGrpSpPr>
        <p:grpSpPr>
          <a:xfrm>
            <a:off x="558924" y="1772817"/>
            <a:ext cx="8782050" cy="3004456"/>
            <a:chOff x="558924" y="1772817"/>
            <a:chExt cx="8782050" cy="3004456"/>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7"/>
              <a:ext cx="8782050" cy="30044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100" r="18625"/>
            <a:stretch/>
          </p:blipFill>
          <p:spPr>
            <a:xfrm>
              <a:off x="662472" y="1837154"/>
              <a:ext cx="8678502" cy="2880319"/>
            </a:xfrm>
            <a:prstGeom prst="rect">
              <a:avLst/>
            </a:prstGeom>
          </p:spPr>
        </p:pic>
      </p:grpSp>
      <p:sp>
        <p:nvSpPr>
          <p:cNvPr id="10" name="직사각형 9">
            <a:extLst>
              <a:ext uri="{FF2B5EF4-FFF2-40B4-BE49-F238E27FC236}">
                <a16:creationId xmlns="" xmlns:a16="http://schemas.microsoft.com/office/drawing/2014/main" id="{0CAD0BA6-0571-498A-BD36-253F6AD6BBD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48508881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4762468"/>
            <a:ext cx="8782050" cy="711454"/>
            <a:chOff x="557644" y="5085181"/>
            <a:chExt cx="8782050" cy="711454"/>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Multi-index</a:t>
              </a:r>
            </a:p>
          </p:txBody>
        </p:sp>
      </p:grpSp>
      <p:grpSp>
        <p:nvGrpSpPr>
          <p:cNvPr id="3" name="그룹 2">
            <a:extLst>
              <a:ext uri="{FF2B5EF4-FFF2-40B4-BE49-F238E27FC236}">
                <a16:creationId xmlns="" xmlns:a16="http://schemas.microsoft.com/office/drawing/2014/main" id="{C3850C96-9EC1-4B2B-8F9F-5F0237CF4D2F}"/>
              </a:ext>
            </a:extLst>
          </p:cNvPr>
          <p:cNvGrpSpPr/>
          <p:nvPr/>
        </p:nvGrpSpPr>
        <p:grpSpPr>
          <a:xfrm>
            <a:off x="558924" y="1772818"/>
            <a:ext cx="8782050" cy="2880318"/>
            <a:chOff x="558924" y="1772818"/>
            <a:chExt cx="8782050" cy="2880318"/>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8"/>
              <a:ext cx="8782050" cy="28803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043" r="17191"/>
            <a:stretch/>
          </p:blipFill>
          <p:spPr>
            <a:xfrm>
              <a:off x="662471" y="1828440"/>
              <a:ext cx="8678503" cy="2773548"/>
            </a:xfrm>
            <a:prstGeom prst="rect">
              <a:avLst/>
            </a:prstGeom>
          </p:spPr>
        </p:pic>
      </p:grpSp>
      <p:sp>
        <p:nvSpPr>
          <p:cNvPr id="16" name="직사각형 15">
            <a:extLst>
              <a:ext uri="{FF2B5EF4-FFF2-40B4-BE49-F238E27FC236}">
                <a16:creationId xmlns="" xmlns:a16="http://schemas.microsoft.com/office/drawing/2014/main" id="{578F74C2-8309-4022-98BF-8B11DF6EE56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48502627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2960152"/>
            <a:ext cx="8782050" cy="1332943"/>
            <a:chOff x="557644" y="5085180"/>
            <a:chExt cx="8782050" cy="1332943"/>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0"/>
              <a:ext cx="8782050" cy="13329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138-1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Definition of the dictionary</a:t>
              </a:r>
            </a:p>
          </p:txBody>
        </p:sp>
      </p:grpSp>
      <p:sp>
        <p:nvSpPr>
          <p:cNvPr id="16" name="Rectangle 12">
            <a:extLst>
              <a:ext uri="{FF2B5EF4-FFF2-40B4-BE49-F238E27FC236}">
                <a16:creationId xmlns="" xmlns:a16="http://schemas.microsoft.com/office/drawing/2014/main" id="{39C1D0BA-7152-4AAC-B295-DCCB5F8378F4}"/>
              </a:ext>
            </a:extLst>
          </p:cNvPr>
          <p:cNvSpPr/>
          <p:nvPr/>
        </p:nvSpPr>
        <p:spPr>
          <a:xfrm>
            <a:off x="711201" y="1666124"/>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Index</a:t>
            </a:r>
          </a:p>
        </p:txBody>
      </p:sp>
      <p:pic>
        <p:nvPicPr>
          <p:cNvPr id="17"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8837" y="3667756"/>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27618" y="3645024"/>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138-2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 xmlns:a16="http://schemas.microsoft.com/office/drawing/2014/main" id="{0800EE66-B78E-4CCD-A49E-31BBE412C7F6}"/>
              </a:ext>
            </a:extLst>
          </p:cNvPr>
          <p:cNvSpPr txBox="1"/>
          <p:nvPr/>
        </p:nvSpPr>
        <p:spPr>
          <a:xfrm>
            <a:off x="1028258" y="3979918"/>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Converting the dictionary into a DataFrame. Specify the index as [r0, r1, r2].</a:t>
            </a:r>
          </a:p>
        </p:txBody>
      </p:sp>
      <p:grpSp>
        <p:nvGrpSpPr>
          <p:cNvPr id="2" name="그룹 1">
            <a:extLst>
              <a:ext uri="{FF2B5EF4-FFF2-40B4-BE49-F238E27FC236}">
                <a16:creationId xmlns="" xmlns:a16="http://schemas.microsoft.com/office/drawing/2014/main" id="{74E9F114-0A85-454D-B299-A587E76537C1}"/>
              </a:ext>
            </a:extLst>
          </p:cNvPr>
          <p:cNvGrpSpPr/>
          <p:nvPr/>
        </p:nvGrpSpPr>
        <p:grpSpPr>
          <a:xfrm>
            <a:off x="558924" y="2026979"/>
            <a:ext cx="8782051" cy="846937"/>
            <a:chOff x="558924" y="2026979"/>
            <a:chExt cx="8782051" cy="846937"/>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2026979"/>
              <a:ext cx="8782050" cy="84693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3748"/>
            <a:stretch/>
          </p:blipFill>
          <p:spPr>
            <a:xfrm>
              <a:off x="571243" y="2086812"/>
              <a:ext cx="8769732" cy="629612"/>
            </a:xfrm>
            <a:prstGeom prst="rect">
              <a:avLst/>
            </a:prstGeom>
          </p:spPr>
        </p:pic>
      </p:grpSp>
      <p:sp>
        <p:nvSpPr>
          <p:cNvPr id="20" name="직사각형 19">
            <a:extLst>
              <a:ext uri="{FF2B5EF4-FFF2-40B4-BE49-F238E27FC236}">
                <a16:creationId xmlns="" xmlns:a16="http://schemas.microsoft.com/office/drawing/2014/main" id="{9868AA0E-758C-4A1E-803C-01C6AA4E18E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177704221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4869160"/>
            <a:ext cx="8782050" cy="711454"/>
            <a:chOff x="557644" y="5085181"/>
            <a:chExt cx="8782050" cy="711454"/>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Redesignate the index to</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[r0, r1, r2, r3, r4].</a:t>
              </a:r>
            </a:p>
          </p:txBody>
        </p:sp>
      </p:grpSp>
      <p:grpSp>
        <p:nvGrpSpPr>
          <p:cNvPr id="2" name="그룹 1">
            <a:extLst>
              <a:ext uri="{FF2B5EF4-FFF2-40B4-BE49-F238E27FC236}">
                <a16:creationId xmlns="" xmlns:a16="http://schemas.microsoft.com/office/drawing/2014/main" id="{1FAFEA18-6DBB-41F2-AA72-2D24CA764D5E}"/>
              </a:ext>
            </a:extLst>
          </p:cNvPr>
          <p:cNvGrpSpPr/>
          <p:nvPr/>
        </p:nvGrpSpPr>
        <p:grpSpPr>
          <a:xfrm>
            <a:off x="558924" y="1772818"/>
            <a:ext cx="8782050" cy="3013280"/>
            <a:chOff x="558924" y="1772818"/>
            <a:chExt cx="8782050" cy="3013280"/>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8"/>
              <a:ext cx="8782050" cy="30132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14758"/>
            <a:stretch/>
          </p:blipFill>
          <p:spPr>
            <a:xfrm>
              <a:off x="618877" y="1830884"/>
              <a:ext cx="8722097" cy="2853083"/>
            </a:xfrm>
            <a:prstGeom prst="rect">
              <a:avLst/>
            </a:prstGeom>
          </p:spPr>
        </p:pic>
      </p:grpSp>
      <p:sp>
        <p:nvSpPr>
          <p:cNvPr id="16" name="직사각형 15">
            <a:extLst>
              <a:ext uri="{FF2B5EF4-FFF2-40B4-BE49-F238E27FC236}">
                <a16:creationId xmlns="" xmlns:a16="http://schemas.microsoft.com/office/drawing/2014/main" id="{091E5D56-CFC2-46C2-8080-DA740323497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12408872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5220574"/>
            <a:ext cx="8782050" cy="711454"/>
            <a:chOff x="557644" y="5085181"/>
            <a:chExt cx="8782050" cy="711454"/>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rPr>
                <a:t>Fill in the NaN value generated by </a:t>
              </a:r>
              <a:r>
                <a:rPr lang="en-US" altLang="ko-KR" sz="1300" dirty="0" err="1">
                  <a:solidFill>
                    <a:schemeClr val="tx1">
                      <a:lumMod val="85000"/>
                      <a:lumOff val="15000"/>
                    </a:schemeClr>
                  </a:solidFill>
                  <a:latin typeface="SamsungOne 400" panose="020B0503030303020204" pitchFamily="34" charset="0"/>
                </a:rPr>
                <a:t>reindexing</a:t>
              </a:r>
              <a:r>
                <a:rPr lang="en-US" altLang="ko-KR" sz="1300" dirty="0">
                  <a:solidFill>
                    <a:schemeClr val="tx1">
                      <a:lumMod val="85000"/>
                      <a:lumOff val="15000"/>
                    </a:schemeClr>
                  </a:solidFill>
                  <a:latin typeface="SamsungOne 400" panose="020B0503030303020204" pitchFamily="34" charset="0"/>
                </a:rPr>
                <a:t> with the number 0.</a:t>
              </a:r>
            </a:p>
          </p:txBody>
        </p:sp>
      </p:grpSp>
      <p:grpSp>
        <p:nvGrpSpPr>
          <p:cNvPr id="3" name="그룹 2">
            <a:extLst>
              <a:ext uri="{FF2B5EF4-FFF2-40B4-BE49-F238E27FC236}">
                <a16:creationId xmlns="" xmlns:a16="http://schemas.microsoft.com/office/drawing/2014/main" id="{A83035CD-EBA5-4D9C-9783-156ED23543EE}"/>
              </a:ext>
            </a:extLst>
          </p:cNvPr>
          <p:cNvGrpSpPr/>
          <p:nvPr/>
        </p:nvGrpSpPr>
        <p:grpSpPr>
          <a:xfrm>
            <a:off x="558924" y="1772818"/>
            <a:ext cx="8782050" cy="3368525"/>
            <a:chOff x="558924" y="1772818"/>
            <a:chExt cx="8782050" cy="3368525"/>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8"/>
              <a:ext cx="8782050" cy="336852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5872"/>
            <a:stretch/>
          </p:blipFill>
          <p:spPr>
            <a:xfrm>
              <a:off x="618877" y="1836881"/>
              <a:ext cx="8722097" cy="3238972"/>
            </a:xfrm>
            <a:prstGeom prst="rect">
              <a:avLst/>
            </a:prstGeom>
          </p:spPr>
        </p:pic>
      </p:grpSp>
      <p:sp>
        <p:nvSpPr>
          <p:cNvPr id="16" name="직사각형 15">
            <a:extLst>
              <a:ext uri="{FF2B5EF4-FFF2-40B4-BE49-F238E27FC236}">
                <a16:creationId xmlns="" xmlns:a16="http://schemas.microsoft.com/office/drawing/2014/main" id="{8486170C-FC76-4662-8426-A6D25D3B5E4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3243357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2658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Previously, we learned that Python does not directly support arrays but allows for data structure arrangement through the NumPy library.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arrangement concepts learned in standard programming languages are not too different in Python.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programming, decreasing loops is the method to increase performance.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Loops in large-scale computations require a computation per repetition, causing poor performance.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NumPy arrays allow for a wide variety of data processing operations through concise array operations as opposed to loops.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use of array computing to explicitly remove loops is called Vectorization. Mathematical operations for vectorized arrays are typically two to three, if not ten or even a hundred times faster than pure Python operations. Broadcasting, another method that we will learn later, is a very powerful vector operation.</a:t>
            </a:r>
          </a:p>
        </p:txBody>
      </p:sp>
      <p:sp>
        <p:nvSpPr>
          <p:cNvPr id="11" name="직사각형 10">
            <a:extLst>
              <a:ext uri="{FF2B5EF4-FFF2-40B4-BE49-F238E27FC236}">
                <a16:creationId xmlns="" xmlns:a16="http://schemas.microsoft.com/office/drawing/2014/main" id="{4785645C-3BC5-47C9-B366-3C20667EA97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Why Use NumPy Arrays? (1/3)</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92300160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187CE3CA-207F-4038-A4B7-00874E955AA7}"/>
              </a:ext>
            </a:extLst>
          </p:cNvPr>
          <p:cNvGrpSpPr/>
          <p:nvPr/>
        </p:nvGrpSpPr>
        <p:grpSpPr>
          <a:xfrm>
            <a:off x="561850" y="4399788"/>
            <a:ext cx="8782050" cy="1405476"/>
            <a:chOff x="561850" y="4542990"/>
            <a:chExt cx="8782050" cy="1405476"/>
          </a:xfrm>
        </p:grpSpPr>
        <p:grpSp>
          <p:nvGrpSpPr>
            <p:cNvPr id="10" name="그룹 9"/>
            <p:cNvGrpSpPr/>
            <p:nvPr/>
          </p:nvGrpSpPr>
          <p:grpSpPr>
            <a:xfrm>
              <a:off x="561850" y="4542990"/>
              <a:ext cx="8782050" cy="1405476"/>
              <a:chOff x="557644" y="5085181"/>
              <a:chExt cx="8782050" cy="1405476"/>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14054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142-1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Definition of the dictionary</a:t>
                </a:r>
              </a:p>
            </p:txBody>
          </p:sp>
        </p:grpSp>
        <p:pic>
          <p:nvPicPr>
            <p:cNvPr id="17"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8837" y="5292233"/>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27618" y="5269501"/>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142-2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 xmlns:a16="http://schemas.microsoft.com/office/drawing/2014/main" id="{0800EE66-B78E-4CCD-A49E-31BBE412C7F6}"/>
                </a:ext>
              </a:extLst>
            </p:cNvPr>
            <p:cNvSpPr txBox="1"/>
            <p:nvPr/>
          </p:nvSpPr>
          <p:spPr>
            <a:xfrm>
              <a:off x="1028258" y="559363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Converting the dictionary into a DataFrame. Specify the index as [r0, r1, r2].</a:t>
              </a:r>
            </a:p>
          </p:txBody>
        </p:sp>
      </p:grpSp>
      <p:grpSp>
        <p:nvGrpSpPr>
          <p:cNvPr id="3" name="그룹 2">
            <a:extLst>
              <a:ext uri="{FF2B5EF4-FFF2-40B4-BE49-F238E27FC236}">
                <a16:creationId xmlns="" xmlns:a16="http://schemas.microsoft.com/office/drawing/2014/main" id="{14AAC41C-3247-423E-B113-35B1B05E8AE9}"/>
              </a:ext>
            </a:extLst>
          </p:cNvPr>
          <p:cNvGrpSpPr/>
          <p:nvPr/>
        </p:nvGrpSpPr>
        <p:grpSpPr>
          <a:xfrm>
            <a:off x="558924" y="1772816"/>
            <a:ext cx="8782050" cy="2532629"/>
            <a:chOff x="558924" y="1772816"/>
            <a:chExt cx="8782050" cy="2532629"/>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6"/>
              <a:ext cx="8782050" cy="253262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6912"/>
            <a:stretch/>
          </p:blipFill>
          <p:spPr>
            <a:xfrm>
              <a:off x="617895" y="1838553"/>
              <a:ext cx="8723079" cy="2367896"/>
            </a:xfrm>
            <a:prstGeom prst="rect">
              <a:avLst/>
            </a:prstGeom>
          </p:spPr>
        </p:pic>
      </p:grpSp>
      <p:sp>
        <p:nvSpPr>
          <p:cNvPr id="20" name="직사각형 19">
            <a:extLst>
              <a:ext uri="{FF2B5EF4-FFF2-40B4-BE49-F238E27FC236}">
                <a16:creationId xmlns="" xmlns:a16="http://schemas.microsoft.com/office/drawing/2014/main" id="{98A36636-BC80-4041-81B4-44AB2F0D9E7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26294124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4401018"/>
            <a:ext cx="8782050" cy="756174"/>
            <a:chOff x="557644" y="5085181"/>
            <a:chExt cx="8782050" cy="756174"/>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561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Reset the row index to integer.</a:t>
              </a:r>
            </a:p>
          </p:txBody>
        </p:sp>
      </p:grpSp>
      <p:grpSp>
        <p:nvGrpSpPr>
          <p:cNvPr id="2" name="그룹 1">
            <a:extLst>
              <a:ext uri="{FF2B5EF4-FFF2-40B4-BE49-F238E27FC236}">
                <a16:creationId xmlns="" xmlns:a16="http://schemas.microsoft.com/office/drawing/2014/main" id="{0FA11A6B-17C9-4192-BF41-E15CA79B680C}"/>
              </a:ext>
            </a:extLst>
          </p:cNvPr>
          <p:cNvGrpSpPr/>
          <p:nvPr/>
        </p:nvGrpSpPr>
        <p:grpSpPr>
          <a:xfrm>
            <a:off x="558924" y="1772819"/>
            <a:ext cx="8782050" cy="2530566"/>
            <a:chOff x="558924" y="1772819"/>
            <a:chExt cx="8782050" cy="2530566"/>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9"/>
              <a:ext cx="8782050" cy="25305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16578"/>
            <a:stretch/>
          </p:blipFill>
          <p:spPr>
            <a:xfrm>
              <a:off x="637537" y="1847338"/>
              <a:ext cx="8703437" cy="2360767"/>
            </a:xfrm>
            <a:prstGeom prst="rect">
              <a:avLst/>
            </a:prstGeom>
          </p:spPr>
        </p:pic>
      </p:grpSp>
      <p:sp>
        <p:nvSpPr>
          <p:cNvPr id="16" name="직사각형 15">
            <a:extLst>
              <a:ext uri="{FF2B5EF4-FFF2-40B4-BE49-F238E27FC236}">
                <a16:creationId xmlns="" xmlns:a16="http://schemas.microsoft.com/office/drawing/2014/main" id="{6633980F-9AA0-4EBA-B121-3F6551DF4EE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426383162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832903DB-5841-448E-BE37-0D4118F15433}"/>
              </a:ext>
            </a:extLst>
          </p:cNvPr>
          <p:cNvGrpSpPr/>
          <p:nvPr/>
        </p:nvGrpSpPr>
        <p:grpSpPr>
          <a:xfrm>
            <a:off x="561850" y="4399678"/>
            <a:ext cx="8782050" cy="1333577"/>
            <a:chOff x="561850" y="4390347"/>
            <a:chExt cx="8782050" cy="1333577"/>
          </a:xfrm>
        </p:grpSpPr>
        <p:grpSp>
          <p:nvGrpSpPr>
            <p:cNvPr id="10" name="그룹 9"/>
            <p:cNvGrpSpPr/>
            <p:nvPr/>
          </p:nvGrpSpPr>
          <p:grpSpPr>
            <a:xfrm>
              <a:off x="561850" y="4390347"/>
              <a:ext cx="8782050" cy="1333577"/>
              <a:chOff x="557644" y="5085180"/>
              <a:chExt cx="8782050" cy="1333577"/>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0"/>
                <a:ext cx="8782050" cy="13335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145-1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81328"/>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Definition of the dictionary</a:t>
                </a:r>
              </a:p>
            </p:txBody>
          </p:sp>
        </p:grpSp>
        <p:pic>
          <p:nvPicPr>
            <p:cNvPr id="17"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8837" y="5094230"/>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27618" y="5071498"/>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145-2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 xmlns:a16="http://schemas.microsoft.com/office/drawing/2014/main" id="{0800EE66-B78E-4CCD-A49E-31BBE412C7F6}"/>
                </a:ext>
              </a:extLst>
            </p:cNvPr>
            <p:cNvSpPr txBox="1"/>
            <p:nvPr/>
          </p:nvSpPr>
          <p:spPr>
            <a:xfrm>
              <a:off x="1028258" y="537985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Converting the dictionary into a DataFrame. Specify the index as [r0, r1, r2].</a:t>
              </a:r>
            </a:p>
          </p:txBody>
        </p:sp>
      </p:grpSp>
      <p:grpSp>
        <p:nvGrpSpPr>
          <p:cNvPr id="2" name="그룹 1">
            <a:extLst>
              <a:ext uri="{FF2B5EF4-FFF2-40B4-BE49-F238E27FC236}">
                <a16:creationId xmlns="" xmlns:a16="http://schemas.microsoft.com/office/drawing/2014/main" id="{A6C44AA8-937F-4542-BD7E-7D6ACCEC6AAB}"/>
              </a:ext>
            </a:extLst>
          </p:cNvPr>
          <p:cNvGrpSpPr/>
          <p:nvPr/>
        </p:nvGrpSpPr>
        <p:grpSpPr>
          <a:xfrm>
            <a:off x="558924" y="1772816"/>
            <a:ext cx="8782051" cy="2532629"/>
            <a:chOff x="558924" y="1772816"/>
            <a:chExt cx="8782051" cy="2532629"/>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6"/>
              <a:ext cx="8782050" cy="253262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17373"/>
            <a:stretch/>
          </p:blipFill>
          <p:spPr>
            <a:xfrm>
              <a:off x="634577" y="1832857"/>
              <a:ext cx="8706398" cy="2391958"/>
            </a:xfrm>
            <a:prstGeom prst="rect">
              <a:avLst/>
            </a:prstGeom>
          </p:spPr>
        </p:pic>
      </p:grpSp>
      <p:sp>
        <p:nvSpPr>
          <p:cNvPr id="20" name="직사각형 19">
            <a:extLst>
              <a:ext uri="{FF2B5EF4-FFF2-40B4-BE49-F238E27FC236}">
                <a16:creationId xmlns="" xmlns:a16="http://schemas.microsoft.com/office/drawing/2014/main" id="{A9B3C515-FF5A-43A1-AA3A-8939F40595C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11719244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4149080"/>
            <a:ext cx="8782050" cy="711454"/>
            <a:chOff x="557644" y="5085181"/>
            <a:chExt cx="8782050" cy="711454"/>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Sort row indices in descending order.</a:t>
              </a:r>
            </a:p>
          </p:txBody>
        </p:sp>
      </p:grpSp>
      <p:grpSp>
        <p:nvGrpSpPr>
          <p:cNvPr id="3" name="그룹 2">
            <a:extLst>
              <a:ext uri="{FF2B5EF4-FFF2-40B4-BE49-F238E27FC236}">
                <a16:creationId xmlns="" xmlns:a16="http://schemas.microsoft.com/office/drawing/2014/main" id="{C156BA65-9511-4E56-982E-EE04BF45784A}"/>
              </a:ext>
            </a:extLst>
          </p:cNvPr>
          <p:cNvGrpSpPr/>
          <p:nvPr/>
        </p:nvGrpSpPr>
        <p:grpSpPr>
          <a:xfrm>
            <a:off x="558924" y="1772819"/>
            <a:ext cx="8782050" cy="2301828"/>
            <a:chOff x="558924" y="1772819"/>
            <a:chExt cx="8782050" cy="2301828"/>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9"/>
              <a:ext cx="8782050" cy="23018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9389"/>
            <a:stretch/>
          </p:blipFill>
          <p:spPr>
            <a:xfrm>
              <a:off x="637538" y="1847863"/>
              <a:ext cx="8703436" cy="2198791"/>
            </a:xfrm>
            <a:prstGeom prst="rect">
              <a:avLst/>
            </a:prstGeom>
          </p:spPr>
        </p:pic>
      </p:grpSp>
      <p:sp>
        <p:nvSpPr>
          <p:cNvPr id="16" name="직사각형 15">
            <a:extLst>
              <a:ext uri="{FF2B5EF4-FFF2-40B4-BE49-F238E27FC236}">
                <a16:creationId xmlns="" xmlns:a16="http://schemas.microsoft.com/office/drawing/2014/main" id="{9526FF7B-D53A-477B-BBE1-7863013466A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37368861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4390348"/>
            <a:ext cx="8782050" cy="1342908"/>
            <a:chOff x="557644" y="5085181"/>
            <a:chExt cx="8782050" cy="1342908"/>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13429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147-1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Definition of the dictionary</a:t>
              </a:r>
            </a:p>
          </p:txBody>
        </p:sp>
      </p:grpSp>
      <p:pic>
        <p:nvPicPr>
          <p:cNvPr id="17"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8837" y="5077023"/>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27618" y="5054291"/>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147-2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 xmlns:a16="http://schemas.microsoft.com/office/drawing/2014/main" id="{0800EE66-B78E-4CCD-A49E-31BBE412C7F6}"/>
              </a:ext>
            </a:extLst>
          </p:cNvPr>
          <p:cNvSpPr txBox="1"/>
          <p:nvPr/>
        </p:nvSpPr>
        <p:spPr>
          <a:xfrm>
            <a:off x="1028258" y="5389185"/>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Converting the dictionary into a DataFrame. Specify the index as [r0, r1, r2].</a:t>
            </a:r>
          </a:p>
        </p:txBody>
      </p:sp>
      <p:grpSp>
        <p:nvGrpSpPr>
          <p:cNvPr id="3" name="그룹 2">
            <a:extLst>
              <a:ext uri="{FF2B5EF4-FFF2-40B4-BE49-F238E27FC236}">
                <a16:creationId xmlns="" xmlns:a16="http://schemas.microsoft.com/office/drawing/2014/main" id="{4846D85C-92CF-46A9-94CD-721B7B339C66}"/>
              </a:ext>
            </a:extLst>
          </p:cNvPr>
          <p:cNvGrpSpPr/>
          <p:nvPr/>
        </p:nvGrpSpPr>
        <p:grpSpPr>
          <a:xfrm>
            <a:off x="558924" y="1772816"/>
            <a:ext cx="8782050" cy="2532629"/>
            <a:chOff x="558924" y="1772816"/>
            <a:chExt cx="8782050" cy="2532629"/>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6"/>
              <a:ext cx="8782050" cy="253262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7965"/>
            <a:stretch/>
          </p:blipFill>
          <p:spPr>
            <a:xfrm>
              <a:off x="643444" y="1825778"/>
              <a:ext cx="8697530" cy="2399037"/>
            </a:xfrm>
            <a:prstGeom prst="rect">
              <a:avLst/>
            </a:prstGeom>
          </p:spPr>
        </p:pic>
      </p:grpSp>
      <p:sp>
        <p:nvSpPr>
          <p:cNvPr id="20" name="직사각형 19">
            <a:extLst>
              <a:ext uri="{FF2B5EF4-FFF2-40B4-BE49-F238E27FC236}">
                <a16:creationId xmlns="" xmlns:a16="http://schemas.microsoft.com/office/drawing/2014/main" id="{8F35A5CB-046A-4774-9002-EE7A9380BF8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376725473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3509634"/>
            <a:ext cx="8782050" cy="711454"/>
            <a:chOff x="557644" y="5085181"/>
            <a:chExt cx="8782050" cy="711454"/>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Sort in descending order based on column c1.</a:t>
              </a:r>
            </a:p>
          </p:txBody>
        </p:sp>
      </p:grpSp>
      <p:grpSp>
        <p:nvGrpSpPr>
          <p:cNvPr id="2" name="그룹 1">
            <a:extLst>
              <a:ext uri="{FF2B5EF4-FFF2-40B4-BE49-F238E27FC236}">
                <a16:creationId xmlns="" xmlns:a16="http://schemas.microsoft.com/office/drawing/2014/main" id="{9179A0A2-9FD8-4968-9AE2-D87C63B50B14}"/>
              </a:ext>
            </a:extLst>
          </p:cNvPr>
          <p:cNvGrpSpPr/>
          <p:nvPr/>
        </p:nvGrpSpPr>
        <p:grpSpPr>
          <a:xfrm>
            <a:off x="558924" y="1772819"/>
            <a:ext cx="8782051" cy="1656181"/>
            <a:chOff x="558924" y="1772819"/>
            <a:chExt cx="8782051" cy="1656181"/>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9"/>
              <a:ext cx="8782050" cy="16561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2736"/>
            <a:stretch/>
          </p:blipFill>
          <p:spPr>
            <a:xfrm>
              <a:off x="618877" y="1857662"/>
              <a:ext cx="8722098" cy="1557342"/>
            </a:xfrm>
            <a:prstGeom prst="rect">
              <a:avLst/>
            </a:prstGeom>
          </p:spPr>
        </p:pic>
      </p:grpSp>
      <p:sp>
        <p:nvSpPr>
          <p:cNvPr id="16" name="직사각형 15">
            <a:extLst>
              <a:ext uri="{FF2B5EF4-FFF2-40B4-BE49-F238E27FC236}">
                <a16:creationId xmlns="" xmlns:a16="http://schemas.microsoft.com/office/drawing/2014/main" id="{A7789036-5FE6-4F87-8046-10F2275D43C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186416449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 xmlns:a16="http://schemas.microsoft.com/office/drawing/2014/main" id="{58B1BC1D-DFB7-4482-BA23-F01AD71B1BBE}"/>
              </a:ext>
            </a:extLst>
          </p:cNvPr>
          <p:cNvSpPr/>
          <p:nvPr/>
        </p:nvSpPr>
        <p:spPr>
          <a:xfrm>
            <a:off x="444580" y="136086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Series Operations</a:t>
            </a: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15" name="직사각형 1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E2C565C5-8B02-4EC7-9774-A8102346F5B5}"/>
              </a:ext>
            </a:extLst>
          </p:cNvPr>
          <p:cNvGrpSpPr/>
          <p:nvPr/>
        </p:nvGrpSpPr>
        <p:grpSpPr>
          <a:xfrm>
            <a:off x="558923" y="2810502"/>
            <a:ext cx="8782050" cy="1050546"/>
            <a:chOff x="558923" y="3680695"/>
            <a:chExt cx="8782050" cy="1050546"/>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923" y="3680695"/>
              <a:ext cx="8782050" cy="10505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769" r="19093"/>
            <a:stretch/>
          </p:blipFill>
          <p:spPr>
            <a:xfrm>
              <a:off x="653142" y="3771701"/>
              <a:ext cx="8687831" cy="881435"/>
            </a:xfrm>
            <a:prstGeom prst="rect">
              <a:avLst/>
            </a:prstGeom>
          </p:spPr>
        </p:pic>
      </p:grpSp>
      <p:grpSp>
        <p:nvGrpSpPr>
          <p:cNvPr id="14" name="그룹 13">
            <a:extLst>
              <a:ext uri="{FF2B5EF4-FFF2-40B4-BE49-F238E27FC236}">
                <a16:creationId xmlns="" xmlns:a16="http://schemas.microsoft.com/office/drawing/2014/main" id="{2B293D9F-BCF2-4050-A6E5-6BEB90827B8A}"/>
              </a:ext>
            </a:extLst>
          </p:cNvPr>
          <p:cNvGrpSpPr/>
          <p:nvPr/>
        </p:nvGrpSpPr>
        <p:grpSpPr>
          <a:xfrm>
            <a:off x="524240" y="1870666"/>
            <a:ext cx="8887612" cy="795209"/>
            <a:chOff x="524240" y="1870666"/>
            <a:chExt cx="8887612" cy="795209"/>
          </a:xfrm>
        </p:grpSpPr>
        <p:sp>
          <p:nvSpPr>
            <p:cNvPr id="20" name="직사각형 19">
              <a:extLst>
                <a:ext uri="{FF2B5EF4-FFF2-40B4-BE49-F238E27FC236}">
                  <a16:creationId xmlns="" xmlns:a16="http://schemas.microsoft.com/office/drawing/2014/main" id="{EC87B877-768F-44C8-96AD-A7DFB1BE27D5}"/>
                </a:ext>
              </a:extLst>
            </p:cNvPr>
            <p:cNvSpPr/>
            <p:nvPr/>
          </p:nvSpPr>
          <p:spPr>
            <a:xfrm>
              <a:off x="651633" y="2120359"/>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Adding a number to a series object adds a number to each of the series’ individual elements and converts the calculated result into a series object.</a:t>
              </a:r>
            </a:p>
          </p:txBody>
        </p:sp>
        <p:sp>
          <p:nvSpPr>
            <p:cNvPr id="21" name="직사각형 20">
              <a:extLst>
                <a:ext uri="{FF2B5EF4-FFF2-40B4-BE49-F238E27FC236}">
                  <a16:creationId xmlns="" xmlns:a16="http://schemas.microsoft.com/office/drawing/2014/main" id="{A5D00255-EF88-4569-B82A-4066EF42E426}"/>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Series vs. Numbers</a:t>
              </a:r>
            </a:p>
          </p:txBody>
        </p:sp>
      </p:grpSp>
    </p:spTree>
    <p:extLst>
      <p:ext uri="{BB962C8B-B14F-4D97-AF65-F5344CB8AC3E}">
        <p14:creationId xmlns:p14="http://schemas.microsoft.com/office/powerpoint/2010/main" val="7108561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E9191AD4-6369-4A2E-A7A0-98D26073F288}"/>
              </a:ext>
            </a:extLst>
          </p:cNvPr>
          <p:cNvGrpSpPr/>
          <p:nvPr/>
        </p:nvGrpSpPr>
        <p:grpSpPr>
          <a:xfrm>
            <a:off x="561850" y="5016444"/>
            <a:ext cx="8782050" cy="1292875"/>
            <a:chOff x="561850" y="4589753"/>
            <a:chExt cx="8782050" cy="1292875"/>
          </a:xfrm>
        </p:grpSpPr>
        <p:grpSp>
          <p:nvGrpSpPr>
            <p:cNvPr id="10" name="그룹 9"/>
            <p:cNvGrpSpPr/>
            <p:nvPr/>
          </p:nvGrpSpPr>
          <p:grpSpPr>
            <a:xfrm>
              <a:off x="561850" y="4589753"/>
              <a:ext cx="8782050" cy="1292875"/>
              <a:chOff x="557644" y="5085180"/>
              <a:chExt cx="8782050" cy="1292875"/>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0"/>
                <a:ext cx="8782050" cy="12928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Create a pandas series with data from a dictionary.</a:t>
                </a:r>
              </a:p>
            </p:txBody>
          </p:sp>
        </p:grpSp>
        <p:pic>
          <p:nvPicPr>
            <p:cNvPr id="17"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27104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18992" y="5248315"/>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 xmlns:a16="http://schemas.microsoft.com/office/drawing/2014/main" id="{0800EE66-B78E-4CCD-A49E-31BBE412C7F6}"/>
                </a:ext>
              </a:extLst>
            </p:cNvPr>
            <p:cNvSpPr txBox="1"/>
            <p:nvPr/>
          </p:nvSpPr>
          <p:spPr>
            <a:xfrm>
              <a:off x="1019632" y="558320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Divide the student’s scores by 200 per subject. </a:t>
              </a:r>
            </a:p>
          </p:txBody>
        </p:sp>
      </p:grpSp>
      <p:grpSp>
        <p:nvGrpSpPr>
          <p:cNvPr id="5" name="그룹 4">
            <a:extLst>
              <a:ext uri="{FF2B5EF4-FFF2-40B4-BE49-F238E27FC236}">
                <a16:creationId xmlns="" xmlns:a16="http://schemas.microsoft.com/office/drawing/2014/main" id="{ED5E2F27-272D-4805-91F8-F25C36792FB4}"/>
              </a:ext>
            </a:extLst>
          </p:cNvPr>
          <p:cNvGrpSpPr/>
          <p:nvPr/>
        </p:nvGrpSpPr>
        <p:grpSpPr>
          <a:xfrm>
            <a:off x="558924" y="2216970"/>
            <a:ext cx="8782050" cy="2700261"/>
            <a:chOff x="558924" y="2235632"/>
            <a:chExt cx="8782050" cy="2700261"/>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2235632"/>
              <a:ext cx="8782050" cy="27002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486" r="22473"/>
            <a:stretch/>
          </p:blipFill>
          <p:spPr>
            <a:xfrm>
              <a:off x="690464" y="2306853"/>
              <a:ext cx="8650510" cy="2574176"/>
            </a:xfrm>
            <a:prstGeom prst="rect">
              <a:avLst/>
            </a:prstGeom>
          </p:spPr>
        </p:pic>
      </p:grpSp>
      <p:grpSp>
        <p:nvGrpSpPr>
          <p:cNvPr id="6" name="그룹 5">
            <a:extLst>
              <a:ext uri="{FF2B5EF4-FFF2-40B4-BE49-F238E27FC236}">
                <a16:creationId xmlns="" xmlns:a16="http://schemas.microsoft.com/office/drawing/2014/main" id="{BBAC7F5F-FD2B-448A-A8E6-1C0EFDDCBF34}"/>
              </a:ext>
            </a:extLst>
          </p:cNvPr>
          <p:cNvGrpSpPr/>
          <p:nvPr/>
        </p:nvGrpSpPr>
        <p:grpSpPr>
          <a:xfrm>
            <a:off x="580388" y="1413381"/>
            <a:ext cx="8887612" cy="769091"/>
            <a:chOff x="580388" y="1413381"/>
            <a:chExt cx="8887612" cy="769091"/>
          </a:xfrm>
        </p:grpSpPr>
        <p:sp>
          <p:nvSpPr>
            <p:cNvPr id="16" name="직사각형 15"/>
            <p:cNvSpPr/>
            <p:nvPr/>
          </p:nvSpPr>
          <p:spPr>
            <a:xfrm>
              <a:off x="711201" y="1636956"/>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Adding a number to a series object adds a number to each of the series’ individual elements and converts the calculated result into a series object.</a:t>
              </a:r>
            </a:p>
          </p:txBody>
        </p:sp>
        <p:sp>
          <p:nvSpPr>
            <p:cNvPr id="20" name="직사각형 19">
              <a:extLst>
                <a:ext uri="{FF2B5EF4-FFF2-40B4-BE49-F238E27FC236}">
                  <a16:creationId xmlns="" xmlns:a16="http://schemas.microsoft.com/office/drawing/2014/main" id="{FCDBC5E7-D315-4483-B05A-6667F2E8B91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Series vs. Numbers</a:t>
              </a:r>
            </a:p>
          </p:txBody>
        </p:sp>
      </p:grpSp>
    </p:spTree>
    <p:extLst>
      <p:ext uri="{BB962C8B-B14F-4D97-AF65-F5344CB8AC3E}">
        <p14:creationId xmlns:p14="http://schemas.microsoft.com/office/powerpoint/2010/main" val="11140087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5" name="그룹 4">
            <a:extLst>
              <a:ext uri="{FF2B5EF4-FFF2-40B4-BE49-F238E27FC236}">
                <a16:creationId xmlns="" xmlns:a16="http://schemas.microsoft.com/office/drawing/2014/main" id="{78502464-CF85-468C-BF21-283F05B18CCA}"/>
              </a:ext>
            </a:extLst>
          </p:cNvPr>
          <p:cNvGrpSpPr/>
          <p:nvPr/>
        </p:nvGrpSpPr>
        <p:grpSpPr>
          <a:xfrm>
            <a:off x="550275" y="3735016"/>
            <a:ext cx="8782050" cy="1327018"/>
            <a:chOff x="561850" y="3771788"/>
            <a:chExt cx="8782050" cy="1327018"/>
          </a:xfrm>
        </p:grpSpPr>
        <p:grpSp>
          <p:nvGrpSpPr>
            <p:cNvPr id="10" name="그룹 9"/>
            <p:cNvGrpSpPr/>
            <p:nvPr/>
          </p:nvGrpSpPr>
          <p:grpSpPr>
            <a:xfrm>
              <a:off x="561850" y="3771788"/>
              <a:ext cx="8782050" cy="1327018"/>
              <a:chOff x="557644" y="5085181"/>
              <a:chExt cx="8782050" cy="1327018"/>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13270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Create a pandas series with data from a dictionary.</a:t>
                </a:r>
              </a:p>
            </p:txBody>
          </p:sp>
        </p:grpSp>
        <p:pic>
          <p:nvPicPr>
            <p:cNvPr id="17"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4464089"/>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18992" y="4441357"/>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5-4 ~ 5-7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 xmlns:a16="http://schemas.microsoft.com/office/drawing/2014/main" id="{0800EE66-B78E-4CCD-A49E-31BBE412C7F6}"/>
                </a:ext>
              </a:extLst>
            </p:cNvPr>
            <p:cNvSpPr txBox="1"/>
            <p:nvPr/>
          </p:nvSpPr>
          <p:spPr>
            <a:xfrm>
              <a:off x="1019632" y="477625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Perform the four fundamental arithmetic calculations based on the scores of each student per subject.</a:t>
              </a:r>
            </a:p>
          </p:txBody>
        </p:sp>
      </p:grpSp>
      <p:grpSp>
        <p:nvGrpSpPr>
          <p:cNvPr id="23" name="그룹 22">
            <a:extLst>
              <a:ext uri="{FF2B5EF4-FFF2-40B4-BE49-F238E27FC236}">
                <a16:creationId xmlns="" xmlns:a16="http://schemas.microsoft.com/office/drawing/2014/main" id="{65926F18-E46C-426A-AB5B-605A87F1CB08}"/>
              </a:ext>
            </a:extLst>
          </p:cNvPr>
          <p:cNvGrpSpPr/>
          <p:nvPr/>
        </p:nvGrpSpPr>
        <p:grpSpPr>
          <a:xfrm>
            <a:off x="580388" y="1413381"/>
            <a:ext cx="8887612" cy="569036"/>
            <a:chOff x="580388" y="1413381"/>
            <a:chExt cx="8887612" cy="569036"/>
          </a:xfrm>
        </p:grpSpPr>
        <p:sp>
          <p:nvSpPr>
            <p:cNvPr id="24" name="직사각형 23">
              <a:extLst>
                <a:ext uri="{FF2B5EF4-FFF2-40B4-BE49-F238E27FC236}">
                  <a16:creationId xmlns="" xmlns:a16="http://schemas.microsoft.com/office/drawing/2014/main" id="{E2D6BAB6-20DF-4AB7-A9B5-3C6E2C367AF0}"/>
                </a:ext>
              </a:extLst>
            </p:cNvPr>
            <p:cNvSpPr/>
            <p:nvPr/>
          </p:nvSpPr>
          <p:spPr>
            <a:xfrm>
              <a:off x="711201" y="163695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all indices in the series, elements with the same index are calculated. </a:t>
              </a:r>
            </a:p>
          </p:txBody>
        </p:sp>
        <p:sp>
          <p:nvSpPr>
            <p:cNvPr id="25" name="직사각형 24">
              <a:extLst>
                <a:ext uri="{FF2B5EF4-FFF2-40B4-BE49-F238E27FC236}">
                  <a16:creationId xmlns="" xmlns:a16="http://schemas.microsoft.com/office/drawing/2014/main" id="{7043414E-C605-4980-BA32-288411D00EA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Series vs. Series</a:t>
              </a:r>
            </a:p>
          </p:txBody>
        </p:sp>
      </p:grpSp>
      <p:grpSp>
        <p:nvGrpSpPr>
          <p:cNvPr id="21" name="그룹 20">
            <a:extLst>
              <a:ext uri="{FF2B5EF4-FFF2-40B4-BE49-F238E27FC236}">
                <a16:creationId xmlns="" xmlns:a16="http://schemas.microsoft.com/office/drawing/2014/main" id="{85F98508-0724-6F62-5634-8CBB2DADACC2}"/>
              </a:ext>
            </a:extLst>
          </p:cNvPr>
          <p:cNvGrpSpPr/>
          <p:nvPr/>
        </p:nvGrpSpPr>
        <p:grpSpPr>
          <a:xfrm>
            <a:off x="558397" y="1990548"/>
            <a:ext cx="8782050" cy="1642699"/>
            <a:chOff x="558397" y="1990548"/>
            <a:chExt cx="8782050" cy="1642699"/>
          </a:xfrm>
        </p:grpSpPr>
        <p:sp>
          <p:nvSpPr>
            <p:cNvPr id="3" name="모서리가 둥근 직사각형 4">
              <a:extLst>
                <a:ext uri="{FF2B5EF4-FFF2-40B4-BE49-F238E27FC236}">
                  <a16:creationId xmlns="" xmlns:a16="http://schemas.microsoft.com/office/drawing/2014/main" id="{25BB193B-3C2D-A1AA-9D9E-4B59019E3352}"/>
                </a:ext>
              </a:extLst>
            </p:cNvPr>
            <p:cNvSpPr/>
            <p:nvPr/>
          </p:nvSpPr>
          <p:spPr>
            <a:xfrm>
              <a:off x="558397" y="1990548"/>
              <a:ext cx="8782050" cy="16426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7" name="그림 6">
              <a:extLst>
                <a:ext uri="{FF2B5EF4-FFF2-40B4-BE49-F238E27FC236}">
                  <a16:creationId xmlns="" xmlns:a16="http://schemas.microsoft.com/office/drawing/2014/main" id="{90B734BB-5B62-B420-181E-92647A03DB28}"/>
                </a:ext>
              </a:extLst>
            </p:cNvPr>
            <p:cNvPicPr>
              <a:picLocks noChangeAspect="1"/>
            </p:cNvPicPr>
            <p:nvPr/>
          </p:nvPicPr>
          <p:blipFill rotWithShape="1">
            <a:blip r:embed="rId5"/>
            <a:srcRect r="17810"/>
            <a:stretch/>
          </p:blipFill>
          <p:spPr>
            <a:xfrm>
              <a:off x="1201317" y="2066255"/>
              <a:ext cx="8139130" cy="1473776"/>
            </a:xfrm>
            <a:prstGeom prst="rect">
              <a:avLst/>
            </a:prstGeom>
          </p:spPr>
        </p:pic>
        <p:pic>
          <p:nvPicPr>
            <p:cNvPr id="20" name="그림 19">
              <a:extLst>
                <a:ext uri="{FF2B5EF4-FFF2-40B4-BE49-F238E27FC236}">
                  <a16:creationId xmlns="" xmlns:a16="http://schemas.microsoft.com/office/drawing/2014/main" id="{F814D63B-BEF7-5CA3-F9E0-7EE3660A05C8}"/>
                </a:ext>
              </a:extLst>
            </p:cNvPr>
            <p:cNvPicPr>
              <a:picLocks noChangeAspect="1"/>
            </p:cNvPicPr>
            <p:nvPr/>
          </p:nvPicPr>
          <p:blipFill>
            <a:blip r:embed="rId6"/>
            <a:stretch>
              <a:fillRect/>
            </a:stretch>
          </p:blipFill>
          <p:spPr>
            <a:xfrm>
              <a:off x="726090" y="2182472"/>
              <a:ext cx="468443" cy="172108"/>
            </a:xfrm>
            <a:prstGeom prst="rect">
              <a:avLst/>
            </a:prstGeom>
          </p:spPr>
        </p:pic>
        <p:sp>
          <p:nvSpPr>
            <p:cNvPr id="11" name="직사각형 10">
              <a:extLst>
                <a:ext uri="{FF2B5EF4-FFF2-40B4-BE49-F238E27FC236}">
                  <a16:creationId xmlns="" xmlns:a16="http://schemas.microsoft.com/office/drawing/2014/main" id="{99DAAF82-7984-3426-AA32-02749CC5ABC7}"/>
                </a:ext>
              </a:extLst>
            </p:cNvPr>
            <p:cNvSpPr/>
            <p:nvPr/>
          </p:nvSpPr>
          <p:spPr>
            <a:xfrm>
              <a:off x="1009597" y="2209799"/>
              <a:ext cx="49682" cy="1219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2D3C9D"/>
                  </a:solidFill>
                  <a:latin typeface="D2Coding" panose="020B0609020101020101" pitchFamily="49" charset="-127"/>
                  <a:ea typeface="D2Coding" panose="020B0609020101020101" pitchFamily="49" charset="-127"/>
                </a:rPr>
                <a:t>5</a:t>
              </a:r>
              <a:endParaRPr lang="ko-KR" altLang="en-US" sz="1050" dirty="0">
                <a:solidFill>
                  <a:srgbClr val="2D3C9D"/>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57307553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4553317"/>
            <a:ext cx="8782050" cy="737332"/>
            <a:chOff x="557644" y="5085181"/>
            <a:chExt cx="8782050" cy="737332"/>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373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Combine the results of the arithmetic operation into a DataFrame (series -&gt; DataFrame).</a:t>
              </a:r>
            </a:p>
          </p:txBody>
        </p:sp>
      </p:grpSp>
      <p:sp>
        <p:nvSpPr>
          <p:cNvPr id="20" name="직사각형 19"/>
          <p:cNvSpPr/>
          <p:nvPr/>
        </p:nvSpPr>
        <p:spPr>
          <a:xfrm>
            <a:off x="711200" y="5361227"/>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the example above, the order of subject names given by index is different. However, pandas finds and sorts the same subject name (index), and it adds scores of the same subject name (index).</a:t>
            </a:r>
          </a:p>
        </p:txBody>
      </p:sp>
      <p:sp>
        <p:nvSpPr>
          <p:cNvPr id="16" name="직사각형 15">
            <a:extLst>
              <a:ext uri="{FF2B5EF4-FFF2-40B4-BE49-F238E27FC236}">
                <a16:creationId xmlns="" xmlns:a16="http://schemas.microsoft.com/office/drawing/2014/main" id="{ED2CB474-F06E-49DE-969C-19FFE29AED8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Series vs. Series</a:t>
            </a:r>
          </a:p>
        </p:txBody>
      </p:sp>
      <p:grpSp>
        <p:nvGrpSpPr>
          <p:cNvPr id="9" name="그룹 8">
            <a:extLst>
              <a:ext uri="{FF2B5EF4-FFF2-40B4-BE49-F238E27FC236}">
                <a16:creationId xmlns="" xmlns:a16="http://schemas.microsoft.com/office/drawing/2014/main" id="{F6D5AF4B-F3EF-48CA-88B2-4C1ACD923CE1}"/>
              </a:ext>
            </a:extLst>
          </p:cNvPr>
          <p:cNvGrpSpPr/>
          <p:nvPr/>
        </p:nvGrpSpPr>
        <p:grpSpPr>
          <a:xfrm>
            <a:off x="558924" y="1719470"/>
            <a:ext cx="8782050" cy="2733871"/>
            <a:chOff x="558924" y="1719470"/>
            <a:chExt cx="8782050" cy="2733871"/>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19470"/>
              <a:ext cx="8782050" cy="273387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l="1665" r="15445"/>
            <a:stretch/>
          </p:blipFill>
          <p:spPr>
            <a:xfrm>
              <a:off x="653142" y="1786857"/>
              <a:ext cx="8687832" cy="2585868"/>
            </a:xfrm>
            <a:prstGeom prst="rect">
              <a:avLst/>
            </a:prstGeom>
          </p:spPr>
        </p:pic>
        <p:sp>
          <p:nvSpPr>
            <p:cNvPr id="18" name="직사각형 17">
              <a:extLst>
                <a:ext uri="{FF2B5EF4-FFF2-40B4-BE49-F238E27FC236}">
                  <a16:creationId xmlns="" xmlns:a16="http://schemas.microsoft.com/office/drawing/2014/main" id="{8B388DFD-D504-4451-BA62-5156A0913CDF}"/>
                </a:ext>
              </a:extLst>
            </p:cNvPr>
            <p:cNvSpPr/>
            <p:nvPr/>
          </p:nvSpPr>
          <p:spPr>
            <a:xfrm>
              <a:off x="824694" y="3056822"/>
              <a:ext cx="1109433" cy="30797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00" b="1" dirty="0">
                  <a:solidFill>
                    <a:schemeClr val="tx1"/>
                  </a:solidFill>
                  <a:latin typeface="D2Coding" panose="020B0609020101020101" pitchFamily="49" charset="-127"/>
                  <a:ea typeface="D2Coding" panose="020B0609020101020101" pitchFamily="49" charset="-127"/>
                </a:rPr>
                <a:t>addition</a:t>
              </a:r>
            </a:p>
          </p:txBody>
        </p:sp>
        <p:sp>
          <p:nvSpPr>
            <p:cNvPr id="19" name="직사각형 18">
              <a:extLst>
                <a:ext uri="{FF2B5EF4-FFF2-40B4-BE49-F238E27FC236}">
                  <a16:creationId xmlns="" xmlns:a16="http://schemas.microsoft.com/office/drawing/2014/main" id="{D12E2F75-8857-47E1-BC85-6FFE0B1874F3}"/>
                </a:ext>
              </a:extLst>
            </p:cNvPr>
            <p:cNvSpPr/>
            <p:nvPr/>
          </p:nvSpPr>
          <p:spPr>
            <a:xfrm>
              <a:off x="3930418" y="2770092"/>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chemeClr val="tx1"/>
                  </a:solidFill>
                  <a:latin typeface="D2Coding" panose="020B0609020101020101" pitchFamily="49" charset="-127"/>
                  <a:ea typeface="D2Coding" panose="020B0609020101020101" pitchFamily="49" charset="-127"/>
                </a:rPr>
                <a:t>eng</a:t>
              </a:r>
            </a:p>
          </p:txBody>
        </p:sp>
        <p:sp>
          <p:nvSpPr>
            <p:cNvPr id="22" name="직사각형 21">
              <a:extLst>
                <a:ext uri="{FF2B5EF4-FFF2-40B4-BE49-F238E27FC236}">
                  <a16:creationId xmlns="" xmlns:a16="http://schemas.microsoft.com/office/drawing/2014/main" id="{0A711880-CE7D-4D9D-98CC-15110CFCB2DE}"/>
                </a:ext>
              </a:extLst>
            </p:cNvPr>
            <p:cNvSpPr/>
            <p:nvPr/>
          </p:nvSpPr>
          <p:spPr>
            <a:xfrm>
              <a:off x="1150315" y="4080943"/>
              <a:ext cx="792088" cy="24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schemeClr val="tx1"/>
                  </a:solidFill>
                  <a:latin typeface="D2Coding" panose="020B0609020101020101" pitchFamily="49" charset="-127"/>
                  <a:ea typeface="D2Coding" panose="020B0609020101020101" pitchFamily="49" charset="-127"/>
                </a:rPr>
                <a:t>division</a:t>
              </a:r>
            </a:p>
          </p:txBody>
        </p:sp>
        <p:sp>
          <p:nvSpPr>
            <p:cNvPr id="23" name="직사각형 22">
              <a:extLst>
                <a:ext uri="{FF2B5EF4-FFF2-40B4-BE49-F238E27FC236}">
                  <a16:creationId xmlns="" xmlns:a16="http://schemas.microsoft.com/office/drawing/2014/main" id="{357FB9C0-52F2-4654-876E-A6FD25EED504}"/>
                </a:ext>
              </a:extLst>
            </p:cNvPr>
            <p:cNvSpPr/>
            <p:nvPr/>
          </p:nvSpPr>
          <p:spPr>
            <a:xfrm>
              <a:off x="824694" y="3705625"/>
              <a:ext cx="1134185" cy="32574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schemeClr val="tx1"/>
                  </a:solidFill>
                  <a:latin typeface="D2Coding" panose="020B0609020101020101" pitchFamily="49" charset="-127"/>
                  <a:ea typeface="D2Coding" panose="020B0609020101020101" pitchFamily="49" charset="-127"/>
                </a:rPr>
                <a:t>Multiplication</a:t>
              </a:r>
            </a:p>
          </p:txBody>
        </p:sp>
        <p:sp>
          <p:nvSpPr>
            <p:cNvPr id="24" name="직사각형 23">
              <a:extLst>
                <a:ext uri="{FF2B5EF4-FFF2-40B4-BE49-F238E27FC236}">
                  <a16:creationId xmlns="" xmlns:a16="http://schemas.microsoft.com/office/drawing/2014/main" id="{14F4FA35-590D-4519-AD89-9444AEEEE37E}"/>
                </a:ext>
              </a:extLst>
            </p:cNvPr>
            <p:cNvSpPr/>
            <p:nvPr/>
          </p:nvSpPr>
          <p:spPr>
            <a:xfrm>
              <a:off x="1056099" y="3409281"/>
              <a:ext cx="878028" cy="24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schemeClr val="tx1"/>
                  </a:solidFill>
                  <a:latin typeface="D2Coding" panose="020B0609020101020101" pitchFamily="49" charset="-127"/>
                  <a:ea typeface="D2Coding" panose="020B0609020101020101" pitchFamily="49" charset="-127"/>
                </a:rPr>
                <a:t>subtraction</a:t>
              </a:r>
            </a:p>
          </p:txBody>
        </p:sp>
        <p:sp>
          <p:nvSpPr>
            <p:cNvPr id="25" name="직사각형 24">
              <a:extLst>
                <a:ext uri="{FF2B5EF4-FFF2-40B4-BE49-F238E27FC236}">
                  <a16:creationId xmlns="" xmlns:a16="http://schemas.microsoft.com/office/drawing/2014/main" id="{7C7EE3B1-9182-4443-BA21-9FC16A01EFFD}"/>
                </a:ext>
              </a:extLst>
            </p:cNvPr>
            <p:cNvSpPr/>
            <p:nvPr/>
          </p:nvSpPr>
          <p:spPr>
            <a:xfrm>
              <a:off x="3306113" y="2770092"/>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chemeClr val="tx1"/>
                  </a:solidFill>
                  <a:latin typeface="D2Coding" panose="020B0609020101020101" pitchFamily="49" charset="-127"/>
                  <a:ea typeface="D2Coding" panose="020B0609020101020101" pitchFamily="49" charset="-127"/>
                </a:rPr>
                <a:t>math</a:t>
              </a:r>
            </a:p>
          </p:txBody>
        </p:sp>
        <p:sp>
          <p:nvSpPr>
            <p:cNvPr id="26" name="직사각형 25">
              <a:extLst>
                <a:ext uri="{FF2B5EF4-FFF2-40B4-BE49-F238E27FC236}">
                  <a16:creationId xmlns="" xmlns:a16="http://schemas.microsoft.com/office/drawing/2014/main" id="{A0FF3C8E-3B6A-468B-A42D-5FB4F2EC3E3F}"/>
                </a:ext>
              </a:extLst>
            </p:cNvPr>
            <p:cNvSpPr/>
            <p:nvPr/>
          </p:nvSpPr>
          <p:spPr>
            <a:xfrm>
              <a:off x="2514767" y="2770092"/>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chemeClr val="tx1"/>
                  </a:solidFill>
                  <a:latin typeface="D2Coding" panose="020B0609020101020101" pitchFamily="49" charset="-127"/>
                  <a:ea typeface="D2Coding" panose="020B0609020101020101" pitchFamily="49" charset="-127"/>
                </a:rPr>
                <a:t>kor</a:t>
              </a:r>
            </a:p>
          </p:txBody>
        </p:sp>
        <p:sp>
          <p:nvSpPr>
            <p:cNvPr id="27" name="직사각형 26">
              <a:extLst>
                <a:ext uri="{FF2B5EF4-FFF2-40B4-BE49-F238E27FC236}">
                  <a16:creationId xmlns="" xmlns:a16="http://schemas.microsoft.com/office/drawing/2014/main" id="{A75C7887-319E-489B-862C-D2FEB56AEB55}"/>
                </a:ext>
              </a:extLst>
            </p:cNvPr>
            <p:cNvSpPr/>
            <p:nvPr/>
          </p:nvSpPr>
          <p:spPr>
            <a:xfrm>
              <a:off x="3471280" y="2074350"/>
              <a:ext cx="4293250" cy="18988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‘addition’</a:t>
              </a:r>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 ‘subtraction’</a:t>
              </a:r>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 ‘multiplication’</a:t>
              </a:r>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 ‘division’</a:t>
              </a:r>
              <a:r>
                <a:rPr lang="en-US" altLang="ko-KR" sz="1200" dirty="0">
                  <a:solidFill>
                    <a:schemeClr val="tx1"/>
                  </a:solidFill>
                  <a:latin typeface="D2Coding" panose="020B0609020101020101" pitchFamily="49" charset="-127"/>
                  <a:ea typeface="D2Coding" panose="020B0609020101020101" pitchFamily="49" charset="-127"/>
                </a:rPr>
                <a:t>]</a:t>
              </a:r>
            </a:p>
          </p:txBody>
        </p:sp>
        <p:sp>
          <p:nvSpPr>
            <p:cNvPr id="7" name="직사각형 6">
              <a:extLst>
                <a:ext uri="{FF2B5EF4-FFF2-40B4-BE49-F238E27FC236}">
                  <a16:creationId xmlns="" xmlns:a16="http://schemas.microsoft.com/office/drawing/2014/main" id="{05AF7398-1D95-4DDB-BA53-2B5520346F71}"/>
                </a:ext>
              </a:extLst>
            </p:cNvPr>
            <p:cNvSpPr/>
            <p:nvPr/>
          </p:nvSpPr>
          <p:spPr>
            <a:xfrm>
              <a:off x="752474" y="2981324"/>
              <a:ext cx="3724275" cy="71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5" name="직선 연결선 34">
              <a:extLst>
                <a:ext uri="{FF2B5EF4-FFF2-40B4-BE49-F238E27FC236}">
                  <a16:creationId xmlns="" xmlns:a16="http://schemas.microsoft.com/office/drawing/2014/main" id="{6347CE5A-2845-4089-8ED6-245BA4D1CDCC}"/>
                </a:ext>
              </a:extLst>
            </p:cNvPr>
            <p:cNvCxnSpPr>
              <a:cxnSpLocks/>
            </p:cNvCxnSpPr>
            <p:nvPr/>
          </p:nvCxnSpPr>
          <p:spPr>
            <a:xfrm>
              <a:off x="824694" y="3064065"/>
              <a:ext cx="3472915" cy="0"/>
            </a:xfrm>
            <a:prstGeom prst="line">
              <a:avLst/>
            </a:prstGeom>
            <a:ln w="2032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7763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366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the NumPy array operation uses an internal iteration implemented in C, it is faster than the Python iteration and performs a linear algebraic operation using a vectorized operation.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vectorization operation is one of the linear transformations that transform a matrix into a vertical vector, as shown below.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it works throughout the vector, it can be used instead of for and while loops. </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scikit-learn, the NumPy arrangement is the basic data structure. In other words, the NumPy arrangement should be used as the standard input/output for machine learning. </a:t>
            </a:r>
          </a:p>
        </p:txBody>
      </p:sp>
      <p:sp>
        <p:nvSpPr>
          <p:cNvPr id="15" name="직사각형 14">
            <a:extLst>
              <a:ext uri="{FF2B5EF4-FFF2-40B4-BE49-F238E27FC236}">
                <a16:creationId xmlns="" xmlns:a16="http://schemas.microsoft.com/office/drawing/2014/main" id="{0AEA5709-05B1-4EFE-BAF5-87F2CD6B5AE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Why Use NumPy Arrays? (2/3)</a:t>
            </a:r>
            <a:endParaRPr lang="ko-KR" altLang="en-US" sz="1400" dirty="0">
              <a:solidFill>
                <a:schemeClr val="tx1"/>
              </a:solidFill>
              <a:latin typeface="SamsungOne 400" panose="020B0503030303020204" pitchFamily="34" charset="0"/>
            </a:endParaRPr>
          </a:p>
        </p:txBody>
      </p:sp>
      <p:grpSp>
        <p:nvGrpSpPr>
          <p:cNvPr id="5" name="그룹 4">
            <a:extLst>
              <a:ext uri="{FF2B5EF4-FFF2-40B4-BE49-F238E27FC236}">
                <a16:creationId xmlns="" xmlns:a16="http://schemas.microsoft.com/office/drawing/2014/main" id="{B18D404B-7163-472B-9C87-FA793D2B481B}"/>
              </a:ext>
            </a:extLst>
          </p:cNvPr>
          <p:cNvGrpSpPr/>
          <p:nvPr/>
        </p:nvGrpSpPr>
        <p:grpSpPr>
          <a:xfrm>
            <a:off x="846956" y="3100791"/>
            <a:ext cx="8488809" cy="1191291"/>
            <a:chOff x="846956" y="3100791"/>
            <a:chExt cx="8488809" cy="1191291"/>
          </a:xfrm>
        </p:grpSpPr>
        <p:sp>
          <p:nvSpPr>
            <p:cNvPr id="16" name="모서리가 둥근 직사각형 4">
              <a:extLst>
                <a:ext uri="{FF2B5EF4-FFF2-40B4-BE49-F238E27FC236}">
                  <a16:creationId xmlns="" xmlns:a16="http://schemas.microsoft.com/office/drawing/2014/main" id="{5F00F328-557D-44C2-A1DE-37FB340207C8}"/>
                </a:ext>
              </a:extLst>
            </p:cNvPr>
            <p:cNvSpPr/>
            <p:nvPr/>
          </p:nvSpPr>
          <p:spPr>
            <a:xfrm>
              <a:off x="846956" y="3100791"/>
              <a:ext cx="8488809" cy="11912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grpSp>
          <p:nvGrpSpPr>
            <p:cNvPr id="4" name="그룹 3">
              <a:extLst>
                <a:ext uri="{FF2B5EF4-FFF2-40B4-BE49-F238E27FC236}">
                  <a16:creationId xmlns="" xmlns:a16="http://schemas.microsoft.com/office/drawing/2014/main" id="{38CEE846-DDDB-41A7-8992-8D55F6932C2E}"/>
                </a:ext>
              </a:extLst>
            </p:cNvPr>
            <p:cNvGrpSpPr/>
            <p:nvPr/>
          </p:nvGrpSpPr>
          <p:grpSpPr>
            <a:xfrm>
              <a:off x="1951367" y="3242882"/>
              <a:ext cx="6000089" cy="907108"/>
              <a:chOff x="2032350" y="5294172"/>
              <a:chExt cx="6000089" cy="907108"/>
            </a:xfrm>
          </p:grpSpPr>
          <p:sp>
            <p:nvSpPr>
              <p:cNvPr id="2" name="TextBox 1">
                <a:extLst>
                  <a:ext uri="{FF2B5EF4-FFF2-40B4-BE49-F238E27FC236}">
                    <a16:creationId xmlns="" xmlns:a16="http://schemas.microsoft.com/office/drawing/2014/main" id="{BCB27472-BAA5-FC40-930C-E44523D35C92}"/>
                  </a:ext>
                </a:extLst>
              </p:cNvPr>
              <p:cNvSpPr txBox="1"/>
              <p:nvPr/>
            </p:nvSpPr>
            <p:spPr>
              <a:xfrm>
                <a:off x="2032350" y="5614684"/>
                <a:ext cx="1221064" cy="307777"/>
              </a:xfrm>
              <a:prstGeom prst="rect">
                <a:avLst/>
              </a:prstGeom>
              <a:noFill/>
            </p:spPr>
            <p:txBody>
              <a:bodyPr wrap="square" rtlCol="0">
                <a:spAutoFit/>
              </a:bodyPr>
              <a:lstStyle/>
              <a:p>
                <a:pPr algn="ctr"/>
                <a:r>
                  <a:rPr lang="en-US" sz="1400" dirty="0">
                    <a:latin typeface="SamsungOne 400" panose="020B0503030303020204" pitchFamily="34" charset="0"/>
                    <a:ea typeface="SamsungOne 400" panose="020B0503030303020204" pitchFamily="34" charset="0"/>
                  </a:rPr>
                  <a:t>2x2 matrix </a:t>
                </a:r>
              </a:p>
            </p:txBody>
          </p:sp>
          <p:sp>
            <p:nvSpPr>
              <p:cNvPr id="3" name="TextBox 2">
                <a:extLst>
                  <a:ext uri="{FF2B5EF4-FFF2-40B4-BE49-F238E27FC236}">
                    <a16:creationId xmlns="" xmlns:a16="http://schemas.microsoft.com/office/drawing/2014/main" id="{9B94F2DD-6CD0-944E-8928-0EC8A085C968}"/>
                  </a:ext>
                </a:extLst>
              </p:cNvPr>
              <p:cNvSpPr txBox="1"/>
              <p:nvPr/>
            </p:nvSpPr>
            <p:spPr>
              <a:xfrm>
                <a:off x="4216015" y="5603798"/>
                <a:ext cx="3816424" cy="307777"/>
              </a:xfrm>
              <a:prstGeom prst="rect">
                <a:avLst/>
              </a:prstGeom>
              <a:noFill/>
            </p:spPr>
            <p:txBody>
              <a:bodyPr wrap="square" rtlCol="0">
                <a:spAutoFit/>
              </a:bodyPr>
              <a:lstStyle/>
              <a:p>
                <a:r>
                  <a:rPr lang="en-US" sz="1400" dirty="0">
                    <a:latin typeface="SamsungOne 400" panose="020B0503030303020204" pitchFamily="34" charset="0"/>
                    <a:ea typeface="SamsungOne 400" panose="020B0503030303020204" pitchFamily="34" charset="0"/>
                  </a:rPr>
                  <a:t>through vectorization become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 xmlns:a16="http://schemas.microsoft.com/office/drawing/2014/main" id="{DF0BD137-0A3E-48D9-9FC5-C1A31845D20D}"/>
                      </a:ext>
                    </a:extLst>
                  </p:cNvPr>
                  <p:cNvSpPr txBox="1"/>
                  <p:nvPr/>
                </p:nvSpPr>
                <p:spPr>
                  <a:xfrm>
                    <a:off x="2994951" y="5550292"/>
                    <a:ext cx="1320634" cy="4155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𝐴</m:t>
                          </m:r>
                          <m:r>
                            <a:rPr lang="en-US" sz="1600" b="0" i="1" smtClean="0">
                              <a:latin typeface="Cambria Math" panose="02040503050406030204" pitchFamily="18" charset="0"/>
                              <a:ea typeface="Cambria Math" panose="02040503050406030204" pitchFamily="18" charset="0"/>
                            </a:rPr>
                            <m:t>= </m:t>
                          </m:r>
                          <m:d>
                            <m:dPr>
                              <m:begChr m:val="["/>
                              <m:endChr m:val="]"/>
                              <m:ctrlPr>
                                <a:rPr lang="en-US" sz="16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𝑎</m:t>
                                    </m:r>
                                  </m:e>
                                  <m:e>
                                    <m:r>
                                      <a:rPr lang="en-US" sz="1600" b="0" i="1" smtClean="0">
                                        <a:latin typeface="Cambria Math" panose="02040503050406030204" pitchFamily="18" charset="0"/>
                                        <a:ea typeface="Cambria Math" panose="02040503050406030204" pitchFamily="18" charset="0"/>
                                      </a:rPr>
                                      <m:t>𝑏</m:t>
                                    </m:r>
                                  </m:e>
                                </m:mr>
                                <m:mr>
                                  <m:e>
                                    <m:r>
                                      <a:rPr lang="en-US" sz="1600" b="0" i="1" smtClean="0">
                                        <a:latin typeface="Cambria Math" panose="02040503050406030204" pitchFamily="18" charset="0"/>
                                        <a:ea typeface="Cambria Math" panose="02040503050406030204" pitchFamily="18" charset="0"/>
                                      </a:rPr>
                                      <m:t>𝑐</m:t>
                                    </m:r>
                                  </m:e>
                                  <m:e>
                                    <m:r>
                                      <a:rPr lang="en-US" sz="1600" b="0" i="1" smtClean="0">
                                        <a:latin typeface="Cambria Math" panose="02040503050406030204" pitchFamily="18" charset="0"/>
                                        <a:ea typeface="Cambria Math" panose="02040503050406030204" pitchFamily="18" charset="0"/>
                                      </a:rPr>
                                      <m:t>𝑑</m:t>
                                    </m:r>
                                  </m:e>
                                </m:mr>
                              </m:m>
                            </m:e>
                          </m:d>
                        </m:oMath>
                      </m:oMathPara>
                    </a14:m>
                    <a:endParaRPr lang="en-US" sz="1600" dirty="0">
                      <a:latin typeface="SamsungOne 400" panose="020B0503030303020204" pitchFamily="34" charset="0"/>
                      <a:ea typeface="SamsungOne 400" panose="020B0503030303020204" pitchFamily="34" charset="0"/>
                    </a:endParaRPr>
                  </a:p>
                </p:txBody>
              </p:sp>
            </mc:Choice>
            <mc:Fallback xmlns="">
              <p:sp>
                <p:nvSpPr>
                  <p:cNvPr id="17" name="TextBox 16">
                    <a:extLst>
                      <a:ext uri="{FF2B5EF4-FFF2-40B4-BE49-F238E27FC236}">
                        <a16:creationId xmlns:a16="http://schemas.microsoft.com/office/drawing/2014/main" id="{DF0BD137-0A3E-48D9-9FC5-C1A31845D20D}"/>
                      </a:ext>
                    </a:extLst>
                  </p:cNvPr>
                  <p:cNvSpPr txBox="1">
                    <a:spLocks noRot="1" noChangeAspect="1" noMove="1" noResize="1" noEditPoints="1" noAdjustHandles="1" noChangeArrowheads="1" noChangeShapeType="1" noTextEdit="1"/>
                  </p:cNvSpPr>
                  <p:nvPr/>
                </p:nvSpPr>
                <p:spPr>
                  <a:xfrm>
                    <a:off x="2994951" y="5550292"/>
                    <a:ext cx="1320634" cy="415563"/>
                  </a:xfrm>
                  <a:prstGeom prst="rect">
                    <a:avLst/>
                  </a:prstGeom>
                  <a:blipFill>
                    <a:blip r:embed="rId4"/>
                    <a:stretch>
                      <a:fillRect t="-1471"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76E339C0-3AEF-45FC-93FF-F8490F7407FE}"/>
                      </a:ext>
                    </a:extLst>
                  </p:cNvPr>
                  <p:cNvSpPr txBox="1"/>
                  <p:nvPr/>
                </p:nvSpPr>
                <p:spPr>
                  <a:xfrm>
                    <a:off x="6726431" y="5294172"/>
                    <a:ext cx="1275349" cy="90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600" i="1">
                              <a:latin typeface="Cambria Math" panose="02040503050406030204" pitchFamily="18" charset="0"/>
                              <a:ea typeface="Cambria Math" panose="02040503050406030204" pitchFamily="18" charset="0"/>
                            </a:rPr>
                            <m:t>𝑣𝑒𝑐</m:t>
                          </m:r>
                          <m:d>
                            <m:dPr>
                              <m:ctrlPr>
                                <a:rPr lang="en-US" altLang="ko-KR" sz="1600" i="1">
                                  <a:latin typeface="Cambria Math" panose="02040503050406030204" pitchFamily="18" charset="0"/>
                                  <a:ea typeface="Cambria Math" panose="02040503050406030204" pitchFamily="18" charset="0"/>
                                </a:rPr>
                              </m:ctrlPr>
                            </m:dPr>
                            <m:e>
                              <m:r>
                                <a:rPr lang="en-US" altLang="ko-KR" sz="1600" i="1">
                                  <a:latin typeface="Cambria Math" panose="02040503050406030204" pitchFamily="18" charset="0"/>
                                  <a:ea typeface="Cambria Math" panose="02040503050406030204" pitchFamily="18" charset="0"/>
                                </a:rPr>
                                <m:t>𝐴</m:t>
                              </m:r>
                            </m:e>
                          </m:d>
                          <m:r>
                            <a:rPr lang="en-US" altLang="ko-KR" sz="1600" i="1">
                              <a:latin typeface="Cambria Math" panose="02040503050406030204" pitchFamily="18" charset="0"/>
                              <a:ea typeface="Cambria Math" panose="02040503050406030204" pitchFamily="18" charset="0"/>
                            </a:rPr>
                            <m:t>= </m:t>
                          </m:r>
                          <m:d>
                            <m:dPr>
                              <m:begChr m:val="["/>
                              <m:endChr m:val="]"/>
                              <m:ctrlPr>
                                <a:rPr lang="en-US" altLang="ko-KR" sz="1600" i="1">
                                  <a:latin typeface="Cambria Math" panose="02040503050406030204" pitchFamily="18" charset="0"/>
                                  <a:ea typeface="Cambria Math" panose="02040503050406030204" pitchFamily="18" charset="0"/>
                                </a:rPr>
                              </m:ctrlPr>
                            </m:dPr>
                            <m:e>
                              <m:eqArr>
                                <m:eqArrPr>
                                  <m:ctrlPr>
                                    <a:rPr lang="en-US" altLang="ko-KR" sz="1600" i="1">
                                      <a:latin typeface="Cambria Math" panose="02040503050406030204" pitchFamily="18" charset="0"/>
                                      <a:ea typeface="Cambria Math" panose="02040503050406030204" pitchFamily="18" charset="0"/>
                                    </a:rPr>
                                  </m:ctrlPr>
                                </m:eqArrPr>
                                <m:e>
                                  <m:r>
                                    <a:rPr lang="en-US" altLang="ko-KR" sz="1600" i="1">
                                      <a:latin typeface="Cambria Math" panose="02040503050406030204" pitchFamily="18" charset="0"/>
                                      <a:ea typeface="Cambria Math" panose="02040503050406030204" pitchFamily="18" charset="0"/>
                                    </a:rPr>
                                    <m:t>𝑎</m:t>
                                  </m:r>
                                </m:e>
                                <m:e>
                                  <m:r>
                                    <a:rPr lang="en-US" altLang="ko-KR" sz="1600" i="1">
                                      <a:latin typeface="Cambria Math" panose="02040503050406030204" pitchFamily="18" charset="0"/>
                                    </a:rPr>
                                    <m:t>𝑐</m:t>
                                  </m:r>
                                </m:e>
                                <m:e>
                                  <m:r>
                                    <a:rPr lang="en-US" altLang="ko-KR" sz="1600" i="1">
                                      <a:latin typeface="Cambria Math" panose="02040503050406030204" pitchFamily="18" charset="0"/>
                                    </a:rPr>
                                    <m:t>𝑏</m:t>
                                  </m:r>
                                </m:e>
                                <m:e>
                                  <m:r>
                                    <a:rPr lang="en-US" altLang="ko-KR" sz="1600" i="1">
                                      <a:latin typeface="Cambria Math" panose="02040503050406030204" pitchFamily="18" charset="0"/>
                                    </a:rPr>
                                    <m:t>𝑑</m:t>
                                  </m:r>
                                </m:e>
                              </m:eqArr>
                            </m:e>
                          </m:d>
                        </m:oMath>
                      </m:oMathPara>
                    </a14:m>
                    <a:endParaRPr lang="en-US" sz="1600" dirty="0"/>
                  </a:p>
                </p:txBody>
              </p:sp>
            </mc:Choice>
            <mc:Fallback xmlns="">
              <p:sp>
                <p:nvSpPr>
                  <p:cNvPr id="18" name="TextBox 17">
                    <a:extLst>
                      <a:ext uri="{FF2B5EF4-FFF2-40B4-BE49-F238E27FC236}">
                        <a16:creationId xmlns:a16="http://schemas.microsoft.com/office/drawing/2014/main" id="{76E339C0-3AEF-45FC-93FF-F8490F7407FE}"/>
                      </a:ext>
                    </a:extLst>
                  </p:cNvPr>
                  <p:cNvSpPr txBox="1">
                    <a:spLocks noRot="1" noChangeAspect="1" noMove="1" noResize="1" noEditPoints="1" noAdjustHandles="1" noChangeArrowheads="1" noChangeShapeType="1" noTextEdit="1"/>
                  </p:cNvSpPr>
                  <p:nvPr/>
                </p:nvSpPr>
                <p:spPr>
                  <a:xfrm>
                    <a:off x="6726431" y="5294172"/>
                    <a:ext cx="1275349" cy="907108"/>
                  </a:xfrm>
                  <a:prstGeom prst="rect">
                    <a:avLst/>
                  </a:prstGeom>
                  <a:blipFill>
                    <a:blip r:embed="rId5"/>
                    <a:stretch>
                      <a:fillRect/>
                    </a:stretch>
                  </a:blipFill>
                </p:spPr>
                <p:txBody>
                  <a:bodyPr/>
                  <a:lstStyle/>
                  <a:p>
                    <a:r>
                      <a:rPr lang="ko-KR" altLang="en-US">
                        <a:noFill/>
                      </a:rPr>
                      <a:t> </a:t>
                    </a:r>
                  </a:p>
                </p:txBody>
              </p:sp>
            </mc:Fallback>
          </mc:AlternateContent>
        </p:grpSp>
      </p:grpSp>
    </p:spTree>
    <p:extLst>
      <p:ext uri="{BB962C8B-B14F-4D97-AF65-F5344CB8AC3E}">
        <p14:creationId xmlns:p14="http://schemas.microsoft.com/office/powerpoint/2010/main" val="427024367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모서리가 둥근 직사각형 4">
            <a:extLst>
              <a:ext uri="{FF2B5EF4-FFF2-40B4-BE49-F238E27FC236}">
                <a16:creationId xmlns="" xmlns:a16="http://schemas.microsoft.com/office/drawing/2014/main" id="{E7B303D6-57F6-B37C-872F-9CCB42A659B9}"/>
              </a:ext>
            </a:extLst>
          </p:cNvPr>
          <p:cNvSpPr/>
          <p:nvPr/>
        </p:nvSpPr>
        <p:spPr>
          <a:xfrm>
            <a:off x="558396" y="2190285"/>
            <a:ext cx="8782050" cy="17303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 xmlns:a16="http://schemas.microsoft.com/office/drawing/2014/main" id="{12CC1054-EFBA-42D1-85C8-9B8222543A18}"/>
              </a:ext>
            </a:extLst>
          </p:cNvPr>
          <p:cNvGrpSpPr/>
          <p:nvPr/>
        </p:nvGrpSpPr>
        <p:grpSpPr>
          <a:xfrm>
            <a:off x="561850" y="4028214"/>
            <a:ext cx="8782050" cy="1527859"/>
            <a:chOff x="561850" y="4056729"/>
            <a:chExt cx="8782050" cy="1527859"/>
          </a:xfrm>
        </p:grpSpPr>
        <p:grpSp>
          <p:nvGrpSpPr>
            <p:cNvPr id="10" name="그룹 9"/>
            <p:cNvGrpSpPr/>
            <p:nvPr/>
          </p:nvGrpSpPr>
          <p:grpSpPr>
            <a:xfrm>
              <a:off x="561850" y="4056729"/>
              <a:ext cx="8782050" cy="1527859"/>
              <a:chOff x="557644" y="5067512"/>
              <a:chExt cx="8782050" cy="1527859"/>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67512"/>
                <a:ext cx="8782050" cy="152785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Create a pandas series with data from a dictionary.</a:t>
                </a:r>
              </a:p>
            </p:txBody>
          </p:sp>
        </p:grpSp>
        <p:pic>
          <p:nvPicPr>
            <p:cNvPr id="17"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479600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18992" y="4773275"/>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7-4 ~ </a:t>
              </a:r>
              <a:r>
                <a:rPr lang="en-US" altLang="ko-KR" sz="1300" b="1" dirty="0" smtClean="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7-7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 xmlns:a16="http://schemas.microsoft.com/office/drawing/2014/main" id="{0800EE66-B78E-4CCD-A49E-31BBE412C7F6}"/>
                </a:ext>
              </a:extLst>
            </p:cNvPr>
            <p:cNvSpPr txBox="1"/>
            <p:nvPr/>
          </p:nvSpPr>
          <p:spPr>
            <a:xfrm>
              <a:off x="1019632" y="5108169"/>
              <a:ext cx="828113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Perform the four fundamental arithmetic calculations based on the scores of each student per subject. </a:t>
              </a:r>
              <a:br>
                <a:rPr lang="en-US" altLang="ko-KR" sz="1300" dirty="0">
                  <a:solidFill>
                    <a:prstClr val="black">
                      <a:lumMod val="85000"/>
                      <a:lumOff val="15000"/>
                    </a:prstClr>
                  </a:solidFill>
                  <a:latin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rPr>
                <a:t>(Series vs. Series)</a:t>
              </a:r>
            </a:p>
          </p:txBody>
        </p:sp>
      </p:grpSp>
      <p:grpSp>
        <p:nvGrpSpPr>
          <p:cNvPr id="5" name="그룹 4">
            <a:extLst>
              <a:ext uri="{FF2B5EF4-FFF2-40B4-BE49-F238E27FC236}">
                <a16:creationId xmlns="" xmlns:a16="http://schemas.microsoft.com/office/drawing/2014/main" id="{73A4BE8C-9DC9-4E16-9AE2-4679448F5580}"/>
              </a:ext>
            </a:extLst>
          </p:cNvPr>
          <p:cNvGrpSpPr/>
          <p:nvPr/>
        </p:nvGrpSpPr>
        <p:grpSpPr>
          <a:xfrm>
            <a:off x="580388" y="1413381"/>
            <a:ext cx="8887612" cy="769091"/>
            <a:chOff x="580388" y="1413381"/>
            <a:chExt cx="8887612" cy="769091"/>
          </a:xfrm>
        </p:grpSpPr>
        <p:sp>
          <p:nvSpPr>
            <p:cNvPr id="23" name="직사각형 22">
              <a:extLst>
                <a:ext uri="{FF2B5EF4-FFF2-40B4-BE49-F238E27FC236}">
                  <a16:creationId xmlns="" xmlns:a16="http://schemas.microsoft.com/office/drawing/2014/main" id="{65C89CF2-1B44-40A5-97AD-90423BDAE1B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Series vs. Series</a:t>
              </a:r>
            </a:p>
          </p:txBody>
        </p:sp>
        <p:sp>
          <p:nvSpPr>
            <p:cNvPr id="24" name="직사각형 23">
              <a:extLst>
                <a:ext uri="{FF2B5EF4-FFF2-40B4-BE49-F238E27FC236}">
                  <a16:creationId xmlns="" xmlns:a16="http://schemas.microsoft.com/office/drawing/2014/main" id="{187E853F-89C7-4A65-8D86-9DE9985348DD}"/>
                </a:ext>
              </a:extLst>
            </p:cNvPr>
            <p:cNvSpPr/>
            <p:nvPr/>
          </p:nvSpPr>
          <p:spPr>
            <a:xfrm>
              <a:off x="711201" y="1636956"/>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the number of elements in the two series is different or the size of the series is the same, it is treated as a not-a-number (NaN), meaning that there is no valid value.</a:t>
              </a:r>
            </a:p>
          </p:txBody>
        </p:sp>
      </p:grpSp>
      <p:pic>
        <p:nvPicPr>
          <p:cNvPr id="6" name="그림 5">
            <a:extLst>
              <a:ext uri="{FF2B5EF4-FFF2-40B4-BE49-F238E27FC236}">
                <a16:creationId xmlns="" xmlns:a16="http://schemas.microsoft.com/office/drawing/2014/main" id="{2971483B-C620-0BE4-772D-E9C55B4B7BF6}"/>
              </a:ext>
            </a:extLst>
          </p:cNvPr>
          <p:cNvPicPr>
            <a:picLocks noChangeAspect="1"/>
          </p:cNvPicPr>
          <p:nvPr/>
        </p:nvPicPr>
        <p:blipFill rotWithShape="1">
          <a:blip r:embed="rId5"/>
          <a:srcRect r="7888"/>
          <a:stretch/>
        </p:blipFill>
        <p:spPr>
          <a:xfrm>
            <a:off x="1217882" y="2276872"/>
            <a:ext cx="8122564" cy="1546500"/>
          </a:xfrm>
          <a:prstGeom prst="rect">
            <a:avLst/>
          </a:prstGeom>
        </p:spPr>
      </p:pic>
      <p:pic>
        <p:nvPicPr>
          <p:cNvPr id="8" name="그림 7">
            <a:extLst>
              <a:ext uri="{FF2B5EF4-FFF2-40B4-BE49-F238E27FC236}">
                <a16:creationId xmlns="" xmlns:a16="http://schemas.microsoft.com/office/drawing/2014/main" id="{421F3081-BB6F-B6EA-F7A2-B9AD0B6CDACA}"/>
              </a:ext>
            </a:extLst>
          </p:cNvPr>
          <p:cNvPicPr>
            <a:picLocks noChangeAspect="1"/>
          </p:cNvPicPr>
          <p:nvPr/>
        </p:nvPicPr>
        <p:blipFill>
          <a:blip r:embed="rId6"/>
          <a:stretch>
            <a:fillRect/>
          </a:stretch>
        </p:blipFill>
        <p:spPr>
          <a:xfrm>
            <a:off x="667806" y="2343938"/>
            <a:ext cx="526727" cy="193522"/>
          </a:xfrm>
          <a:prstGeom prst="rect">
            <a:avLst/>
          </a:prstGeom>
        </p:spPr>
      </p:pic>
      <p:sp>
        <p:nvSpPr>
          <p:cNvPr id="9" name="직사각형 8">
            <a:extLst>
              <a:ext uri="{FF2B5EF4-FFF2-40B4-BE49-F238E27FC236}">
                <a16:creationId xmlns="" xmlns:a16="http://schemas.microsoft.com/office/drawing/2014/main" id="{87DDE67C-87F9-35D2-4A4C-D6BAF2091EA2}"/>
              </a:ext>
            </a:extLst>
          </p:cNvPr>
          <p:cNvSpPr/>
          <p:nvPr/>
        </p:nvSpPr>
        <p:spPr>
          <a:xfrm>
            <a:off x="977900" y="2378885"/>
            <a:ext cx="73759" cy="1219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dirty="0">
                <a:solidFill>
                  <a:srgbClr val="2D3C9D"/>
                </a:solidFill>
                <a:latin typeface="D2Coding" panose="020B0609020101020101" pitchFamily="49" charset="-127"/>
                <a:ea typeface="D2Coding" panose="020B0609020101020101" pitchFamily="49" charset="-127"/>
              </a:rPr>
              <a:t>7</a:t>
            </a:r>
            <a:endParaRPr lang="ko-KR" altLang="en-US" sz="1200" dirty="0">
              <a:solidFill>
                <a:srgbClr val="2D3C9D"/>
              </a:solidFill>
              <a:latin typeface="D2Coding" panose="020B0609020101020101" pitchFamily="49" charset="-127"/>
              <a:ea typeface="D2Coding" panose="020B0609020101020101" pitchFamily="49" charset="-127"/>
            </a:endParaRPr>
          </a:p>
        </p:txBody>
      </p:sp>
    </p:spTree>
    <p:extLst>
      <p:ext uri="{BB962C8B-B14F-4D97-AF65-F5344CB8AC3E}">
        <p14:creationId xmlns:p14="http://schemas.microsoft.com/office/powerpoint/2010/main" val="39767821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5017638"/>
            <a:ext cx="8782050" cy="737332"/>
            <a:chOff x="557644" y="5085181"/>
            <a:chExt cx="8782050" cy="737332"/>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373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Combine the results of the arithmetic operation into a DataFrame (series -&gt; DataFrame).</a:t>
              </a:r>
            </a:p>
          </p:txBody>
        </p:sp>
      </p:grpSp>
      <p:sp>
        <p:nvSpPr>
          <p:cNvPr id="16" name="직사각형 15">
            <a:extLst>
              <a:ext uri="{FF2B5EF4-FFF2-40B4-BE49-F238E27FC236}">
                <a16:creationId xmlns="" xmlns:a16="http://schemas.microsoft.com/office/drawing/2014/main" id="{9BFD18E8-0649-4F11-8D7C-A731888DB66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Series vs. Series</a:t>
            </a:r>
          </a:p>
        </p:txBody>
      </p:sp>
      <p:grpSp>
        <p:nvGrpSpPr>
          <p:cNvPr id="7" name="그룹 6">
            <a:extLst>
              <a:ext uri="{FF2B5EF4-FFF2-40B4-BE49-F238E27FC236}">
                <a16:creationId xmlns="" xmlns:a16="http://schemas.microsoft.com/office/drawing/2014/main" id="{E30D093C-7C38-407E-891A-09F02C75BA49}"/>
              </a:ext>
            </a:extLst>
          </p:cNvPr>
          <p:cNvGrpSpPr/>
          <p:nvPr/>
        </p:nvGrpSpPr>
        <p:grpSpPr>
          <a:xfrm>
            <a:off x="558924" y="1772815"/>
            <a:ext cx="8782050" cy="3142085"/>
            <a:chOff x="558924" y="1772815"/>
            <a:chExt cx="8782050" cy="3142085"/>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5"/>
              <a:ext cx="8782050" cy="31420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5"/>
            <a:srcRect l="1369" r="19110"/>
            <a:stretch/>
          </p:blipFill>
          <p:spPr>
            <a:xfrm>
              <a:off x="638175" y="1854773"/>
              <a:ext cx="8702799" cy="2987646"/>
            </a:xfrm>
            <a:prstGeom prst="rect">
              <a:avLst/>
            </a:prstGeom>
          </p:spPr>
        </p:pic>
        <p:sp>
          <p:nvSpPr>
            <p:cNvPr id="17" name="직사각형 16">
              <a:extLst>
                <a:ext uri="{FF2B5EF4-FFF2-40B4-BE49-F238E27FC236}">
                  <a16:creationId xmlns="" xmlns:a16="http://schemas.microsoft.com/office/drawing/2014/main" id="{CA6BF69B-9B3E-4944-A0A7-8CABF3EBB173}"/>
                </a:ext>
              </a:extLst>
            </p:cNvPr>
            <p:cNvSpPr/>
            <p:nvPr/>
          </p:nvSpPr>
          <p:spPr>
            <a:xfrm>
              <a:off x="3617797" y="2178606"/>
              <a:ext cx="5617429" cy="19129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‘addition’</a:t>
              </a:r>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 ‘subtraction’</a:t>
              </a:r>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 ‘multiplication’</a:t>
              </a:r>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 ‘division’</a:t>
              </a:r>
              <a:r>
                <a:rPr lang="en-US" altLang="ko-KR" sz="1200" dirty="0">
                  <a:solidFill>
                    <a:schemeClr val="tx1"/>
                  </a:solidFill>
                  <a:latin typeface="D2Coding" panose="020B0609020101020101" pitchFamily="49" charset="-127"/>
                  <a:ea typeface="D2Coding" panose="020B0609020101020101" pitchFamily="49" charset="-127"/>
                </a:rPr>
                <a:t>])</a:t>
              </a:r>
            </a:p>
          </p:txBody>
        </p:sp>
        <p:sp>
          <p:nvSpPr>
            <p:cNvPr id="27" name="직사각형 26">
              <a:extLst>
                <a:ext uri="{FF2B5EF4-FFF2-40B4-BE49-F238E27FC236}">
                  <a16:creationId xmlns="" xmlns:a16="http://schemas.microsoft.com/office/drawing/2014/main" id="{B8C23768-733E-484B-A098-B0C4D5FC584A}"/>
                </a:ext>
              </a:extLst>
            </p:cNvPr>
            <p:cNvSpPr/>
            <p:nvPr/>
          </p:nvSpPr>
          <p:spPr>
            <a:xfrm>
              <a:off x="862794" y="3475922"/>
              <a:ext cx="1109433" cy="30797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00" b="1" dirty="0">
                  <a:solidFill>
                    <a:schemeClr val="tx1"/>
                  </a:solidFill>
                  <a:latin typeface="D2Coding" panose="020B0609020101020101" pitchFamily="49" charset="-127"/>
                  <a:ea typeface="D2Coding" panose="020B0609020101020101" pitchFamily="49" charset="-127"/>
                </a:rPr>
                <a:t>addition</a:t>
              </a:r>
            </a:p>
          </p:txBody>
        </p:sp>
        <p:sp>
          <p:nvSpPr>
            <p:cNvPr id="28" name="직사각형 27">
              <a:extLst>
                <a:ext uri="{FF2B5EF4-FFF2-40B4-BE49-F238E27FC236}">
                  <a16:creationId xmlns="" xmlns:a16="http://schemas.microsoft.com/office/drawing/2014/main" id="{AC6D005C-84EA-4B7C-BCFF-9A1115E2DBA1}"/>
                </a:ext>
              </a:extLst>
            </p:cNvPr>
            <p:cNvSpPr/>
            <p:nvPr/>
          </p:nvSpPr>
          <p:spPr>
            <a:xfrm>
              <a:off x="3384737" y="3160617"/>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chemeClr val="tx1"/>
                  </a:solidFill>
                  <a:latin typeface="D2Coding" panose="020B0609020101020101" pitchFamily="49" charset="-127"/>
                  <a:ea typeface="D2Coding" panose="020B0609020101020101" pitchFamily="49" charset="-127"/>
                </a:rPr>
                <a:t>eng</a:t>
              </a:r>
            </a:p>
          </p:txBody>
        </p:sp>
        <p:sp>
          <p:nvSpPr>
            <p:cNvPr id="29" name="직사각형 28">
              <a:extLst>
                <a:ext uri="{FF2B5EF4-FFF2-40B4-BE49-F238E27FC236}">
                  <a16:creationId xmlns="" xmlns:a16="http://schemas.microsoft.com/office/drawing/2014/main" id="{90730B1E-52DB-4360-8E84-5050ECF484D0}"/>
                </a:ext>
              </a:extLst>
            </p:cNvPr>
            <p:cNvSpPr/>
            <p:nvPr/>
          </p:nvSpPr>
          <p:spPr>
            <a:xfrm>
              <a:off x="1188415" y="4500043"/>
              <a:ext cx="792088" cy="24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schemeClr val="tx1"/>
                  </a:solidFill>
                  <a:latin typeface="D2Coding" panose="020B0609020101020101" pitchFamily="49" charset="-127"/>
                  <a:ea typeface="D2Coding" panose="020B0609020101020101" pitchFamily="49" charset="-127"/>
                </a:rPr>
                <a:t>division</a:t>
              </a:r>
            </a:p>
          </p:txBody>
        </p:sp>
        <p:sp>
          <p:nvSpPr>
            <p:cNvPr id="30" name="직사각형 29">
              <a:extLst>
                <a:ext uri="{FF2B5EF4-FFF2-40B4-BE49-F238E27FC236}">
                  <a16:creationId xmlns="" xmlns:a16="http://schemas.microsoft.com/office/drawing/2014/main" id="{1E513FE9-5689-47D8-B6DC-80C4493ED225}"/>
                </a:ext>
              </a:extLst>
            </p:cNvPr>
            <p:cNvSpPr/>
            <p:nvPr/>
          </p:nvSpPr>
          <p:spPr>
            <a:xfrm>
              <a:off x="862794" y="4124725"/>
              <a:ext cx="1134185" cy="32574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schemeClr val="tx1"/>
                  </a:solidFill>
                  <a:latin typeface="D2Coding" panose="020B0609020101020101" pitchFamily="49" charset="-127"/>
                  <a:ea typeface="D2Coding" panose="020B0609020101020101" pitchFamily="49" charset="-127"/>
                </a:rPr>
                <a:t>Multiplication</a:t>
              </a:r>
            </a:p>
          </p:txBody>
        </p:sp>
        <p:sp>
          <p:nvSpPr>
            <p:cNvPr id="31" name="직사각형 30">
              <a:extLst>
                <a:ext uri="{FF2B5EF4-FFF2-40B4-BE49-F238E27FC236}">
                  <a16:creationId xmlns="" xmlns:a16="http://schemas.microsoft.com/office/drawing/2014/main" id="{4ABB3F90-598F-4AE9-9541-DD93779AAF1A}"/>
                </a:ext>
              </a:extLst>
            </p:cNvPr>
            <p:cNvSpPr/>
            <p:nvPr/>
          </p:nvSpPr>
          <p:spPr>
            <a:xfrm>
              <a:off x="1094199" y="3828381"/>
              <a:ext cx="878028" cy="24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schemeClr val="tx1"/>
                  </a:solidFill>
                  <a:latin typeface="D2Coding" panose="020B0609020101020101" pitchFamily="49" charset="-127"/>
                  <a:ea typeface="D2Coding" panose="020B0609020101020101" pitchFamily="49" charset="-127"/>
                </a:rPr>
                <a:t>subtraction</a:t>
              </a:r>
            </a:p>
          </p:txBody>
        </p:sp>
        <p:sp>
          <p:nvSpPr>
            <p:cNvPr id="35" name="직사각형 34">
              <a:extLst>
                <a:ext uri="{FF2B5EF4-FFF2-40B4-BE49-F238E27FC236}">
                  <a16:creationId xmlns="" xmlns:a16="http://schemas.microsoft.com/office/drawing/2014/main" id="{41895BE1-B2C9-4C0A-A0BA-493B02AC7AA7}"/>
                </a:ext>
              </a:extLst>
            </p:cNvPr>
            <p:cNvSpPr/>
            <p:nvPr/>
          </p:nvSpPr>
          <p:spPr>
            <a:xfrm>
              <a:off x="2858438" y="3160617"/>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chemeClr val="tx1"/>
                  </a:solidFill>
                  <a:latin typeface="D2Coding" panose="020B0609020101020101" pitchFamily="49" charset="-127"/>
                  <a:ea typeface="D2Coding" panose="020B0609020101020101" pitchFamily="49" charset="-127"/>
                </a:rPr>
                <a:t>math</a:t>
              </a:r>
            </a:p>
          </p:txBody>
        </p:sp>
        <p:sp>
          <p:nvSpPr>
            <p:cNvPr id="36" name="직사각형 35">
              <a:extLst>
                <a:ext uri="{FF2B5EF4-FFF2-40B4-BE49-F238E27FC236}">
                  <a16:creationId xmlns="" xmlns:a16="http://schemas.microsoft.com/office/drawing/2014/main" id="{6B902D72-93C6-4C7A-A589-4CA18D216E88}"/>
                </a:ext>
              </a:extLst>
            </p:cNvPr>
            <p:cNvSpPr/>
            <p:nvPr/>
          </p:nvSpPr>
          <p:spPr>
            <a:xfrm>
              <a:off x="2067092" y="3160617"/>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chemeClr val="tx1"/>
                  </a:solidFill>
                  <a:latin typeface="D2Coding" panose="020B0609020101020101" pitchFamily="49" charset="-127"/>
                  <a:ea typeface="D2Coding" panose="020B0609020101020101" pitchFamily="49" charset="-127"/>
                </a:rPr>
                <a:t>kor</a:t>
              </a:r>
            </a:p>
          </p:txBody>
        </p:sp>
        <p:sp>
          <p:nvSpPr>
            <p:cNvPr id="37" name="직사각형 36">
              <a:extLst>
                <a:ext uri="{FF2B5EF4-FFF2-40B4-BE49-F238E27FC236}">
                  <a16:creationId xmlns="" xmlns:a16="http://schemas.microsoft.com/office/drawing/2014/main" id="{268008E9-84D3-48F7-873A-3431EE57710A}"/>
                </a:ext>
              </a:extLst>
            </p:cNvPr>
            <p:cNvSpPr/>
            <p:nvPr/>
          </p:nvSpPr>
          <p:spPr>
            <a:xfrm>
              <a:off x="790574" y="3400424"/>
              <a:ext cx="3724275" cy="71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8" name="직선 연결선 37">
              <a:extLst>
                <a:ext uri="{FF2B5EF4-FFF2-40B4-BE49-F238E27FC236}">
                  <a16:creationId xmlns="" xmlns:a16="http://schemas.microsoft.com/office/drawing/2014/main" id="{9F32E50D-6668-4847-89DC-16BE5E820CCE}"/>
                </a:ext>
              </a:extLst>
            </p:cNvPr>
            <p:cNvCxnSpPr>
              <a:cxnSpLocks/>
            </p:cNvCxnSpPr>
            <p:nvPr/>
          </p:nvCxnSpPr>
          <p:spPr>
            <a:xfrm>
              <a:off x="862794" y="3483165"/>
              <a:ext cx="2916000" cy="0"/>
            </a:xfrm>
            <a:prstGeom prst="line">
              <a:avLst/>
            </a:prstGeom>
            <a:ln w="2032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713091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6" name="직사각형 15"/>
          <p:cNvSpPr/>
          <p:nvPr/>
        </p:nvSpPr>
        <p:spPr>
          <a:xfrm>
            <a:off x="711200" y="1667959"/>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As you learned in previous slides, when there is no common index or NAN in values, it returns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To not occur this result, set the fill value for the data set.  </a:t>
            </a:r>
          </a:p>
        </p:txBody>
      </p:sp>
      <p:grpSp>
        <p:nvGrpSpPr>
          <p:cNvPr id="5" name="그룹 4">
            <a:extLst>
              <a:ext uri="{FF2B5EF4-FFF2-40B4-BE49-F238E27FC236}">
                <a16:creationId xmlns="" xmlns:a16="http://schemas.microsoft.com/office/drawing/2014/main" id="{56230903-F8AB-48DB-9869-1A3BABD9FBB9}"/>
              </a:ext>
            </a:extLst>
          </p:cNvPr>
          <p:cNvGrpSpPr/>
          <p:nvPr/>
        </p:nvGrpSpPr>
        <p:grpSpPr>
          <a:xfrm>
            <a:off x="561850" y="4057155"/>
            <a:ext cx="8782050" cy="1532085"/>
            <a:chOff x="561850" y="4074397"/>
            <a:chExt cx="8782050" cy="1532085"/>
          </a:xfrm>
        </p:grpSpPr>
        <p:grpSp>
          <p:nvGrpSpPr>
            <p:cNvPr id="10" name="그룹 9"/>
            <p:cNvGrpSpPr/>
            <p:nvPr/>
          </p:nvGrpSpPr>
          <p:grpSpPr>
            <a:xfrm>
              <a:off x="561850" y="4074397"/>
              <a:ext cx="8782050" cy="1532085"/>
              <a:chOff x="557644" y="5085180"/>
              <a:chExt cx="8782050" cy="1532085"/>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0"/>
                <a:ext cx="8782050" cy="15320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Create a pandas series with data from a dictionary.</a:t>
                </a:r>
              </a:p>
            </p:txBody>
          </p:sp>
        </p:grpSp>
        <p:pic>
          <p:nvPicPr>
            <p:cNvPr id="17"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4771710"/>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18992" y="4748978"/>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10-4 ~ 5-7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 xmlns:a16="http://schemas.microsoft.com/office/drawing/2014/main" id="{0800EE66-B78E-4CCD-A49E-31BBE412C7F6}"/>
                </a:ext>
              </a:extLst>
            </p:cNvPr>
            <p:cNvSpPr txBox="1"/>
            <p:nvPr/>
          </p:nvSpPr>
          <p:spPr>
            <a:xfrm>
              <a:off x="1019632" y="5083872"/>
              <a:ext cx="828113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Perform the four fundamental arithmetic calculations based on the scores of each student per subject. </a:t>
              </a:r>
              <a:br>
                <a:rPr lang="en-US" altLang="ko-KR" sz="1300" dirty="0">
                  <a:solidFill>
                    <a:prstClr val="black">
                      <a:lumMod val="85000"/>
                      <a:lumOff val="15000"/>
                    </a:prstClr>
                  </a:solidFill>
                  <a:latin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rPr>
                <a:t>(Use the Operation Method)</a:t>
              </a:r>
            </a:p>
          </p:txBody>
        </p:sp>
      </p:grpSp>
      <p:sp>
        <p:nvSpPr>
          <p:cNvPr id="28" name="직사각형 27">
            <a:extLst>
              <a:ext uri="{FF2B5EF4-FFF2-40B4-BE49-F238E27FC236}">
                <a16:creationId xmlns="" xmlns:a16="http://schemas.microsoft.com/office/drawing/2014/main" id="{45345BD3-53C4-4146-91AE-CD5BD0D96C2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Operation Method</a:t>
            </a:r>
          </a:p>
        </p:txBody>
      </p:sp>
      <p:grpSp>
        <p:nvGrpSpPr>
          <p:cNvPr id="7" name="그룹 6">
            <a:extLst>
              <a:ext uri="{FF2B5EF4-FFF2-40B4-BE49-F238E27FC236}">
                <a16:creationId xmlns="" xmlns:a16="http://schemas.microsoft.com/office/drawing/2014/main" id="{DE3C67E8-3FEB-4048-9280-148523E7BE89}"/>
              </a:ext>
            </a:extLst>
          </p:cNvPr>
          <p:cNvGrpSpPr/>
          <p:nvPr/>
        </p:nvGrpSpPr>
        <p:grpSpPr>
          <a:xfrm>
            <a:off x="558924" y="2276872"/>
            <a:ext cx="8782050" cy="1665337"/>
            <a:chOff x="558924" y="2276872"/>
            <a:chExt cx="8782050" cy="1665337"/>
          </a:xfrm>
        </p:grpSpPr>
        <p:grpSp>
          <p:nvGrpSpPr>
            <p:cNvPr id="6" name="그룹 5">
              <a:extLst>
                <a:ext uri="{FF2B5EF4-FFF2-40B4-BE49-F238E27FC236}">
                  <a16:creationId xmlns="" xmlns:a16="http://schemas.microsoft.com/office/drawing/2014/main" id="{31EEA556-C182-47FF-89EB-5156A4D3311B}"/>
                </a:ext>
              </a:extLst>
            </p:cNvPr>
            <p:cNvGrpSpPr/>
            <p:nvPr/>
          </p:nvGrpSpPr>
          <p:grpSpPr>
            <a:xfrm>
              <a:off x="558924" y="2276872"/>
              <a:ext cx="8782050" cy="1665337"/>
              <a:chOff x="558924" y="2420887"/>
              <a:chExt cx="8782050" cy="1665337"/>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2420887"/>
                <a:ext cx="8782050" cy="166533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SamsungOne 400" panose="020B0503030303020204" pitchFamily="34" charset="0"/>
                </a:endParaRPr>
              </a:p>
            </p:txBody>
          </p:sp>
          <p:pic>
            <p:nvPicPr>
              <p:cNvPr id="3" name="그림 2"/>
              <p:cNvPicPr>
                <a:picLocks noChangeAspect="1"/>
              </p:cNvPicPr>
              <p:nvPr/>
            </p:nvPicPr>
            <p:blipFill rotWithShape="1">
              <a:blip r:embed="rId5"/>
              <a:srcRect l="1186" r="20147"/>
              <a:stretch/>
            </p:blipFill>
            <p:spPr>
              <a:xfrm>
                <a:off x="647700" y="2455876"/>
                <a:ext cx="8693274" cy="1540640"/>
              </a:xfrm>
              <a:prstGeom prst="rect">
                <a:avLst/>
              </a:prstGeom>
            </p:spPr>
          </p:pic>
        </p:grpSp>
        <p:sp>
          <p:nvSpPr>
            <p:cNvPr id="35" name="직사각형 34">
              <a:extLst>
                <a:ext uri="{FF2B5EF4-FFF2-40B4-BE49-F238E27FC236}">
                  <a16:creationId xmlns="" xmlns:a16="http://schemas.microsoft.com/office/drawing/2014/main" id="{78C4C77A-D026-4D3F-9282-FAB8A02C1E55}"/>
                </a:ext>
              </a:extLst>
            </p:cNvPr>
            <p:cNvSpPr/>
            <p:nvPr/>
          </p:nvSpPr>
          <p:spPr>
            <a:xfrm>
              <a:off x="3587030" y="2499969"/>
              <a:ext cx="337270" cy="18046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dirty="0">
                  <a:solidFill>
                    <a:srgbClr val="B8151E"/>
                  </a:solidFill>
                  <a:latin typeface="D2Coding" panose="020B0609020101020101" pitchFamily="49" charset="-127"/>
                  <a:ea typeface="D2Coding" panose="020B0609020101020101" pitchFamily="49" charset="-127"/>
                </a:rPr>
                <a:t>kor</a:t>
              </a:r>
            </a:p>
          </p:txBody>
        </p:sp>
        <p:sp>
          <p:nvSpPr>
            <p:cNvPr id="36" name="직사각형 35">
              <a:extLst>
                <a:ext uri="{FF2B5EF4-FFF2-40B4-BE49-F238E27FC236}">
                  <a16:creationId xmlns="" xmlns:a16="http://schemas.microsoft.com/office/drawing/2014/main" id="{9EED900B-D421-4864-A003-FB583284C72F}"/>
                </a:ext>
              </a:extLst>
            </p:cNvPr>
            <p:cNvSpPr/>
            <p:nvPr/>
          </p:nvSpPr>
          <p:spPr>
            <a:xfrm>
              <a:off x="4793276" y="2487269"/>
              <a:ext cx="367191" cy="17802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dirty="0">
                  <a:solidFill>
                    <a:srgbClr val="B8151E"/>
                  </a:solidFill>
                  <a:latin typeface="D2Coding" panose="020B0609020101020101" pitchFamily="49" charset="-127"/>
                  <a:ea typeface="D2Coding" panose="020B0609020101020101" pitchFamily="49" charset="-127"/>
                </a:rPr>
                <a:t>eng</a:t>
              </a:r>
            </a:p>
          </p:txBody>
        </p:sp>
        <p:sp>
          <p:nvSpPr>
            <p:cNvPr id="37" name="직사각형 36">
              <a:extLst>
                <a:ext uri="{FF2B5EF4-FFF2-40B4-BE49-F238E27FC236}">
                  <a16:creationId xmlns="" xmlns:a16="http://schemas.microsoft.com/office/drawing/2014/main" id="{8DF5B08D-A54B-41F2-A51E-FCA4B053A4D2}"/>
                </a:ext>
              </a:extLst>
            </p:cNvPr>
            <p:cNvSpPr/>
            <p:nvPr/>
          </p:nvSpPr>
          <p:spPr>
            <a:xfrm>
              <a:off x="5684595" y="2494357"/>
              <a:ext cx="367191" cy="1951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dirty="0">
                  <a:solidFill>
                    <a:srgbClr val="B8151E"/>
                  </a:solidFill>
                  <a:latin typeface="D2Coding" panose="020B0609020101020101" pitchFamily="49" charset="-127"/>
                  <a:ea typeface="D2Coding" panose="020B0609020101020101" pitchFamily="49" charset="-127"/>
                </a:rPr>
                <a:t>math</a:t>
              </a:r>
            </a:p>
          </p:txBody>
        </p:sp>
        <p:sp>
          <p:nvSpPr>
            <p:cNvPr id="38" name="직사각형 37">
              <a:extLst>
                <a:ext uri="{FF2B5EF4-FFF2-40B4-BE49-F238E27FC236}">
                  <a16:creationId xmlns="" xmlns:a16="http://schemas.microsoft.com/office/drawing/2014/main" id="{785EDC95-A291-4577-968A-484576EC223D}"/>
                </a:ext>
              </a:extLst>
            </p:cNvPr>
            <p:cNvSpPr/>
            <p:nvPr/>
          </p:nvSpPr>
          <p:spPr>
            <a:xfrm>
              <a:off x="3591059" y="2671642"/>
              <a:ext cx="367191" cy="1951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dirty="0">
                  <a:solidFill>
                    <a:srgbClr val="B8151E"/>
                  </a:solidFill>
                  <a:latin typeface="D2Coding" panose="020B0609020101020101" pitchFamily="49" charset="-127"/>
                  <a:ea typeface="D2Coding" panose="020B0609020101020101" pitchFamily="49" charset="-127"/>
                </a:rPr>
                <a:t>math</a:t>
              </a:r>
            </a:p>
          </p:txBody>
        </p:sp>
        <p:sp>
          <p:nvSpPr>
            <p:cNvPr id="39" name="직사각형 38">
              <a:extLst>
                <a:ext uri="{FF2B5EF4-FFF2-40B4-BE49-F238E27FC236}">
                  <a16:creationId xmlns="" xmlns:a16="http://schemas.microsoft.com/office/drawing/2014/main" id="{6D034AD7-86B5-40C2-B961-C1C8C3001918}"/>
                </a:ext>
              </a:extLst>
            </p:cNvPr>
            <p:cNvSpPr/>
            <p:nvPr/>
          </p:nvSpPr>
          <p:spPr>
            <a:xfrm>
              <a:off x="4497281" y="2681053"/>
              <a:ext cx="337270" cy="18046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dirty="0">
                  <a:solidFill>
                    <a:srgbClr val="B8151E"/>
                  </a:solidFill>
                  <a:latin typeface="D2Coding" panose="020B0609020101020101" pitchFamily="49" charset="-127"/>
                  <a:ea typeface="D2Coding" panose="020B0609020101020101" pitchFamily="49" charset="-127"/>
                </a:rPr>
                <a:t>kor</a:t>
              </a:r>
            </a:p>
          </p:txBody>
        </p:sp>
      </p:grpSp>
    </p:spTree>
    <p:extLst>
      <p:ext uri="{BB962C8B-B14F-4D97-AF65-F5344CB8AC3E}">
        <p14:creationId xmlns:p14="http://schemas.microsoft.com/office/powerpoint/2010/main" val="408078081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4782065"/>
            <a:ext cx="8782050" cy="737332"/>
            <a:chOff x="557644" y="5085181"/>
            <a:chExt cx="8782050" cy="737332"/>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373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Combine the results of the arithmetic operation into a DataFrame (series -&gt; DataFrame).</a:t>
              </a:r>
            </a:p>
          </p:txBody>
        </p:sp>
      </p:grpSp>
      <p:sp>
        <p:nvSpPr>
          <p:cNvPr id="16" name="직사각형 15">
            <a:extLst>
              <a:ext uri="{FF2B5EF4-FFF2-40B4-BE49-F238E27FC236}">
                <a16:creationId xmlns="" xmlns:a16="http://schemas.microsoft.com/office/drawing/2014/main" id="{CD6094B5-323F-4EF2-8576-43C42C62C30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Operation Method</a:t>
            </a:r>
          </a:p>
        </p:txBody>
      </p:sp>
      <p:grpSp>
        <p:nvGrpSpPr>
          <p:cNvPr id="6" name="그룹 5">
            <a:extLst>
              <a:ext uri="{FF2B5EF4-FFF2-40B4-BE49-F238E27FC236}">
                <a16:creationId xmlns="" xmlns:a16="http://schemas.microsoft.com/office/drawing/2014/main" id="{536FAFEB-D5BC-4DC4-AC2D-7FE904887DFC}"/>
              </a:ext>
            </a:extLst>
          </p:cNvPr>
          <p:cNvGrpSpPr/>
          <p:nvPr/>
        </p:nvGrpSpPr>
        <p:grpSpPr>
          <a:xfrm>
            <a:off x="558924" y="1772815"/>
            <a:ext cx="8782051" cy="2903959"/>
            <a:chOff x="558924" y="1772815"/>
            <a:chExt cx="8782051" cy="2903959"/>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5"/>
              <a:ext cx="8782050" cy="290395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SamsungOne 400" panose="020B0503030303020204" pitchFamily="34" charset="0"/>
              </a:endParaRPr>
            </a:p>
          </p:txBody>
        </p:sp>
        <p:pic>
          <p:nvPicPr>
            <p:cNvPr id="2" name="그림 1"/>
            <p:cNvPicPr>
              <a:picLocks noChangeAspect="1"/>
            </p:cNvPicPr>
            <p:nvPr/>
          </p:nvPicPr>
          <p:blipFill rotWithShape="1">
            <a:blip r:embed="rId5"/>
            <a:srcRect l="1177" r="19348"/>
            <a:stretch/>
          </p:blipFill>
          <p:spPr>
            <a:xfrm>
              <a:off x="676275" y="1879701"/>
              <a:ext cx="8664700" cy="2713676"/>
            </a:xfrm>
            <a:prstGeom prst="rect">
              <a:avLst/>
            </a:prstGeom>
          </p:spPr>
        </p:pic>
        <p:sp>
          <p:nvSpPr>
            <p:cNvPr id="17" name="직사각형 16">
              <a:extLst>
                <a:ext uri="{FF2B5EF4-FFF2-40B4-BE49-F238E27FC236}">
                  <a16:creationId xmlns="" xmlns:a16="http://schemas.microsoft.com/office/drawing/2014/main" id="{15C04ACD-9E56-45FD-9D9D-A26335C2DB74}"/>
                </a:ext>
              </a:extLst>
            </p:cNvPr>
            <p:cNvSpPr/>
            <p:nvPr/>
          </p:nvSpPr>
          <p:spPr>
            <a:xfrm>
              <a:off x="3617798" y="2184261"/>
              <a:ext cx="4449877" cy="17793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1100" dirty="0">
                  <a:solidFill>
                    <a:schemeClr val="tx1"/>
                  </a:solidFill>
                  <a:latin typeface="D2Coding" panose="020B0609020101020101" pitchFamily="49" charset="-127"/>
                  <a:ea typeface="D2Coding" panose="020B0609020101020101" pitchFamily="49" charset="-127"/>
                </a:rPr>
                <a:t>[</a:t>
              </a:r>
              <a:r>
                <a:rPr lang="en-US" altLang="ko-KR" sz="1100" dirty="0">
                  <a:solidFill>
                    <a:srgbClr val="B8151E"/>
                  </a:solidFill>
                  <a:latin typeface="D2Coding" panose="020B0609020101020101" pitchFamily="49" charset="-127"/>
                  <a:ea typeface="D2Coding" panose="020B0609020101020101" pitchFamily="49" charset="-127"/>
                </a:rPr>
                <a:t>‘addition’</a:t>
              </a:r>
              <a:r>
                <a:rPr lang="en-US" altLang="ko-KR" sz="1100" dirty="0">
                  <a:solidFill>
                    <a:schemeClr val="tx1"/>
                  </a:solidFill>
                  <a:latin typeface="D2Coding" panose="020B0609020101020101" pitchFamily="49" charset="-127"/>
                  <a:ea typeface="D2Coding" panose="020B0609020101020101" pitchFamily="49" charset="-127"/>
                </a:rPr>
                <a:t>,</a:t>
              </a:r>
              <a:r>
                <a:rPr lang="en-US" altLang="ko-KR" sz="1100" dirty="0">
                  <a:solidFill>
                    <a:srgbClr val="B8151E"/>
                  </a:solidFill>
                  <a:latin typeface="D2Coding" panose="020B0609020101020101" pitchFamily="49" charset="-127"/>
                  <a:ea typeface="D2Coding" panose="020B0609020101020101" pitchFamily="49" charset="-127"/>
                </a:rPr>
                <a:t> ‘subtraction’</a:t>
              </a:r>
              <a:r>
                <a:rPr lang="en-US" altLang="ko-KR" sz="1100" dirty="0">
                  <a:solidFill>
                    <a:schemeClr val="tx1"/>
                  </a:solidFill>
                  <a:latin typeface="D2Coding" panose="020B0609020101020101" pitchFamily="49" charset="-127"/>
                  <a:ea typeface="D2Coding" panose="020B0609020101020101" pitchFamily="49" charset="-127"/>
                </a:rPr>
                <a:t>,</a:t>
              </a:r>
              <a:r>
                <a:rPr lang="en-US" altLang="ko-KR" sz="1100" dirty="0">
                  <a:solidFill>
                    <a:srgbClr val="B8151E"/>
                  </a:solidFill>
                  <a:latin typeface="D2Coding" panose="020B0609020101020101" pitchFamily="49" charset="-127"/>
                  <a:ea typeface="D2Coding" panose="020B0609020101020101" pitchFamily="49" charset="-127"/>
                </a:rPr>
                <a:t> ‘multiplication’</a:t>
              </a:r>
              <a:r>
                <a:rPr lang="en-US" altLang="ko-KR" sz="1100" dirty="0">
                  <a:solidFill>
                    <a:schemeClr val="tx1"/>
                  </a:solidFill>
                  <a:latin typeface="D2Coding" panose="020B0609020101020101" pitchFamily="49" charset="-127"/>
                  <a:ea typeface="D2Coding" panose="020B0609020101020101" pitchFamily="49" charset="-127"/>
                </a:rPr>
                <a:t>,</a:t>
              </a:r>
              <a:r>
                <a:rPr lang="en-US" altLang="ko-KR" sz="1100" dirty="0">
                  <a:solidFill>
                    <a:srgbClr val="B8151E"/>
                  </a:solidFill>
                  <a:latin typeface="D2Coding" panose="020B0609020101020101" pitchFamily="49" charset="-127"/>
                  <a:ea typeface="D2Coding" panose="020B0609020101020101" pitchFamily="49" charset="-127"/>
                </a:rPr>
                <a:t> ‘division’</a:t>
              </a:r>
              <a:r>
                <a:rPr lang="en-US" altLang="ko-KR" sz="1100" dirty="0">
                  <a:solidFill>
                    <a:schemeClr val="tx1"/>
                  </a:solidFill>
                  <a:latin typeface="D2Coding" panose="020B0609020101020101" pitchFamily="49" charset="-127"/>
                  <a:ea typeface="D2Coding" panose="020B0609020101020101" pitchFamily="49" charset="-127"/>
                </a:rPr>
                <a:t>])</a:t>
              </a:r>
            </a:p>
          </p:txBody>
        </p:sp>
        <p:sp>
          <p:nvSpPr>
            <p:cNvPr id="18" name="직사각형 17">
              <a:extLst>
                <a:ext uri="{FF2B5EF4-FFF2-40B4-BE49-F238E27FC236}">
                  <a16:creationId xmlns="" xmlns:a16="http://schemas.microsoft.com/office/drawing/2014/main" id="{D3A63398-4C78-425A-B69F-0138DBE77324}"/>
                </a:ext>
              </a:extLst>
            </p:cNvPr>
            <p:cNvSpPr/>
            <p:nvPr/>
          </p:nvSpPr>
          <p:spPr>
            <a:xfrm>
              <a:off x="891369" y="3228272"/>
              <a:ext cx="1109433" cy="30797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100" b="1" dirty="0">
                  <a:solidFill>
                    <a:schemeClr val="tx1"/>
                  </a:solidFill>
                  <a:latin typeface="D2Coding" panose="020B0609020101020101" pitchFamily="49" charset="-127"/>
                  <a:ea typeface="D2Coding" panose="020B0609020101020101" pitchFamily="49" charset="-127"/>
                </a:rPr>
                <a:t>addition</a:t>
              </a:r>
            </a:p>
          </p:txBody>
        </p:sp>
        <p:sp>
          <p:nvSpPr>
            <p:cNvPr id="19" name="직사각형 18">
              <a:extLst>
                <a:ext uri="{FF2B5EF4-FFF2-40B4-BE49-F238E27FC236}">
                  <a16:creationId xmlns="" xmlns:a16="http://schemas.microsoft.com/office/drawing/2014/main" id="{F9BD936F-B588-4579-9D52-1B95E999716A}"/>
                </a:ext>
              </a:extLst>
            </p:cNvPr>
            <p:cNvSpPr/>
            <p:nvPr/>
          </p:nvSpPr>
          <p:spPr>
            <a:xfrm>
              <a:off x="3513626" y="2941542"/>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eng</a:t>
              </a:r>
            </a:p>
          </p:txBody>
        </p:sp>
        <p:sp>
          <p:nvSpPr>
            <p:cNvPr id="20" name="직사각형 19">
              <a:extLst>
                <a:ext uri="{FF2B5EF4-FFF2-40B4-BE49-F238E27FC236}">
                  <a16:creationId xmlns="" xmlns:a16="http://schemas.microsoft.com/office/drawing/2014/main" id="{2A326062-3B86-4392-8469-0673C0201993}"/>
                </a:ext>
              </a:extLst>
            </p:cNvPr>
            <p:cNvSpPr/>
            <p:nvPr/>
          </p:nvSpPr>
          <p:spPr>
            <a:xfrm>
              <a:off x="1216990" y="4252393"/>
              <a:ext cx="792088" cy="24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dirty="0">
                  <a:solidFill>
                    <a:schemeClr val="tx1"/>
                  </a:solidFill>
                  <a:latin typeface="D2Coding" panose="020B0609020101020101" pitchFamily="49" charset="-127"/>
                  <a:ea typeface="D2Coding" panose="020B0609020101020101" pitchFamily="49" charset="-127"/>
                </a:rPr>
                <a:t>division</a:t>
              </a:r>
            </a:p>
          </p:txBody>
        </p:sp>
        <p:sp>
          <p:nvSpPr>
            <p:cNvPr id="21" name="직사각형 20">
              <a:extLst>
                <a:ext uri="{FF2B5EF4-FFF2-40B4-BE49-F238E27FC236}">
                  <a16:creationId xmlns="" xmlns:a16="http://schemas.microsoft.com/office/drawing/2014/main" id="{D42A6FD2-6044-4842-8F2A-33A7B28C6F7B}"/>
                </a:ext>
              </a:extLst>
            </p:cNvPr>
            <p:cNvSpPr/>
            <p:nvPr/>
          </p:nvSpPr>
          <p:spPr>
            <a:xfrm>
              <a:off x="891369" y="3877075"/>
              <a:ext cx="1134185" cy="32574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dirty="0">
                  <a:solidFill>
                    <a:schemeClr val="tx1"/>
                  </a:solidFill>
                  <a:latin typeface="D2Coding" panose="020B0609020101020101" pitchFamily="49" charset="-127"/>
                  <a:ea typeface="D2Coding" panose="020B0609020101020101" pitchFamily="49" charset="-127"/>
                </a:rPr>
                <a:t>Multiplication</a:t>
              </a:r>
            </a:p>
          </p:txBody>
        </p:sp>
        <p:sp>
          <p:nvSpPr>
            <p:cNvPr id="22" name="직사각형 21">
              <a:extLst>
                <a:ext uri="{FF2B5EF4-FFF2-40B4-BE49-F238E27FC236}">
                  <a16:creationId xmlns="" xmlns:a16="http://schemas.microsoft.com/office/drawing/2014/main" id="{2D436737-E990-4435-AE29-06EB57292AA0}"/>
                </a:ext>
              </a:extLst>
            </p:cNvPr>
            <p:cNvSpPr/>
            <p:nvPr/>
          </p:nvSpPr>
          <p:spPr>
            <a:xfrm>
              <a:off x="1122774" y="3580731"/>
              <a:ext cx="878028" cy="24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dirty="0">
                  <a:solidFill>
                    <a:schemeClr val="tx1"/>
                  </a:solidFill>
                  <a:latin typeface="D2Coding" panose="020B0609020101020101" pitchFamily="49" charset="-127"/>
                  <a:ea typeface="D2Coding" panose="020B0609020101020101" pitchFamily="49" charset="-127"/>
                </a:rPr>
                <a:t>subtraction</a:t>
              </a:r>
            </a:p>
          </p:txBody>
        </p:sp>
        <p:sp>
          <p:nvSpPr>
            <p:cNvPr id="23" name="직사각형 22">
              <a:extLst>
                <a:ext uri="{FF2B5EF4-FFF2-40B4-BE49-F238E27FC236}">
                  <a16:creationId xmlns="" xmlns:a16="http://schemas.microsoft.com/office/drawing/2014/main" id="{8F55C576-B24A-4754-B06B-FD6C45189352}"/>
                </a:ext>
              </a:extLst>
            </p:cNvPr>
            <p:cNvSpPr/>
            <p:nvPr/>
          </p:nvSpPr>
          <p:spPr>
            <a:xfrm>
              <a:off x="2956680" y="2934784"/>
              <a:ext cx="410556" cy="184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math</a:t>
              </a:r>
            </a:p>
          </p:txBody>
        </p:sp>
        <p:sp>
          <p:nvSpPr>
            <p:cNvPr id="24" name="직사각형 23">
              <a:extLst>
                <a:ext uri="{FF2B5EF4-FFF2-40B4-BE49-F238E27FC236}">
                  <a16:creationId xmlns="" xmlns:a16="http://schemas.microsoft.com/office/drawing/2014/main" id="{C3F6D31E-BC83-4DEA-8C89-6F2222E409BD}"/>
                </a:ext>
              </a:extLst>
            </p:cNvPr>
            <p:cNvSpPr/>
            <p:nvPr/>
          </p:nvSpPr>
          <p:spPr>
            <a:xfrm>
              <a:off x="2207259" y="2941542"/>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kor</a:t>
              </a:r>
            </a:p>
          </p:txBody>
        </p:sp>
        <p:sp>
          <p:nvSpPr>
            <p:cNvPr id="25" name="직사각형 24">
              <a:extLst>
                <a:ext uri="{FF2B5EF4-FFF2-40B4-BE49-F238E27FC236}">
                  <a16:creationId xmlns="" xmlns:a16="http://schemas.microsoft.com/office/drawing/2014/main" id="{BF933BA1-6BD9-4D4D-89FE-6C54D7D8BCD3}"/>
                </a:ext>
              </a:extLst>
            </p:cNvPr>
            <p:cNvSpPr/>
            <p:nvPr/>
          </p:nvSpPr>
          <p:spPr>
            <a:xfrm>
              <a:off x="819149" y="3152774"/>
              <a:ext cx="3724275" cy="71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26" name="직선 연결선 25">
              <a:extLst>
                <a:ext uri="{FF2B5EF4-FFF2-40B4-BE49-F238E27FC236}">
                  <a16:creationId xmlns="" xmlns:a16="http://schemas.microsoft.com/office/drawing/2014/main" id="{C785FBC3-6BD7-41F9-B927-3B9132919F9B}"/>
                </a:ext>
              </a:extLst>
            </p:cNvPr>
            <p:cNvCxnSpPr>
              <a:cxnSpLocks/>
            </p:cNvCxnSpPr>
            <p:nvPr/>
          </p:nvCxnSpPr>
          <p:spPr>
            <a:xfrm>
              <a:off x="900894" y="3235515"/>
              <a:ext cx="2979923" cy="0"/>
            </a:xfrm>
            <a:prstGeom prst="line">
              <a:avLst/>
            </a:prstGeom>
            <a:ln w="2032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537349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 xmlns:a16="http://schemas.microsoft.com/office/drawing/2014/main" id="{58B1BC1D-DFB7-4482-BA23-F01AD71B1BBE}"/>
              </a:ext>
            </a:extLst>
          </p:cNvPr>
          <p:cNvSpPr/>
          <p:nvPr/>
        </p:nvSpPr>
        <p:spPr>
          <a:xfrm>
            <a:off x="444580" y="136086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DataFrame Operations</a:t>
            </a: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15" name="직사각형 1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7" name="직사각형 16">
            <a:extLst>
              <a:ext uri="{FF2B5EF4-FFF2-40B4-BE49-F238E27FC236}">
                <a16:creationId xmlns="" xmlns:a16="http://schemas.microsoft.com/office/drawing/2014/main" id="{2955CA29-BBD7-41B9-B588-5BE75FF1A41B}"/>
              </a:ext>
            </a:extLst>
          </p:cNvPr>
          <p:cNvSpPr/>
          <p:nvPr/>
        </p:nvSpPr>
        <p:spPr>
          <a:xfrm>
            <a:off x="711200" y="1911316"/>
            <a:ext cx="863282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DataFrames can be understood as concepts that expand series operations. First, it is sorted based on the row/column index and calculated between corresponding elements one by one.</a:t>
            </a:r>
          </a:p>
        </p:txBody>
      </p:sp>
      <p:sp>
        <p:nvSpPr>
          <p:cNvPr id="18" name="직사각형 17">
            <a:extLst>
              <a:ext uri="{FF2B5EF4-FFF2-40B4-BE49-F238E27FC236}">
                <a16:creationId xmlns="" xmlns:a16="http://schemas.microsoft.com/office/drawing/2014/main" id="{43511744-F027-4716-A457-49D15C49E2D8}"/>
              </a:ext>
            </a:extLst>
          </p:cNvPr>
          <p:cNvSpPr/>
          <p:nvPr/>
        </p:nvSpPr>
        <p:spPr>
          <a:xfrm>
            <a:off x="558800" y="191644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dirty="0"/>
          </a:p>
        </p:txBody>
      </p:sp>
    </p:spTree>
    <p:extLst>
      <p:ext uri="{BB962C8B-B14F-4D97-AF65-F5344CB8AC3E}">
        <p14:creationId xmlns:p14="http://schemas.microsoft.com/office/powerpoint/2010/main" val="12159633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8" name="그룹 17"/>
          <p:cNvGrpSpPr/>
          <p:nvPr/>
        </p:nvGrpSpPr>
        <p:grpSpPr>
          <a:xfrm>
            <a:off x="561850" y="3092373"/>
            <a:ext cx="8782050" cy="737332"/>
            <a:chOff x="557644" y="5085181"/>
            <a:chExt cx="8782050" cy="737332"/>
          </a:xfrm>
        </p:grpSpPr>
        <p:sp>
          <p:nvSpPr>
            <p:cNvPr id="19"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373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2" name="TextBox 21">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Create a DataFrame by selecting two columns, age and fare, from the titanic dataset. </a:t>
              </a:r>
            </a:p>
          </p:txBody>
        </p:sp>
      </p:grpSp>
      <p:grpSp>
        <p:nvGrpSpPr>
          <p:cNvPr id="2" name="그룹 1">
            <a:extLst>
              <a:ext uri="{FF2B5EF4-FFF2-40B4-BE49-F238E27FC236}">
                <a16:creationId xmlns="" xmlns:a16="http://schemas.microsoft.com/office/drawing/2014/main" id="{D690B303-0413-4230-A1D3-53219D01CA4A}"/>
              </a:ext>
            </a:extLst>
          </p:cNvPr>
          <p:cNvGrpSpPr/>
          <p:nvPr/>
        </p:nvGrpSpPr>
        <p:grpSpPr>
          <a:xfrm>
            <a:off x="558924" y="2060848"/>
            <a:ext cx="8782050" cy="929088"/>
            <a:chOff x="558924" y="2235006"/>
            <a:chExt cx="8782050" cy="929088"/>
          </a:xfrm>
        </p:grpSpPr>
        <p:sp>
          <p:nvSpPr>
            <p:cNvPr id="17" name="모서리가 둥근 직사각형 4">
              <a:extLst>
                <a:ext uri="{FF2B5EF4-FFF2-40B4-BE49-F238E27FC236}">
                  <a16:creationId xmlns="" xmlns:a16="http://schemas.microsoft.com/office/drawing/2014/main" id="{A36E3BA1-83BF-4EF9-8B22-BB45DE7AA1FC}"/>
                </a:ext>
              </a:extLst>
            </p:cNvPr>
            <p:cNvSpPr/>
            <p:nvPr/>
          </p:nvSpPr>
          <p:spPr>
            <a:xfrm>
              <a:off x="558924" y="2235006"/>
              <a:ext cx="8782050" cy="9290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091" r="22748"/>
            <a:stretch/>
          </p:blipFill>
          <p:spPr>
            <a:xfrm>
              <a:off x="609599" y="2278667"/>
              <a:ext cx="8731375" cy="820065"/>
            </a:xfrm>
            <a:prstGeom prst="rect">
              <a:avLst/>
            </a:prstGeom>
          </p:spPr>
        </p:pic>
      </p:grpSp>
      <p:grpSp>
        <p:nvGrpSpPr>
          <p:cNvPr id="23" name="그룹 22">
            <a:extLst>
              <a:ext uri="{FF2B5EF4-FFF2-40B4-BE49-F238E27FC236}">
                <a16:creationId xmlns="" xmlns:a16="http://schemas.microsoft.com/office/drawing/2014/main" id="{AF36DD26-5290-435C-B288-3E75CFB76537}"/>
              </a:ext>
            </a:extLst>
          </p:cNvPr>
          <p:cNvGrpSpPr/>
          <p:nvPr/>
        </p:nvGrpSpPr>
        <p:grpSpPr>
          <a:xfrm>
            <a:off x="580388" y="1413381"/>
            <a:ext cx="8887612" cy="569036"/>
            <a:chOff x="580388" y="1413381"/>
            <a:chExt cx="8887612" cy="569036"/>
          </a:xfrm>
        </p:grpSpPr>
        <p:sp>
          <p:nvSpPr>
            <p:cNvPr id="24" name="직사각형 23">
              <a:extLst>
                <a:ext uri="{FF2B5EF4-FFF2-40B4-BE49-F238E27FC236}">
                  <a16:creationId xmlns="" xmlns:a16="http://schemas.microsoft.com/office/drawing/2014/main" id="{8247F8F6-5F70-4C7F-A9AD-B4780DF173D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DataFrame vs. Numbers</a:t>
              </a:r>
            </a:p>
          </p:txBody>
        </p:sp>
        <p:sp>
          <p:nvSpPr>
            <p:cNvPr id="25" name="직사각형 24">
              <a:extLst>
                <a:ext uri="{FF2B5EF4-FFF2-40B4-BE49-F238E27FC236}">
                  <a16:creationId xmlns="" xmlns:a16="http://schemas.microsoft.com/office/drawing/2014/main" id="{41102090-E1C9-4DE6-AEE6-F77E1509570D}"/>
                </a:ext>
              </a:extLst>
            </p:cNvPr>
            <p:cNvSpPr/>
            <p:nvPr/>
          </p:nvSpPr>
          <p:spPr>
            <a:xfrm>
              <a:off x="711201" y="163695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seaborn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library will be covered later in visualization, but here, it was used to import data.</a:t>
              </a:r>
            </a:p>
          </p:txBody>
        </p:sp>
      </p:grpSp>
    </p:spTree>
    <p:extLst>
      <p:ext uri="{BB962C8B-B14F-4D97-AF65-F5344CB8AC3E}">
        <p14:creationId xmlns:p14="http://schemas.microsoft.com/office/powerpoint/2010/main" val="99595834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8BB1A74A-0B1C-4232-894F-C7020862AFAF}"/>
              </a:ext>
            </a:extLst>
          </p:cNvPr>
          <p:cNvGrpSpPr/>
          <p:nvPr/>
        </p:nvGrpSpPr>
        <p:grpSpPr>
          <a:xfrm>
            <a:off x="561850" y="5024605"/>
            <a:ext cx="8782050" cy="1138070"/>
            <a:chOff x="561850" y="5381842"/>
            <a:chExt cx="8782050" cy="1138070"/>
          </a:xfrm>
        </p:grpSpPr>
        <p:grpSp>
          <p:nvGrpSpPr>
            <p:cNvPr id="10" name="그룹 9"/>
            <p:cNvGrpSpPr/>
            <p:nvPr/>
          </p:nvGrpSpPr>
          <p:grpSpPr>
            <a:xfrm>
              <a:off x="561850" y="5381842"/>
              <a:ext cx="8782050" cy="1138070"/>
              <a:chOff x="557644" y="5085181"/>
              <a:chExt cx="8782050" cy="1138070"/>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113807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a:t>
                </a:r>
                <a:r>
                  <a:rPr lang="en-US" altLang="ko-KR" sz="1300" b="1" dirty="0" smtClean="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13-2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3379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Create a DataFrame by selecting two columns, age and fare, from the titanic dataset. </a:t>
                </a:r>
              </a:p>
            </p:txBody>
          </p:sp>
        </p:grpSp>
        <p:pic>
          <p:nvPicPr>
            <p:cNvPr id="17"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94647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18992" y="5946477"/>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 xmlns:a16="http://schemas.microsoft.com/office/drawing/2014/main" id="{0800EE66-B78E-4CCD-A49E-31BBE412C7F6}"/>
                </a:ext>
              </a:extLst>
            </p:cNvPr>
            <p:cNvSpPr txBox="1"/>
            <p:nvPr/>
          </p:nvSpPr>
          <p:spPr>
            <a:xfrm>
              <a:off x="1019632" y="623450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Shows only the first five lines. </a:t>
              </a:r>
            </a:p>
          </p:txBody>
        </p:sp>
      </p:grpSp>
      <p:grpSp>
        <p:nvGrpSpPr>
          <p:cNvPr id="3" name="그룹 2">
            <a:extLst>
              <a:ext uri="{FF2B5EF4-FFF2-40B4-BE49-F238E27FC236}">
                <a16:creationId xmlns="" xmlns:a16="http://schemas.microsoft.com/office/drawing/2014/main" id="{F8BFAA1E-846A-493F-89A1-5C1F6A44F47C}"/>
              </a:ext>
            </a:extLst>
          </p:cNvPr>
          <p:cNvGrpSpPr/>
          <p:nvPr/>
        </p:nvGrpSpPr>
        <p:grpSpPr>
          <a:xfrm>
            <a:off x="558924" y="1700808"/>
            <a:ext cx="8782050" cy="3231648"/>
            <a:chOff x="558924" y="1864227"/>
            <a:chExt cx="8782050" cy="3231648"/>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864227"/>
              <a:ext cx="8782050" cy="32316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888" r="19718"/>
            <a:stretch/>
          </p:blipFill>
          <p:spPr>
            <a:xfrm>
              <a:off x="638174" y="1941878"/>
              <a:ext cx="8702800" cy="3040417"/>
            </a:xfrm>
            <a:prstGeom prst="rect">
              <a:avLst/>
            </a:prstGeom>
          </p:spPr>
        </p:pic>
      </p:grpSp>
      <p:sp>
        <p:nvSpPr>
          <p:cNvPr id="20" name="직사각형 19">
            <a:extLst>
              <a:ext uri="{FF2B5EF4-FFF2-40B4-BE49-F238E27FC236}">
                <a16:creationId xmlns="" xmlns:a16="http://schemas.microsoft.com/office/drawing/2014/main" id="{D9AC5217-353F-4CA0-98F1-6C98B3BFEDA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DataFrame vs. Numbers</a:t>
            </a:r>
          </a:p>
        </p:txBody>
      </p:sp>
    </p:spTree>
    <p:extLst>
      <p:ext uri="{BB962C8B-B14F-4D97-AF65-F5344CB8AC3E}">
        <p14:creationId xmlns:p14="http://schemas.microsoft.com/office/powerpoint/2010/main" val="18901364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692683"/>
            <a:ext cx="8782050" cy="28697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4651338"/>
            <a:ext cx="8782050" cy="1177962"/>
            <a:chOff x="557644" y="5085181"/>
            <a:chExt cx="8782050" cy="1177962"/>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11779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2796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Add 10 to the DataFrame.</a:t>
              </a:r>
            </a:p>
          </p:txBody>
        </p:sp>
      </p:grpSp>
      <p:pic>
        <p:nvPicPr>
          <p:cNvPr id="17"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210150"/>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18992" y="5210150"/>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 xmlns:a16="http://schemas.microsoft.com/office/drawing/2014/main" id="{0800EE66-B78E-4CCD-A49E-31BBE412C7F6}"/>
              </a:ext>
            </a:extLst>
          </p:cNvPr>
          <p:cNvSpPr txBox="1"/>
          <p:nvPr/>
        </p:nvSpPr>
        <p:spPr>
          <a:xfrm>
            <a:off x="1019632" y="549818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Shows only the first five lines. </a:t>
            </a:r>
          </a:p>
        </p:txBody>
      </p:sp>
      <p:pic>
        <p:nvPicPr>
          <p:cNvPr id="3" name="그림 2"/>
          <p:cNvPicPr>
            <a:picLocks noChangeAspect="1"/>
          </p:cNvPicPr>
          <p:nvPr/>
        </p:nvPicPr>
        <p:blipFill rotWithShape="1">
          <a:blip r:embed="rId4"/>
          <a:srcRect l="1006" r="14289"/>
          <a:stretch/>
        </p:blipFill>
        <p:spPr>
          <a:xfrm>
            <a:off x="639299" y="1729449"/>
            <a:ext cx="8701675" cy="2762494"/>
          </a:xfrm>
          <a:prstGeom prst="rect">
            <a:avLst/>
          </a:prstGeom>
        </p:spPr>
      </p:pic>
      <p:sp>
        <p:nvSpPr>
          <p:cNvPr id="20" name="직사각형 19"/>
          <p:cNvSpPr/>
          <p:nvPr/>
        </p:nvSpPr>
        <p:spPr>
          <a:xfrm>
            <a:off x="711200" y="5858222"/>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While maintaining the form of the existing DataFrame, only the element value is replaced with a new calculated value and returned as a new DataFrame object.</a:t>
            </a:r>
          </a:p>
        </p:txBody>
      </p:sp>
      <p:sp>
        <p:nvSpPr>
          <p:cNvPr id="21" name="직사각형 20">
            <a:extLst>
              <a:ext uri="{FF2B5EF4-FFF2-40B4-BE49-F238E27FC236}">
                <a16:creationId xmlns="" xmlns:a16="http://schemas.microsoft.com/office/drawing/2014/main" id="{04224E79-9F78-434F-8507-79D10F9F8F2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DataFrame vs. Numbers</a:t>
            </a:r>
          </a:p>
        </p:txBody>
      </p:sp>
    </p:spTree>
    <p:extLst>
      <p:ext uri="{BB962C8B-B14F-4D97-AF65-F5344CB8AC3E}">
        <p14:creationId xmlns:p14="http://schemas.microsoft.com/office/powerpoint/2010/main" val="293211976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1" name="그룹 20"/>
          <p:cNvGrpSpPr/>
          <p:nvPr/>
        </p:nvGrpSpPr>
        <p:grpSpPr>
          <a:xfrm>
            <a:off x="561850" y="3051708"/>
            <a:ext cx="8782050" cy="737332"/>
            <a:chOff x="557644" y="5085181"/>
            <a:chExt cx="8782050" cy="737332"/>
          </a:xfrm>
        </p:grpSpPr>
        <p:sp>
          <p:nvSpPr>
            <p:cNvPr id="2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373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5" name="TextBox 2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Create a DataFrame by selecting two columns, age and fare, from the titanic dataset. </a:t>
              </a:r>
            </a:p>
          </p:txBody>
        </p:sp>
      </p:grpSp>
      <p:grpSp>
        <p:nvGrpSpPr>
          <p:cNvPr id="3" name="그룹 2">
            <a:extLst>
              <a:ext uri="{FF2B5EF4-FFF2-40B4-BE49-F238E27FC236}">
                <a16:creationId xmlns="" xmlns:a16="http://schemas.microsoft.com/office/drawing/2014/main" id="{88E2C806-2517-4D02-9D6A-725C1146CCE2}"/>
              </a:ext>
            </a:extLst>
          </p:cNvPr>
          <p:cNvGrpSpPr/>
          <p:nvPr/>
        </p:nvGrpSpPr>
        <p:grpSpPr>
          <a:xfrm>
            <a:off x="558924" y="2216188"/>
            <a:ext cx="8782050" cy="727694"/>
            <a:chOff x="558924" y="2348881"/>
            <a:chExt cx="8782050" cy="727694"/>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2348881"/>
              <a:ext cx="8782050" cy="72769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879" r="18947"/>
            <a:stretch/>
          </p:blipFill>
          <p:spPr>
            <a:xfrm>
              <a:off x="596759" y="2393030"/>
              <a:ext cx="8744215" cy="628920"/>
            </a:xfrm>
            <a:prstGeom prst="rect">
              <a:avLst/>
            </a:prstGeom>
          </p:spPr>
        </p:pic>
      </p:grpSp>
      <p:grpSp>
        <p:nvGrpSpPr>
          <p:cNvPr id="26" name="그룹 25">
            <a:extLst>
              <a:ext uri="{FF2B5EF4-FFF2-40B4-BE49-F238E27FC236}">
                <a16:creationId xmlns="" xmlns:a16="http://schemas.microsoft.com/office/drawing/2014/main" id="{F15E5240-63CD-4BBB-9695-BBBBF9047386}"/>
              </a:ext>
            </a:extLst>
          </p:cNvPr>
          <p:cNvGrpSpPr/>
          <p:nvPr/>
        </p:nvGrpSpPr>
        <p:grpSpPr>
          <a:xfrm>
            <a:off x="580388" y="1413381"/>
            <a:ext cx="8887612" cy="769091"/>
            <a:chOff x="580388" y="1413381"/>
            <a:chExt cx="8887612" cy="769091"/>
          </a:xfrm>
        </p:grpSpPr>
        <p:sp>
          <p:nvSpPr>
            <p:cNvPr id="27" name="직사각형 26">
              <a:extLst>
                <a:ext uri="{FF2B5EF4-FFF2-40B4-BE49-F238E27FC236}">
                  <a16:creationId xmlns="" xmlns:a16="http://schemas.microsoft.com/office/drawing/2014/main" id="{EC4730E1-6EC1-4465-ACE0-8FA9C9CD4F7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DataFrame vs. DataFrame</a:t>
              </a:r>
            </a:p>
          </p:txBody>
        </p:sp>
        <p:sp>
          <p:nvSpPr>
            <p:cNvPr id="28" name="직사각형 27">
              <a:extLst>
                <a:ext uri="{FF2B5EF4-FFF2-40B4-BE49-F238E27FC236}">
                  <a16:creationId xmlns="" xmlns:a16="http://schemas.microsoft.com/office/drawing/2014/main" id="{D6CE4F87-59B1-4A7E-86D1-7CE4E0957BEB}"/>
                </a:ext>
              </a:extLst>
            </p:cNvPr>
            <p:cNvSpPr/>
            <p:nvPr/>
          </p:nvSpPr>
          <p:spPr>
            <a:xfrm>
              <a:off x="711201" y="1636956"/>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Elements in the same row and column positions of each DataFrame are calculated. If the element is not present on either side or NaN, the calculation result is treated as NaN.</a:t>
              </a:r>
            </a:p>
          </p:txBody>
        </p:sp>
      </p:grpSp>
    </p:spTree>
    <p:extLst>
      <p:ext uri="{BB962C8B-B14F-4D97-AF65-F5344CB8AC3E}">
        <p14:creationId xmlns:p14="http://schemas.microsoft.com/office/powerpoint/2010/main" val="212425194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1" name="그룹 20"/>
          <p:cNvGrpSpPr/>
          <p:nvPr/>
        </p:nvGrpSpPr>
        <p:grpSpPr>
          <a:xfrm>
            <a:off x="561850" y="4995924"/>
            <a:ext cx="8782050" cy="737332"/>
            <a:chOff x="557644" y="5085181"/>
            <a:chExt cx="8782050" cy="737332"/>
          </a:xfrm>
        </p:grpSpPr>
        <p:sp>
          <p:nvSpPr>
            <p:cNvPr id="2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7373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5" name="TextBox 2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Add 10 to the DataFrame.</a:t>
              </a:r>
            </a:p>
          </p:txBody>
        </p:sp>
      </p:grpSp>
      <p:grpSp>
        <p:nvGrpSpPr>
          <p:cNvPr id="2" name="그룹 1">
            <a:extLst>
              <a:ext uri="{FF2B5EF4-FFF2-40B4-BE49-F238E27FC236}">
                <a16:creationId xmlns="" xmlns:a16="http://schemas.microsoft.com/office/drawing/2014/main" id="{594A8398-6F10-41B1-8A3E-6B5DB6ACF174}"/>
              </a:ext>
            </a:extLst>
          </p:cNvPr>
          <p:cNvGrpSpPr/>
          <p:nvPr/>
        </p:nvGrpSpPr>
        <p:grpSpPr>
          <a:xfrm>
            <a:off x="558924" y="1727888"/>
            <a:ext cx="8782050" cy="3168352"/>
            <a:chOff x="558924" y="1772816"/>
            <a:chExt cx="8782050" cy="3168352"/>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1772816"/>
              <a:ext cx="8782050" cy="31683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757" r="16358"/>
            <a:stretch/>
          </p:blipFill>
          <p:spPr>
            <a:xfrm>
              <a:off x="609600" y="1808376"/>
              <a:ext cx="8731374" cy="3044953"/>
            </a:xfrm>
            <a:prstGeom prst="rect">
              <a:avLst/>
            </a:prstGeom>
          </p:spPr>
        </p:pic>
      </p:grpSp>
      <p:sp>
        <p:nvSpPr>
          <p:cNvPr id="15" name="직사각형 14">
            <a:extLst>
              <a:ext uri="{FF2B5EF4-FFF2-40B4-BE49-F238E27FC236}">
                <a16:creationId xmlns="" xmlns:a16="http://schemas.microsoft.com/office/drawing/2014/main" id="{4003FCBB-0C45-4CD4-93AE-54D09E6EDCB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DataFrame vs. Numbers</a:t>
            </a:r>
          </a:p>
        </p:txBody>
      </p:sp>
    </p:spTree>
    <p:extLst>
      <p:ext uri="{BB962C8B-B14F-4D97-AF65-F5344CB8AC3E}">
        <p14:creationId xmlns:p14="http://schemas.microsoft.com/office/powerpoint/2010/main" val="2627736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scikit-learn, the NumPy arrangement is the basic data structure. In other words, the NumPy arrangement should be used as the standard input/output for machine learning.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Scikit-Learn is a Python machine learning library.</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scikit-learn receives data in the form of a NumPy array as input, all data to be used in the future must be converted into a NumPy array. </a:t>
            </a:r>
          </a:p>
        </p:txBody>
      </p:sp>
      <p:sp>
        <p:nvSpPr>
          <p:cNvPr id="10" name="직사각형 9">
            <a:extLst>
              <a:ext uri="{FF2B5EF4-FFF2-40B4-BE49-F238E27FC236}">
                <a16:creationId xmlns="" xmlns:a16="http://schemas.microsoft.com/office/drawing/2014/main" id="{A2FDC7C2-D33C-4352-A09B-6BBA80707AD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Why Use NumPy Arrays? (3/3)</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92025687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 xmlns:a16="http://schemas.microsoft.com/office/drawing/2014/main" id="{F5735E1D-688E-46A5-A1E8-68F446FF0F04}"/>
              </a:ext>
            </a:extLst>
          </p:cNvPr>
          <p:cNvGrpSpPr/>
          <p:nvPr/>
        </p:nvGrpSpPr>
        <p:grpSpPr>
          <a:xfrm>
            <a:off x="561850" y="4853396"/>
            <a:ext cx="8782050" cy="1177417"/>
            <a:chOff x="561850" y="4851908"/>
            <a:chExt cx="8782050" cy="1177417"/>
          </a:xfrm>
        </p:grpSpPr>
        <p:grpSp>
          <p:nvGrpSpPr>
            <p:cNvPr id="10" name="그룹 9"/>
            <p:cNvGrpSpPr/>
            <p:nvPr/>
          </p:nvGrpSpPr>
          <p:grpSpPr>
            <a:xfrm>
              <a:off x="561850" y="4851908"/>
              <a:ext cx="8782050" cy="1177417"/>
              <a:chOff x="557644" y="5085181"/>
              <a:chExt cx="8782050" cy="1177417"/>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1"/>
                <a:ext cx="8782050" cy="117741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17-1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6247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Calculate between DataFrames</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(additon - </a:t>
                </a:r>
                <a:r>
                  <a:rPr lang="en-US" altLang="ko-KR" sz="1300" dirty="0" err="1">
                    <a:solidFill>
                      <a:prstClr val="black">
                        <a:lumMod val="85000"/>
                        <a:lumOff val="15000"/>
                      </a:prstClr>
                    </a:solidFill>
                    <a:latin typeface="SamsungOne 400" panose="020B0503030303020204" pitchFamily="34" charset="0"/>
                  </a:rPr>
                  <a:t>df</a:t>
                </a:r>
                <a:r>
                  <a:rPr lang="en-US" altLang="ko-KR" sz="1300" dirty="0">
                    <a:solidFill>
                      <a:prstClr val="black">
                        <a:lumMod val="85000"/>
                        <a:lumOff val="15000"/>
                      </a:prstClr>
                    </a:solidFill>
                    <a:latin typeface="SamsungOne 400" panose="020B0503030303020204" pitchFamily="34" charset="0"/>
                  </a:rPr>
                  <a:t>).</a:t>
                </a:r>
              </a:p>
            </p:txBody>
          </p:sp>
        </p:grpSp>
        <p:pic>
          <p:nvPicPr>
            <p:cNvPr id="17"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483193"/>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18992" y="5460461"/>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17-2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 xmlns:a16="http://schemas.microsoft.com/office/drawing/2014/main" id="{0800EE66-B78E-4CCD-A49E-31BBE412C7F6}"/>
                </a:ext>
              </a:extLst>
            </p:cNvPr>
            <p:cNvSpPr txBox="1"/>
            <p:nvPr/>
          </p:nvSpPr>
          <p:spPr>
            <a:xfrm>
              <a:off x="1019632" y="573325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Shows only the last five lines. </a:t>
              </a:r>
            </a:p>
          </p:txBody>
        </p:sp>
      </p:grpSp>
      <p:grpSp>
        <p:nvGrpSpPr>
          <p:cNvPr id="4" name="그룹 3">
            <a:extLst>
              <a:ext uri="{FF2B5EF4-FFF2-40B4-BE49-F238E27FC236}">
                <a16:creationId xmlns="" xmlns:a16="http://schemas.microsoft.com/office/drawing/2014/main" id="{F3A2AD33-8B50-4054-B9B1-50BF9568ACE1}"/>
              </a:ext>
            </a:extLst>
          </p:cNvPr>
          <p:cNvGrpSpPr/>
          <p:nvPr/>
        </p:nvGrpSpPr>
        <p:grpSpPr>
          <a:xfrm>
            <a:off x="558924" y="1727888"/>
            <a:ext cx="8782051" cy="3025087"/>
            <a:chOff x="558924" y="1727888"/>
            <a:chExt cx="8782051" cy="3025087"/>
          </a:xfrm>
        </p:grpSpPr>
        <p:sp>
          <p:nvSpPr>
            <p:cNvPr id="21" name="모서리가 둥근 직사각형 4">
              <a:extLst>
                <a:ext uri="{FF2B5EF4-FFF2-40B4-BE49-F238E27FC236}">
                  <a16:creationId xmlns="" xmlns:a16="http://schemas.microsoft.com/office/drawing/2014/main" id="{BF3F3CEA-7347-44BA-9275-8ED89B65DA0C}"/>
                </a:ext>
              </a:extLst>
            </p:cNvPr>
            <p:cNvSpPr/>
            <p:nvPr/>
          </p:nvSpPr>
          <p:spPr>
            <a:xfrm>
              <a:off x="558924" y="1727888"/>
              <a:ext cx="8782050" cy="30250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888" r="18273"/>
            <a:stretch/>
          </p:blipFill>
          <p:spPr>
            <a:xfrm>
              <a:off x="628649" y="1759843"/>
              <a:ext cx="8712326" cy="2902818"/>
            </a:xfrm>
            <a:prstGeom prst="rect">
              <a:avLst/>
            </a:prstGeom>
          </p:spPr>
        </p:pic>
      </p:grpSp>
      <p:sp>
        <p:nvSpPr>
          <p:cNvPr id="20" name="직사각형 19">
            <a:extLst>
              <a:ext uri="{FF2B5EF4-FFF2-40B4-BE49-F238E27FC236}">
                <a16:creationId xmlns="" xmlns:a16="http://schemas.microsoft.com/office/drawing/2014/main" id="{D0B87D0D-6174-4574-BE08-450723C3277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DataFrame vs. Numbers</a:t>
            </a:r>
          </a:p>
        </p:txBody>
      </p:sp>
    </p:spTree>
    <p:extLst>
      <p:ext uri="{BB962C8B-B14F-4D97-AF65-F5344CB8AC3E}">
        <p14:creationId xmlns:p14="http://schemas.microsoft.com/office/powerpoint/2010/main" val="425624011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#0104</a:t>
            </a:r>
          </a:p>
        </p:txBody>
      </p:sp>
      <p:grpSp>
        <p:nvGrpSpPr>
          <p:cNvPr id="11" name="그룹 10">
            <a:extLst>
              <a:ext uri="{FF2B5EF4-FFF2-40B4-BE49-F238E27FC236}">
                <a16:creationId xmlns="" xmlns:a16="http://schemas.microsoft.com/office/drawing/2014/main"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 xmlns:a16="http://schemas.microsoft.com/office/drawing/2014/main"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 xmlns:a16="http://schemas.microsoft.com/office/drawing/2014/main"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 xmlns:a16="http://schemas.microsoft.com/office/drawing/2014/main"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 xmlns:a16="http://schemas.microsoft.com/office/drawing/2014/main"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'ex_0104.ipynb'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16" name="그림 15" descr="텍스트, 클립아트이(가) 표시된 사진&#10;&#10;자동 생성된 설명">
              <a:extLst>
                <a:ext uri="{FF2B5EF4-FFF2-40B4-BE49-F238E27FC236}">
                  <a16:creationId xmlns="" xmlns:a16="http://schemas.microsoft.com/office/drawing/2014/main"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90968846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#0105_</a:t>
            </a:r>
            <a:r>
              <a:rPr lang="en-US" altLang="ko-KR" sz="2400" dirty="0">
                <a:solidFill>
                  <a:schemeClr val="tx1">
                    <a:lumMod val="95000"/>
                    <a:lumOff val="5000"/>
                  </a:schemeClr>
                </a:solidFill>
                <a:latin typeface="Samsung Sharp Sans" pitchFamily="2" charset="0"/>
                <a:cs typeface="Samsung Sharp Sans" pitchFamily="2" charset="0"/>
              </a:rPr>
              <a:t>Edited</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F71A8F13-84E4-40B3-B798-5B68CA293375}"/>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 xmlns:a16="http://schemas.microsoft.com/office/drawing/2014/main" id="{431727C6-3735-4456-83C8-7583F9F829A2}"/>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 xmlns:a16="http://schemas.microsoft.com/office/drawing/2014/main" id="{663C148D-FA3C-4560-A7EB-54FDED6951D0}"/>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 xmlns:a16="http://schemas.microsoft.com/office/drawing/2014/main" id="{7437908E-5995-4E6A-8772-703025D18633}"/>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 xmlns:a16="http://schemas.microsoft.com/office/drawing/2014/main" id="{A01F907F-A073-4170-B9F3-994EBCE9800C}"/>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a:t>
                </a:r>
                <a:r>
                  <a:rPr lang="en-US" altLang="ko-KR" sz="2000" dirty="0" smtClean="0">
                    <a:solidFill>
                      <a:schemeClr val="bg1"/>
                    </a:solidFill>
                    <a:latin typeface="SamsungOne 700" panose="020B0803030303020204" pitchFamily="34" charset="0"/>
                    <a:ea typeface="SamsungOne 700" panose="020B0803030303020204" pitchFamily="34" charset="0"/>
                    <a:cs typeface="Samsung Sharp Sans" pitchFamily="2" charset="0"/>
                  </a:rPr>
                  <a:t>'ex_0105.ipynb</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 file </a:t>
                </a:r>
                <a:endParaRPr lang="ko-KR" altLang="en-US" sz="2000" dirty="0">
                  <a:solidFill>
                    <a:schemeClr val="bg1"/>
                  </a:solidFill>
                  <a:latin typeface="SamsungOne 700" panose="020B0803030303020204" pitchFamily="34" charset="0"/>
                  <a:cs typeface="Samsung Sharp Sans" pitchFamily="2" charset="0"/>
                </a:endParaRPr>
              </a:p>
            </p:txBody>
          </p:sp>
        </p:grpSp>
        <p:pic>
          <p:nvPicPr>
            <p:cNvPr id="16" name="그림 15" descr="텍스트, 클립아트이(가) 표시된 사진&#10;&#10;자동 생성된 설명">
              <a:extLst>
                <a:ext uri="{FF2B5EF4-FFF2-40B4-BE49-F238E27FC236}">
                  <a16:creationId xmlns="" xmlns:a16="http://schemas.microsoft.com/office/drawing/2014/main" id="{7285493D-E447-4501-ADB9-D2A510D8FA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2.2. Pandas Series and DataFrames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14229608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그룹 33">
            <a:extLst>
              <a:ext uri="{FF2B5EF4-FFF2-40B4-BE49-F238E27FC236}">
                <a16:creationId xmlns="" xmlns:a16="http://schemas.microsoft.com/office/drawing/2014/main" id="{92222342-E7C1-4D3B-92E9-4C220D313A6F}"/>
              </a:ext>
            </a:extLst>
          </p:cNvPr>
          <p:cNvGrpSpPr/>
          <p:nvPr/>
        </p:nvGrpSpPr>
        <p:grpSpPr>
          <a:xfrm>
            <a:off x="989683" y="2748696"/>
            <a:ext cx="8354217" cy="3124387"/>
            <a:chOff x="989683" y="2748696"/>
            <a:chExt cx="8354217" cy="3124387"/>
          </a:xfrm>
        </p:grpSpPr>
        <p:sp>
          <p:nvSpPr>
            <p:cNvPr id="35" name="직사각형 133">
              <a:extLst>
                <a:ext uri="{FF2B5EF4-FFF2-40B4-BE49-F238E27FC236}">
                  <a16:creationId xmlns="" xmlns:a16="http://schemas.microsoft.com/office/drawing/2014/main" id="{670FB0E2-082B-4509-A996-8766389F22FA}"/>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latinLnBrk="1">
                <a:spcBef>
                  <a:spcPct val="0"/>
                </a:spcBef>
                <a:spcAft>
                  <a:spcPct val="0"/>
                </a:spcAft>
                <a:defRPr/>
              </a:pPr>
              <a:r>
                <a:rPr kumimoji="1" lang="en-US" altLang="ko-KR" sz="3400" dirty="0">
                  <a:solidFill>
                    <a:prstClr val="black"/>
                  </a:solidFill>
                  <a:latin typeface="Samsung Sharp Sans" pitchFamily="2" charset="0"/>
                  <a:ea typeface="Samsung Sharp Sans" pitchFamily="2" charset="0"/>
                  <a:cs typeface="Samsung Sharp Sans" pitchFamily="2" charset="0"/>
                </a:rPr>
                <a:t>Optimal Data Exploration Through Pandas</a:t>
              </a:r>
              <a:endParaRPr kumimoji="1" lang="ko-KR" altLang="en-US" sz="3400" dirty="0">
                <a:solidFill>
                  <a:prstClr val="black"/>
                </a:solidFill>
                <a:latin typeface="Samsung Sharp Sans" pitchFamily="2" charset="0"/>
                <a:cs typeface="Samsung Sharp Sans" pitchFamily="2" charset="0"/>
              </a:endParaRPr>
            </a:p>
          </p:txBody>
        </p:sp>
        <p:sp>
          <p:nvSpPr>
            <p:cNvPr id="36" name="직사각형 133">
              <a:extLst>
                <a:ext uri="{FF2B5EF4-FFF2-40B4-BE49-F238E27FC236}">
                  <a16:creationId xmlns="" xmlns:a16="http://schemas.microsoft.com/office/drawing/2014/main" id="{ABC20F91-AFEA-4FD6-9A3F-FE6290A3D139}"/>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2.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37" name="그룹 36">
              <a:extLst>
                <a:ext uri="{FF2B5EF4-FFF2-40B4-BE49-F238E27FC236}">
                  <a16:creationId xmlns="" xmlns:a16="http://schemas.microsoft.com/office/drawing/2014/main" id="{97AF80FA-4629-4B59-AC93-BD7BFC0754B0}"/>
                </a:ext>
              </a:extLst>
            </p:cNvPr>
            <p:cNvGrpSpPr/>
            <p:nvPr/>
          </p:nvGrpSpPr>
          <p:grpSpPr>
            <a:xfrm>
              <a:off x="1025537" y="4509120"/>
              <a:ext cx="8297776" cy="1363963"/>
              <a:chOff x="1025537" y="4609703"/>
              <a:chExt cx="8297776" cy="1363963"/>
            </a:xfrm>
          </p:grpSpPr>
          <p:sp>
            <p:nvSpPr>
              <p:cNvPr id="38" name="직사각형 37">
                <a:extLst>
                  <a:ext uri="{FF2B5EF4-FFF2-40B4-BE49-F238E27FC236}">
                    <a16:creationId xmlns="" xmlns:a16="http://schemas.microsoft.com/office/drawing/2014/main" id="{F028663D-60B3-45CC-BA52-A806672A9D4A}"/>
                  </a:ext>
                </a:extLst>
              </p:cNvPr>
              <p:cNvSpPr/>
              <p:nvPr/>
            </p:nvSpPr>
            <p:spPr>
              <a:xfrm>
                <a:off x="1025537" y="4609703"/>
                <a:ext cx="4185332" cy="136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Pipelines: Data Structures According to Data Types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2.2. Pandas Series and DataFrames</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2.3. Merging and Binding DataFrames</a:t>
                </a:r>
              </a:p>
            </p:txBody>
          </p:sp>
          <p:sp>
            <p:nvSpPr>
              <p:cNvPr id="39" name="직사각형 38">
                <a:extLst>
                  <a:ext uri="{FF2B5EF4-FFF2-40B4-BE49-F238E27FC236}">
                    <a16:creationId xmlns="" xmlns:a16="http://schemas.microsoft.com/office/drawing/2014/main" id="{12880166-340D-4A6A-973D-3B7E5B916869}"/>
                  </a:ext>
                </a:extLst>
              </p:cNvPr>
              <p:cNvSpPr/>
              <p:nvPr/>
            </p:nvSpPr>
            <p:spPr>
              <a:xfrm>
                <a:off x="5137981" y="4609703"/>
                <a:ext cx="4185332" cy="12357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DataFrame Sorting and Multi-Index</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Examining the Characteristics of Data Through Descriptive Statistics and Data Samples</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grpSp>
      </p:grpSp>
    </p:spTree>
    <p:extLst>
      <p:ext uri="{BB962C8B-B14F-4D97-AF65-F5344CB8AC3E}">
        <p14:creationId xmlns:p14="http://schemas.microsoft.com/office/powerpoint/2010/main" val="358793433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
            <a:extLst>
              <a:ext uri="{FF2B5EF4-FFF2-40B4-BE49-F238E27FC236}">
                <a16:creationId xmlns="" xmlns:a16="http://schemas.microsoft.com/office/drawing/2014/main" id="{EED9E90C-2C64-4842-935E-CF44A8576479}"/>
              </a:ext>
            </a:extLst>
          </p:cNvPr>
          <p:cNvGraphicFramePr>
            <a:graphicFrameLocks noGrp="1"/>
          </p:cNvGraphicFramePr>
          <p:nvPr>
            <p:extLst>
              <p:ext uri="{D42A27DB-BD31-4B8C-83A1-F6EECF244321}">
                <p14:modId xmlns:p14="http://schemas.microsoft.com/office/powerpoint/2010/main" val="936256249"/>
              </p:ext>
            </p:extLst>
          </p:nvPr>
        </p:nvGraphicFramePr>
        <p:xfrm>
          <a:off x="699295" y="4142044"/>
          <a:ext cx="3780000" cy="1781886"/>
        </p:xfrm>
        <a:graphic>
          <a:graphicData uri="http://schemas.openxmlformats.org/drawingml/2006/table">
            <a:tbl>
              <a:tblPr firstRow="1" bandRow="1">
                <a:tableStyleId>{5940675A-B579-460E-94D1-54222C63F5DA}</a:tableStyleId>
              </a:tblPr>
              <a:tblGrid>
                <a:gridCol w="1260000">
                  <a:extLst>
                    <a:ext uri="{9D8B030D-6E8A-4147-A177-3AD203B41FA5}">
                      <a16:colId xmlns="" xmlns:a16="http://schemas.microsoft.com/office/drawing/2014/main" val="20000"/>
                    </a:ext>
                  </a:extLst>
                </a:gridCol>
                <a:gridCol w="1260000">
                  <a:extLst>
                    <a:ext uri="{9D8B030D-6E8A-4147-A177-3AD203B41FA5}">
                      <a16:colId xmlns="" xmlns:a16="http://schemas.microsoft.com/office/drawing/2014/main" val="20001"/>
                    </a:ext>
                  </a:extLst>
                </a:gridCol>
                <a:gridCol w="1260000">
                  <a:extLst>
                    <a:ext uri="{9D8B030D-6E8A-4147-A177-3AD203B41FA5}">
                      <a16:colId xmlns="" xmlns:a16="http://schemas.microsoft.com/office/drawing/2014/main" val="20002"/>
                    </a:ext>
                  </a:extLst>
                </a:gridCol>
              </a:tblGrid>
              <a:tr h="296981">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extLst>
                  <a:ext uri="{0D108BD9-81ED-4DB2-BD59-A6C34878D82A}">
                    <a16:rowId xmlns="" xmlns:a16="http://schemas.microsoft.com/office/drawing/2014/main"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36</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Female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5"/>
                  </a:ext>
                </a:extLst>
              </a:tr>
            </a:tbl>
          </a:graphicData>
        </a:graphic>
      </p:graphicFrame>
      <p:graphicFrame>
        <p:nvGraphicFramePr>
          <p:cNvPr id="45" name="Table 19">
            <a:extLst>
              <a:ext uri="{FF2B5EF4-FFF2-40B4-BE49-F238E27FC236}">
                <a16:creationId xmlns="" xmlns:a16="http://schemas.microsoft.com/office/drawing/2014/main" id="{53DAEC5B-013C-41FB-A53B-C3E5925CA421}"/>
              </a:ext>
            </a:extLst>
          </p:cNvPr>
          <p:cNvGraphicFramePr>
            <a:graphicFrameLocks noGrp="1"/>
          </p:cNvGraphicFramePr>
          <p:nvPr>
            <p:extLst>
              <p:ext uri="{D42A27DB-BD31-4B8C-83A1-F6EECF244321}">
                <p14:modId xmlns:p14="http://schemas.microsoft.com/office/powerpoint/2010/main" val="1474051984"/>
              </p:ext>
            </p:extLst>
          </p:nvPr>
        </p:nvGraphicFramePr>
        <p:xfrm>
          <a:off x="5579265" y="4142282"/>
          <a:ext cx="3780000" cy="1494000"/>
        </p:xfrm>
        <a:graphic>
          <a:graphicData uri="http://schemas.openxmlformats.org/drawingml/2006/table">
            <a:tbl>
              <a:tblPr firstRow="1" bandRow="1">
                <a:tableStyleId>{5940675A-B579-460E-94D1-54222C63F5DA}</a:tableStyleId>
              </a:tblPr>
              <a:tblGrid>
                <a:gridCol w="1260000">
                  <a:extLst>
                    <a:ext uri="{9D8B030D-6E8A-4147-A177-3AD203B41FA5}">
                      <a16:colId xmlns="" xmlns:a16="http://schemas.microsoft.com/office/drawing/2014/main" val="20000"/>
                    </a:ext>
                  </a:extLst>
                </a:gridCol>
                <a:gridCol w="1260000">
                  <a:extLst>
                    <a:ext uri="{9D8B030D-6E8A-4147-A177-3AD203B41FA5}">
                      <a16:colId xmlns="" xmlns:a16="http://schemas.microsoft.com/office/drawing/2014/main" val="20001"/>
                    </a:ext>
                  </a:extLst>
                </a:gridCol>
                <a:gridCol w="1260000">
                  <a:extLst>
                    <a:ext uri="{9D8B030D-6E8A-4147-A177-3AD203B41FA5}">
                      <a16:colId xmlns="" xmlns:a16="http://schemas.microsoft.com/office/drawing/2014/main" val="20002"/>
                    </a:ext>
                  </a:extLst>
                </a:gridCol>
              </a:tblGrid>
              <a:tr h="298800">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Position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 xmlns:a16="http://schemas.microsoft.com/office/drawing/2014/main" val="10000"/>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Intern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Alex Du Bois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Team Lead</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75000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90000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Jane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70000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grpSp>
        <p:nvGrpSpPr>
          <p:cNvPr id="47" name="그룹 46">
            <a:extLst>
              <a:ext uri="{FF2B5EF4-FFF2-40B4-BE49-F238E27FC236}">
                <a16:creationId xmlns="" xmlns:a16="http://schemas.microsoft.com/office/drawing/2014/main" id="{F5A86451-F4D5-4EC7-8265-0D3908355D1D}"/>
              </a:ext>
            </a:extLst>
          </p:cNvPr>
          <p:cNvGrpSpPr/>
          <p:nvPr/>
        </p:nvGrpSpPr>
        <p:grpSpPr>
          <a:xfrm>
            <a:off x="1945676" y="2564904"/>
            <a:ext cx="1287239" cy="1287239"/>
            <a:chOff x="12525064" y="1807108"/>
            <a:chExt cx="1584176" cy="1584176"/>
          </a:xfrm>
        </p:grpSpPr>
        <p:sp>
          <p:nvSpPr>
            <p:cNvPr id="48" name="Oval 3">
              <a:extLst>
                <a:ext uri="{FF2B5EF4-FFF2-40B4-BE49-F238E27FC236}">
                  <a16:creationId xmlns="" xmlns:a16="http://schemas.microsoft.com/office/drawing/2014/main" id="{C3A2620E-F710-44ED-91A1-92594597DCB8}"/>
                </a:ext>
              </a:extLst>
            </p:cNvPr>
            <p:cNvSpPr/>
            <p:nvPr/>
          </p:nvSpPr>
          <p:spPr>
            <a:xfrm>
              <a:off x="12525064" y="1807108"/>
              <a:ext cx="1584176" cy="1584176"/>
            </a:xfrm>
            <a:prstGeom prst="ellipse">
              <a:avLst/>
            </a:prstGeom>
            <a:solidFill>
              <a:srgbClr val="193EB0">
                <a:alpha val="20000"/>
              </a:srgbClr>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49" name="TextBox 48">
              <a:extLst>
                <a:ext uri="{FF2B5EF4-FFF2-40B4-BE49-F238E27FC236}">
                  <a16:creationId xmlns="" xmlns:a16="http://schemas.microsoft.com/office/drawing/2014/main" id="{B08AF2EF-F67F-4C80-BF3A-E8D058DF48EE}"/>
                </a:ext>
              </a:extLst>
            </p:cNvPr>
            <p:cNvSpPr txBox="1"/>
            <p:nvPr/>
          </p:nvSpPr>
          <p:spPr>
            <a:xfrm>
              <a:off x="13158420" y="2460696"/>
              <a:ext cx="317462" cy="340896"/>
            </a:xfrm>
            <a:prstGeom prst="rect">
              <a:avLst/>
            </a:prstGeom>
            <a:noFill/>
          </p:spPr>
          <p:txBody>
            <a:bodyPr wrap="square" lIns="0" tIns="0" rIns="0" bIns="0" rtlCol="0">
              <a:spAutoFit/>
            </a:bodyPr>
            <a:lstStyle/>
            <a:p>
              <a:pPr algn="ctr"/>
              <a:r>
                <a:rPr lang="en-US"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A</a:t>
              </a:r>
            </a:p>
          </p:txBody>
        </p:sp>
      </p:grpSp>
      <p:grpSp>
        <p:nvGrpSpPr>
          <p:cNvPr id="50" name="그룹 49">
            <a:extLst>
              <a:ext uri="{FF2B5EF4-FFF2-40B4-BE49-F238E27FC236}">
                <a16:creationId xmlns="" xmlns:a16="http://schemas.microsoft.com/office/drawing/2014/main" id="{08BA71DE-8A59-4463-9861-F9073AD73FEB}"/>
              </a:ext>
            </a:extLst>
          </p:cNvPr>
          <p:cNvGrpSpPr/>
          <p:nvPr/>
        </p:nvGrpSpPr>
        <p:grpSpPr>
          <a:xfrm>
            <a:off x="6825646" y="2564904"/>
            <a:ext cx="1287239" cy="1287239"/>
            <a:chOff x="18141687" y="1807108"/>
            <a:chExt cx="1584176" cy="1584176"/>
          </a:xfrm>
        </p:grpSpPr>
        <p:sp>
          <p:nvSpPr>
            <p:cNvPr id="51" name="Oval 16">
              <a:extLst>
                <a:ext uri="{FF2B5EF4-FFF2-40B4-BE49-F238E27FC236}">
                  <a16:creationId xmlns="" xmlns:a16="http://schemas.microsoft.com/office/drawing/2014/main" id="{3D63BBA8-13FD-4824-88B8-2D454435DC2A}"/>
                </a:ext>
              </a:extLst>
            </p:cNvPr>
            <p:cNvSpPr/>
            <p:nvPr/>
          </p:nvSpPr>
          <p:spPr>
            <a:xfrm>
              <a:off x="18141687" y="1807108"/>
              <a:ext cx="1584176" cy="1584176"/>
            </a:xfrm>
            <a:prstGeom prst="ellipse">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52" name="TextBox 51">
              <a:extLst>
                <a:ext uri="{FF2B5EF4-FFF2-40B4-BE49-F238E27FC236}">
                  <a16:creationId xmlns="" xmlns:a16="http://schemas.microsoft.com/office/drawing/2014/main" id="{084E9328-9167-46A4-833F-8C91EDE43C9E}"/>
                </a:ext>
              </a:extLst>
            </p:cNvPr>
            <p:cNvSpPr txBox="1"/>
            <p:nvPr/>
          </p:nvSpPr>
          <p:spPr>
            <a:xfrm>
              <a:off x="18775044" y="2460696"/>
              <a:ext cx="317462" cy="340896"/>
            </a:xfrm>
            <a:prstGeom prst="rect">
              <a:avLst/>
            </a:prstGeom>
            <a:noFill/>
          </p:spPr>
          <p:txBody>
            <a:bodyPr wrap="square" lIns="0" tIns="0" rIns="0" bIns="0" rtlCol="0">
              <a:spAutoFit/>
            </a:bodyPr>
            <a:lstStyle/>
            <a:p>
              <a:pPr algn="ctr"/>
              <a:r>
                <a:rPr lang="en-US" dirty="0">
                  <a:solidFill>
                    <a:srgbClr val="00B050"/>
                  </a:solidFill>
                  <a:latin typeface="SamsungOne 700" panose="020B0803030303020204" pitchFamily="34" charset="0"/>
                  <a:ea typeface="SamsungOne 700" panose="020B0803030303020204" pitchFamily="34" charset="0"/>
                  <a:cs typeface="Times New Roman" panose="02020603050405020304" pitchFamily="18" charset="0"/>
                </a:rPr>
                <a:t>B</a:t>
              </a:r>
            </a:p>
          </p:txBody>
        </p:sp>
      </p:grpSp>
      <p:sp>
        <p:nvSpPr>
          <p:cNvPr id="16" name="직사각형 15">
            <a:extLst>
              <a:ext uri="{FF2B5EF4-FFF2-40B4-BE49-F238E27FC236}">
                <a16:creationId xmlns="" xmlns:a16="http://schemas.microsoft.com/office/drawing/2014/main" id="{58B1BC1D-DFB7-4482-BA23-F01AD71B1BBE}"/>
              </a:ext>
            </a:extLst>
          </p:cNvPr>
          <p:cNvSpPr/>
          <p:nvPr/>
        </p:nvSpPr>
        <p:spPr>
          <a:xfrm>
            <a:off x="450378" y="137124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DataFrame Manipulation</a:t>
            </a:r>
          </a:p>
        </p:txBody>
      </p:sp>
      <p:grpSp>
        <p:nvGrpSpPr>
          <p:cNvPr id="20" name="그룹 1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2" name="직사각형 2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8" name="직사각형 17">
            <a:extLst>
              <a:ext uri="{FF2B5EF4-FFF2-40B4-BE49-F238E27FC236}">
                <a16:creationId xmlns="" xmlns:a16="http://schemas.microsoft.com/office/drawing/2014/main" id="{FBC15F59-A4D7-4968-A7E8-5C861EF87111}"/>
              </a:ext>
            </a:extLst>
          </p:cNvPr>
          <p:cNvSpPr/>
          <p:nvPr/>
        </p:nvSpPr>
        <p:spPr>
          <a:xfrm>
            <a:off x="507606" y="1854349"/>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a:t>
            </a:r>
          </a:p>
        </p:txBody>
      </p:sp>
    </p:spTree>
    <p:extLst>
      <p:ext uri="{BB962C8B-B14F-4D97-AF65-F5344CB8AC3E}">
        <p14:creationId xmlns:p14="http://schemas.microsoft.com/office/powerpoint/2010/main" val="75370425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4">
            <a:extLst>
              <a:ext uri="{FF2B5EF4-FFF2-40B4-BE49-F238E27FC236}">
                <a16:creationId xmlns="" xmlns:a16="http://schemas.microsoft.com/office/drawing/2014/main" id="{51AAE296-C5D2-42BC-8C9C-99C19223B94C}"/>
              </a:ext>
            </a:extLst>
          </p:cNvPr>
          <p:cNvGraphicFramePr>
            <a:graphicFrameLocks noGrp="1"/>
          </p:cNvGraphicFramePr>
          <p:nvPr>
            <p:extLst>
              <p:ext uri="{D42A27DB-BD31-4B8C-83A1-F6EECF244321}">
                <p14:modId xmlns:p14="http://schemas.microsoft.com/office/powerpoint/2010/main" val="1600730840"/>
              </p:ext>
            </p:extLst>
          </p:nvPr>
        </p:nvGraphicFramePr>
        <p:xfrm>
          <a:off x="699295" y="3646167"/>
          <a:ext cx="3780000" cy="1781886"/>
        </p:xfrm>
        <a:graphic>
          <a:graphicData uri="http://schemas.openxmlformats.org/drawingml/2006/table">
            <a:tbl>
              <a:tblPr firstRow="1" bandRow="1">
                <a:tableStyleId>{5940675A-B579-460E-94D1-54222C63F5DA}</a:tableStyleId>
              </a:tblPr>
              <a:tblGrid>
                <a:gridCol w="1260000">
                  <a:extLst>
                    <a:ext uri="{9D8B030D-6E8A-4147-A177-3AD203B41FA5}">
                      <a16:colId xmlns="" xmlns:a16="http://schemas.microsoft.com/office/drawing/2014/main" val="20000"/>
                    </a:ext>
                  </a:extLst>
                </a:gridCol>
                <a:gridCol w="1260000">
                  <a:extLst>
                    <a:ext uri="{9D8B030D-6E8A-4147-A177-3AD203B41FA5}">
                      <a16:colId xmlns="" xmlns:a16="http://schemas.microsoft.com/office/drawing/2014/main" val="20001"/>
                    </a:ext>
                  </a:extLst>
                </a:gridCol>
                <a:gridCol w="1260000">
                  <a:extLst>
                    <a:ext uri="{9D8B030D-6E8A-4147-A177-3AD203B41FA5}">
                      <a16:colId xmlns="" xmlns:a16="http://schemas.microsoft.com/office/drawing/2014/main" val="20002"/>
                    </a:ext>
                  </a:extLst>
                </a:gridCol>
              </a:tblGrid>
              <a:tr h="296981">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extLst>
                  <a:ext uri="{0D108BD9-81ED-4DB2-BD59-A6C34878D82A}">
                    <a16:rowId xmlns="" xmlns:a16="http://schemas.microsoft.com/office/drawing/2014/main"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36</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Female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30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bl>
          </a:graphicData>
        </a:graphic>
      </p:graphicFrame>
      <p:graphicFrame>
        <p:nvGraphicFramePr>
          <p:cNvPr id="33" name="Table 19">
            <a:extLst>
              <a:ext uri="{FF2B5EF4-FFF2-40B4-BE49-F238E27FC236}">
                <a16:creationId xmlns="" xmlns:a16="http://schemas.microsoft.com/office/drawing/2014/main" id="{C845231E-2A6F-4F2E-BA43-E916AE91C9BF}"/>
              </a:ext>
            </a:extLst>
          </p:cNvPr>
          <p:cNvGraphicFramePr>
            <a:graphicFrameLocks noGrp="1"/>
          </p:cNvGraphicFramePr>
          <p:nvPr>
            <p:extLst>
              <p:ext uri="{D42A27DB-BD31-4B8C-83A1-F6EECF244321}">
                <p14:modId xmlns:p14="http://schemas.microsoft.com/office/powerpoint/2010/main" val="4263296643"/>
              </p:ext>
            </p:extLst>
          </p:nvPr>
        </p:nvGraphicFramePr>
        <p:xfrm>
          <a:off x="5579265" y="3646405"/>
          <a:ext cx="3780000" cy="1494000"/>
        </p:xfrm>
        <a:graphic>
          <a:graphicData uri="http://schemas.openxmlformats.org/drawingml/2006/table">
            <a:tbl>
              <a:tblPr firstRow="1" bandRow="1">
                <a:tableStyleId>{5940675A-B579-460E-94D1-54222C63F5DA}</a:tableStyleId>
              </a:tblPr>
              <a:tblGrid>
                <a:gridCol w="1260000">
                  <a:extLst>
                    <a:ext uri="{9D8B030D-6E8A-4147-A177-3AD203B41FA5}">
                      <a16:colId xmlns="" xmlns:a16="http://schemas.microsoft.com/office/drawing/2014/main" val="20000"/>
                    </a:ext>
                  </a:extLst>
                </a:gridCol>
                <a:gridCol w="1260000">
                  <a:extLst>
                    <a:ext uri="{9D8B030D-6E8A-4147-A177-3AD203B41FA5}">
                      <a16:colId xmlns="" xmlns:a16="http://schemas.microsoft.com/office/drawing/2014/main" val="20001"/>
                    </a:ext>
                  </a:extLst>
                </a:gridCol>
                <a:gridCol w="1260000">
                  <a:extLst>
                    <a:ext uri="{9D8B030D-6E8A-4147-A177-3AD203B41FA5}">
                      <a16:colId xmlns="" xmlns:a16="http://schemas.microsoft.com/office/drawing/2014/main" val="20002"/>
                    </a:ext>
                  </a:extLst>
                </a:gridCol>
              </a:tblGrid>
              <a:tr h="298800">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Position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 xmlns:a16="http://schemas.microsoft.com/office/drawing/2014/main" val="10000"/>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Intern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Alex Du Bois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Team Lead</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75000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90000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70000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bl>
          </a:graphicData>
        </a:graphic>
      </p:graphicFrame>
      <p:grpSp>
        <p:nvGrpSpPr>
          <p:cNvPr id="15" name="그룹 14">
            <a:extLst>
              <a:ext uri="{FF2B5EF4-FFF2-40B4-BE49-F238E27FC236}">
                <a16:creationId xmlns="" xmlns:a16="http://schemas.microsoft.com/office/drawing/2014/main" id="{F5A86451-F4D5-4EC7-8265-0D3908355D1D}"/>
              </a:ext>
            </a:extLst>
          </p:cNvPr>
          <p:cNvGrpSpPr/>
          <p:nvPr/>
        </p:nvGrpSpPr>
        <p:grpSpPr>
          <a:xfrm>
            <a:off x="1945676" y="2069027"/>
            <a:ext cx="1287239" cy="1287239"/>
            <a:chOff x="12525064" y="1807108"/>
            <a:chExt cx="1584176" cy="1584176"/>
          </a:xfrm>
        </p:grpSpPr>
        <p:sp>
          <p:nvSpPr>
            <p:cNvPr id="16" name="Oval 3">
              <a:extLst>
                <a:ext uri="{FF2B5EF4-FFF2-40B4-BE49-F238E27FC236}">
                  <a16:creationId xmlns="" xmlns:a16="http://schemas.microsoft.com/office/drawing/2014/main" id="{C3A2620E-F710-44ED-91A1-92594597DCB8}"/>
                </a:ext>
              </a:extLst>
            </p:cNvPr>
            <p:cNvSpPr/>
            <p:nvPr/>
          </p:nvSpPr>
          <p:spPr>
            <a:xfrm>
              <a:off x="12525064" y="1807108"/>
              <a:ext cx="1584176" cy="1584176"/>
            </a:xfrm>
            <a:prstGeom prst="ellipse">
              <a:avLst/>
            </a:prstGeom>
            <a:solidFill>
              <a:srgbClr val="193EB0">
                <a:alpha val="20000"/>
              </a:srgbClr>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17" name="TextBox 16">
              <a:extLst>
                <a:ext uri="{FF2B5EF4-FFF2-40B4-BE49-F238E27FC236}">
                  <a16:creationId xmlns="" xmlns:a16="http://schemas.microsoft.com/office/drawing/2014/main" id="{B08AF2EF-F67F-4C80-BF3A-E8D058DF48EE}"/>
                </a:ext>
              </a:extLst>
            </p:cNvPr>
            <p:cNvSpPr txBox="1"/>
            <p:nvPr/>
          </p:nvSpPr>
          <p:spPr>
            <a:xfrm>
              <a:off x="13158420" y="2460696"/>
              <a:ext cx="317462" cy="340896"/>
            </a:xfrm>
            <a:prstGeom prst="rect">
              <a:avLst/>
            </a:prstGeom>
            <a:noFill/>
          </p:spPr>
          <p:txBody>
            <a:bodyPr wrap="square" lIns="0" tIns="0" rIns="0" bIns="0" rtlCol="0">
              <a:spAutoFit/>
            </a:bodyPr>
            <a:lstStyle/>
            <a:p>
              <a:pPr algn="ctr"/>
              <a:r>
                <a:rPr lang="en-US"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A</a:t>
              </a:r>
            </a:p>
          </p:txBody>
        </p:sp>
      </p:grpSp>
      <p:grpSp>
        <p:nvGrpSpPr>
          <p:cNvPr id="18" name="그룹 17">
            <a:extLst>
              <a:ext uri="{FF2B5EF4-FFF2-40B4-BE49-F238E27FC236}">
                <a16:creationId xmlns="" xmlns:a16="http://schemas.microsoft.com/office/drawing/2014/main" id="{08BA71DE-8A59-4463-9861-F9073AD73FEB}"/>
              </a:ext>
            </a:extLst>
          </p:cNvPr>
          <p:cNvGrpSpPr/>
          <p:nvPr/>
        </p:nvGrpSpPr>
        <p:grpSpPr>
          <a:xfrm>
            <a:off x="6825646" y="2069027"/>
            <a:ext cx="1287239" cy="1287239"/>
            <a:chOff x="18141687" y="1807108"/>
            <a:chExt cx="1584176" cy="1584176"/>
          </a:xfrm>
        </p:grpSpPr>
        <p:sp>
          <p:nvSpPr>
            <p:cNvPr id="24" name="Oval 16">
              <a:extLst>
                <a:ext uri="{FF2B5EF4-FFF2-40B4-BE49-F238E27FC236}">
                  <a16:creationId xmlns="" xmlns:a16="http://schemas.microsoft.com/office/drawing/2014/main" id="{3D63BBA8-13FD-4824-88B8-2D454435DC2A}"/>
                </a:ext>
              </a:extLst>
            </p:cNvPr>
            <p:cNvSpPr/>
            <p:nvPr/>
          </p:nvSpPr>
          <p:spPr>
            <a:xfrm>
              <a:off x="18141687" y="1807108"/>
              <a:ext cx="1584176" cy="1584176"/>
            </a:xfrm>
            <a:prstGeom prst="ellipse">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25" name="TextBox 24">
              <a:extLst>
                <a:ext uri="{FF2B5EF4-FFF2-40B4-BE49-F238E27FC236}">
                  <a16:creationId xmlns="" xmlns:a16="http://schemas.microsoft.com/office/drawing/2014/main" id="{084E9328-9167-46A4-833F-8C91EDE43C9E}"/>
                </a:ext>
              </a:extLst>
            </p:cNvPr>
            <p:cNvSpPr txBox="1"/>
            <p:nvPr/>
          </p:nvSpPr>
          <p:spPr>
            <a:xfrm>
              <a:off x="18775044" y="2460696"/>
              <a:ext cx="317462" cy="340896"/>
            </a:xfrm>
            <a:prstGeom prst="rect">
              <a:avLst/>
            </a:prstGeom>
            <a:noFill/>
          </p:spPr>
          <p:txBody>
            <a:bodyPr wrap="square" lIns="0" tIns="0" rIns="0" bIns="0" rtlCol="0">
              <a:spAutoFit/>
            </a:bodyPr>
            <a:lstStyle/>
            <a:p>
              <a:pPr algn="ctr"/>
              <a:r>
                <a:rPr lang="en-US" dirty="0">
                  <a:solidFill>
                    <a:srgbClr val="00B050"/>
                  </a:solidFill>
                  <a:latin typeface="SamsungOne 700" panose="020B0803030303020204" pitchFamily="34" charset="0"/>
                  <a:ea typeface="SamsungOne 700" panose="020B0803030303020204" pitchFamily="34" charset="0"/>
                  <a:cs typeface="Times New Roman" panose="02020603050405020304" pitchFamily="18" charset="0"/>
                </a:rPr>
                <a:t>B</a:t>
              </a:r>
            </a:p>
          </p:txBody>
        </p:sp>
      </p:grpSp>
      <p:grpSp>
        <p:nvGrpSpPr>
          <p:cNvPr id="21" name="그룹 2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3" name="직사각형 2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9" name="직사각형 18">
            <a:extLst>
              <a:ext uri="{FF2B5EF4-FFF2-40B4-BE49-F238E27FC236}">
                <a16:creationId xmlns="" xmlns:a16="http://schemas.microsoft.com/office/drawing/2014/main" id="{7F55488A-78AD-4D3A-B58A-DDC281E949E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 </a:t>
            </a:r>
            <a:r>
              <a:rPr lang="en-US" altLang="ko-KR" sz="1400" dirty="0" err="1">
                <a:solidFill>
                  <a:schemeClr val="tx1"/>
                </a:solidFill>
                <a:latin typeface="SamsungOne 400" panose="020B0503030303020204" pitchFamily="34" charset="0"/>
                <a:ea typeface="SamsungOne 400" panose="020B0503030303020204" pitchFamily="34" charset="0"/>
              </a:rPr>
              <a:t>A.Name</a:t>
            </a:r>
            <a:r>
              <a:rPr lang="en-US" altLang="ko-KR" sz="1400" dirty="0">
                <a:solidFill>
                  <a:schemeClr val="tx1"/>
                </a:solidFill>
                <a:latin typeface="SamsungOne 400" panose="020B0503030303020204" pitchFamily="34" charset="0"/>
                <a:ea typeface="SamsungOne 400" panose="020B0503030303020204" pitchFamily="34" charset="0"/>
              </a:rPr>
              <a:t> and </a:t>
            </a:r>
            <a:r>
              <a:rPr lang="en-US" altLang="ko-KR" sz="1400" dirty="0" err="1">
                <a:solidFill>
                  <a:schemeClr val="tx1"/>
                </a:solidFill>
                <a:latin typeface="SamsungOne 400" panose="020B0503030303020204" pitchFamily="34" charset="0"/>
                <a:ea typeface="SamsungOne 400" panose="020B0503030303020204" pitchFamily="34" charset="0"/>
              </a:rPr>
              <a:t>B.Name</a:t>
            </a:r>
            <a:r>
              <a:rPr lang="en-US" altLang="ko-KR" sz="1400" dirty="0">
                <a:solidFill>
                  <a:schemeClr val="tx1"/>
                </a:solidFill>
                <a:latin typeface="SamsungOne 400" panose="020B0503030303020204" pitchFamily="34" charset="0"/>
                <a:ea typeface="SamsungOne 400" panose="020B0503030303020204" pitchFamily="34" charset="0"/>
              </a:rPr>
              <a:t> used as </a:t>
            </a:r>
            <a:r>
              <a:rPr lang="en-US" altLang="ko-KR" sz="1400" dirty="0" smtClean="0">
                <a:solidFill>
                  <a:schemeClr val="tx1"/>
                </a:solidFill>
                <a:latin typeface="SamsungOne 400" panose="020B0503030303020204" pitchFamily="34" charset="0"/>
                <a:ea typeface="SamsungOne 400" panose="020B0503030303020204" pitchFamily="34" charset="0"/>
              </a:rPr>
              <a:t>keys</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161636553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
            <a:extLst>
              <a:ext uri="{FF2B5EF4-FFF2-40B4-BE49-F238E27FC236}">
                <a16:creationId xmlns="" xmlns:a16="http://schemas.microsoft.com/office/drawing/2014/main" id="{8C4C9508-25C9-485E-A84E-D5279D2CB144}"/>
              </a:ext>
            </a:extLst>
          </p:cNvPr>
          <p:cNvGraphicFramePr>
            <a:graphicFrameLocks noGrp="1"/>
          </p:cNvGraphicFramePr>
          <p:nvPr>
            <p:extLst>
              <p:ext uri="{D42A27DB-BD31-4B8C-83A1-F6EECF244321}">
                <p14:modId xmlns:p14="http://schemas.microsoft.com/office/powerpoint/2010/main" val="1742401007"/>
              </p:ext>
            </p:extLst>
          </p:nvPr>
        </p:nvGraphicFramePr>
        <p:xfrm>
          <a:off x="699295" y="3644473"/>
          <a:ext cx="3780000" cy="1781886"/>
        </p:xfrm>
        <a:graphic>
          <a:graphicData uri="http://schemas.openxmlformats.org/drawingml/2006/table">
            <a:tbl>
              <a:tblPr firstRow="1" bandRow="1">
                <a:tableStyleId>{5940675A-B579-460E-94D1-54222C63F5DA}</a:tableStyleId>
              </a:tblPr>
              <a:tblGrid>
                <a:gridCol w="1260000">
                  <a:extLst>
                    <a:ext uri="{9D8B030D-6E8A-4147-A177-3AD203B41FA5}">
                      <a16:colId xmlns="" xmlns:a16="http://schemas.microsoft.com/office/drawing/2014/main" val="20000"/>
                    </a:ext>
                  </a:extLst>
                </a:gridCol>
                <a:gridCol w="1260000">
                  <a:extLst>
                    <a:ext uri="{9D8B030D-6E8A-4147-A177-3AD203B41FA5}">
                      <a16:colId xmlns="" xmlns:a16="http://schemas.microsoft.com/office/drawing/2014/main" val="20001"/>
                    </a:ext>
                  </a:extLst>
                </a:gridCol>
                <a:gridCol w="1260000">
                  <a:extLst>
                    <a:ext uri="{9D8B030D-6E8A-4147-A177-3AD203B41FA5}">
                      <a16:colId xmlns="" xmlns:a16="http://schemas.microsoft.com/office/drawing/2014/main" val="20002"/>
                    </a:ext>
                  </a:extLst>
                </a:gridCol>
              </a:tblGrid>
              <a:tr h="296981">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extLst>
                  <a:ext uri="{0D108BD9-81ED-4DB2-BD59-A6C34878D82A}">
                    <a16:rowId xmlns="" xmlns:a16="http://schemas.microsoft.com/office/drawing/2014/main"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36</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Female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30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bl>
          </a:graphicData>
        </a:graphic>
      </p:graphicFrame>
      <p:graphicFrame>
        <p:nvGraphicFramePr>
          <p:cNvPr id="45" name="Table 19">
            <a:extLst>
              <a:ext uri="{FF2B5EF4-FFF2-40B4-BE49-F238E27FC236}">
                <a16:creationId xmlns="" xmlns:a16="http://schemas.microsoft.com/office/drawing/2014/main" id="{679B1029-10A3-4BBB-ADB8-B66B1BFAB31E}"/>
              </a:ext>
            </a:extLst>
          </p:cNvPr>
          <p:cNvGraphicFramePr>
            <a:graphicFrameLocks noGrp="1"/>
          </p:cNvGraphicFramePr>
          <p:nvPr>
            <p:extLst>
              <p:ext uri="{D42A27DB-BD31-4B8C-83A1-F6EECF244321}">
                <p14:modId xmlns:p14="http://schemas.microsoft.com/office/powerpoint/2010/main" val="1708601026"/>
              </p:ext>
            </p:extLst>
          </p:nvPr>
        </p:nvGraphicFramePr>
        <p:xfrm>
          <a:off x="5579265" y="3644711"/>
          <a:ext cx="3780000" cy="1494000"/>
        </p:xfrm>
        <a:graphic>
          <a:graphicData uri="http://schemas.openxmlformats.org/drawingml/2006/table">
            <a:tbl>
              <a:tblPr firstRow="1" bandRow="1">
                <a:tableStyleId>{5940675A-B579-460E-94D1-54222C63F5DA}</a:tableStyleId>
              </a:tblPr>
              <a:tblGrid>
                <a:gridCol w="1260000">
                  <a:extLst>
                    <a:ext uri="{9D8B030D-6E8A-4147-A177-3AD203B41FA5}">
                      <a16:colId xmlns="" xmlns:a16="http://schemas.microsoft.com/office/drawing/2014/main" val="20000"/>
                    </a:ext>
                  </a:extLst>
                </a:gridCol>
                <a:gridCol w="1260000">
                  <a:extLst>
                    <a:ext uri="{9D8B030D-6E8A-4147-A177-3AD203B41FA5}">
                      <a16:colId xmlns="" xmlns:a16="http://schemas.microsoft.com/office/drawing/2014/main" val="20001"/>
                    </a:ext>
                  </a:extLst>
                </a:gridCol>
                <a:gridCol w="1260000">
                  <a:extLst>
                    <a:ext uri="{9D8B030D-6E8A-4147-A177-3AD203B41FA5}">
                      <a16:colId xmlns="" xmlns:a16="http://schemas.microsoft.com/office/drawing/2014/main" val="20002"/>
                    </a:ext>
                  </a:extLst>
                </a:gridCol>
              </a:tblGrid>
              <a:tr h="298800">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Position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 xmlns:a16="http://schemas.microsoft.com/office/drawing/2014/main" val="10000"/>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Intern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Alex Du Bois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Team Lead</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75000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90000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70000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bl>
          </a:graphicData>
        </a:graphic>
      </p:graphicFrame>
      <p:cxnSp>
        <p:nvCxnSpPr>
          <p:cNvPr id="39" name="Straight Connector 5">
            <a:extLst>
              <a:ext uri="{FF2B5EF4-FFF2-40B4-BE49-F238E27FC236}">
                <a16:creationId xmlns="" xmlns:a16="http://schemas.microsoft.com/office/drawing/2014/main" id="{4AEDB801-B095-408B-AB39-8D5C16B7FBC4}"/>
              </a:ext>
            </a:extLst>
          </p:cNvPr>
          <p:cNvCxnSpPr>
            <a:cxnSpLocks/>
          </p:cNvCxnSpPr>
          <p:nvPr/>
        </p:nvCxnSpPr>
        <p:spPr>
          <a:xfrm>
            <a:off x="701040" y="438785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
            <a:extLst>
              <a:ext uri="{FF2B5EF4-FFF2-40B4-BE49-F238E27FC236}">
                <a16:creationId xmlns="" xmlns:a16="http://schemas.microsoft.com/office/drawing/2014/main" id="{A4A12FC8-4803-468B-9655-213FCD2A5BF0}"/>
              </a:ext>
            </a:extLst>
          </p:cNvPr>
          <p:cNvCxnSpPr>
            <a:cxnSpLocks/>
          </p:cNvCxnSpPr>
          <p:nvPr/>
        </p:nvCxnSpPr>
        <p:spPr>
          <a:xfrm>
            <a:off x="701040" y="497713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
            <a:extLst>
              <a:ext uri="{FF2B5EF4-FFF2-40B4-BE49-F238E27FC236}">
                <a16:creationId xmlns="" xmlns:a16="http://schemas.microsoft.com/office/drawing/2014/main" id="{2D4F6DDC-36D8-4D3A-A450-D8E79F787946}"/>
              </a:ext>
            </a:extLst>
          </p:cNvPr>
          <p:cNvCxnSpPr>
            <a:cxnSpLocks/>
          </p:cNvCxnSpPr>
          <p:nvPr/>
        </p:nvCxnSpPr>
        <p:spPr>
          <a:xfrm>
            <a:off x="5562600" y="467774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
            <a:extLst>
              <a:ext uri="{FF2B5EF4-FFF2-40B4-BE49-F238E27FC236}">
                <a16:creationId xmlns="" xmlns:a16="http://schemas.microsoft.com/office/drawing/2014/main" id="{53C7B54D-4E88-45B4-992E-4C048929D722}"/>
              </a:ext>
            </a:extLst>
          </p:cNvPr>
          <p:cNvCxnSpPr>
            <a:cxnSpLocks/>
          </p:cNvCxnSpPr>
          <p:nvPr/>
        </p:nvCxnSpPr>
        <p:spPr>
          <a:xfrm>
            <a:off x="5562600" y="438785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자유형: 도형 57">
            <a:extLst>
              <a:ext uri="{FF2B5EF4-FFF2-40B4-BE49-F238E27FC236}">
                <a16:creationId xmlns="" xmlns:a16="http://schemas.microsoft.com/office/drawing/2014/main" id="{A220686D-7993-42D4-AB78-32C4000A149A}"/>
              </a:ext>
            </a:extLst>
          </p:cNvPr>
          <p:cNvSpPr/>
          <p:nvPr/>
        </p:nvSpPr>
        <p:spPr>
          <a:xfrm>
            <a:off x="4541520" y="5000027"/>
            <a:ext cx="960120" cy="277368"/>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61" name="자유형: 도형 60">
            <a:extLst>
              <a:ext uri="{FF2B5EF4-FFF2-40B4-BE49-F238E27FC236}">
                <a16:creationId xmlns="" xmlns:a16="http://schemas.microsoft.com/office/drawing/2014/main" id="{D02E47EF-9F6B-4D28-86B9-4AE49A93A7A5}"/>
              </a:ext>
            </a:extLst>
          </p:cNvPr>
          <p:cNvSpPr/>
          <p:nvPr/>
        </p:nvSpPr>
        <p:spPr>
          <a:xfrm>
            <a:off x="4541520" y="4111015"/>
            <a:ext cx="960120" cy="576445"/>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cxnSp>
        <p:nvCxnSpPr>
          <p:cNvPr id="62" name="Straight Connector 5">
            <a:extLst>
              <a:ext uri="{FF2B5EF4-FFF2-40B4-BE49-F238E27FC236}">
                <a16:creationId xmlns="" xmlns:a16="http://schemas.microsoft.com/office/drawing/2014/main" id="{12ED6EBB-57EE-4BB4-8A4C-A87AF8F6853C}"/>
              </a:ext>
            </a:extLst>
          </p:cNvPr>
          <p:cNvCxnSpPr>
            <a:cxnSpLocks/>
          </p:cNvCxnSpPr>
          <p:nvPr/>
        </p:nvCxnSpPr>
        <p:spPr>
          <a:xfrm>
            <a:off x="701040" y="408305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 xmlns:a16="http://schemas.microsoft.com/office/drawing/2014/main" id="{F5A86451-F4D5-4EC7-8265-0D3908355D1D}"/>
              </a:ext>
            </a:extLst>
          </p:cNvPr>
          <p:cNvGrpSpPr/>
          <p:nvPr/>
        </p:nvGrpSpPr>
        <p:grpSpPr>
          <a:xfrm>
            <a:off x="1945676" y="2067333"/>
            <a:ext cx="1287239" cy="1287239"/>
            <a:chOff x="12525064" y="1807108"/>
            <a:chExt cx="1584176" cy="1584176"/>
          </a:xfrm>
        </p:grpSpPr>
        <p:sp>
          <p:nvSpPr>
            <p:cNvPr id="23" name="Oval 3">
              <a:extLst>
                <a:ext uri="{FF2B5EF4-FFF2-40B4-BE49-F238E27FC236}">
                  <a16:creationId xmlns="" xmlns:a16="http://schemas.microsoft.com/office/drawing/2014/main" id="{C3A2620E-F710-44ED-91A1-92594597DCB8}"/>
                </a:ext>
              </a:extLst>
            </p:cNvPr>
            <p:cNvSpPr/>
            <p:nvPr/>
          </p:nvSpPr>
          <p:spPr>
            <a:xfrm>
              <a:off x="12525064" y="1807108"/>
              <a:ext cx="1584176" cy="1584176"/>
            </a:xfrm>
            <a:prstGeom prst="ellipse">
              <a:avLst/>
            </a:prstGeom>
            <a:solidFill>
              <a:srgbClr val="193EB0">
                <a:alpha val="20000"/>
              </a:srgbClr>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24" name="TextBox 23">
              <a:extLst>
                <a:ext uri="{FF2B5EF4-FFF2-40B4-BE49-F238E27FC236}">
                  <a16:creationId xmlns="" xmlns:a16="http://schemas.microsoft.com/office/drawing/2014/main" id="{B08AF2EF-F67F-4C80-BF3A-E8D058DF48EE}"/>
                </a:ext>
              </a:extLst>
            </p:cNvPr>
            <p:cNvSpPr txBox="1"/>
            <p:nvPr/>
          </p:nvSpPr>
          <p:spPr>
            <a:xfrm>
              <a:off x="13158420" y="2460696"/>
              <a:ext cx="317462" cy="340896"/>
            </a:xfrm>
            <a:prstGeom prst="rect">
              <a:avLst/>
            </a:prstGeom>
            <a:noFill/>
          </p:spPr>
          <p:txBody>
            <a:bodyPr wrap="square" lIns="0" tIns="0" rIns="0" bIns="0" rtlCol="0">
              <a:spAutoFit/>
            </a:bodyPr>
            <a:lstStyle/>
            <a:p>
              <a:pPr algn="ctr"/>
              <a:r>
                <a:rPr lang="en-US"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A</a:t>
              </a:r>
            </a:p>
          </p:txBody>
        </p:sp>
      </p:grpSp>
      <p:grpSp>
        <p:nvGrpSpPr>
          <p:cNvPr id="25" name="그룹 24">
            <a:extLst>
              <a:ext uri="{FF2B5EF4-FFF2-40B4-BE49-F238E27FC236}">
                <a16:creationId xmlns="" xmlns:a16="http://schemas.microsoft.com/office/drawing/2014/main" id="{08BA71DE-8A59-4463-9861-F9073AD73FEB}"/>
              </a:ext>
            </a:extLst>
          </p:cNvPr>
          <p:cNvGrpSpPr/>
          <p:nvPr/>
        </p:nvGrpSpPr>
        <p:grpSpPr>
          <a:xfrm>
            <a:off x="6825646" y="2067333"/>
            <a:ext cx="1287239" cy="1287239"/>
            <a:chOff x="18141687" y="1807108"/>
            <a:chExt cx="1584176" cy="1584176"/>
          </a:xfrm>
        </p:grpSpPr>
        <p:sp>
          <p:nvSpPr>
            <p:cNvPr id="31" name="Oval 16">
              <a:extLst>
                <a:ext uri="{FF2B5EF4-FFF2-40B4-BE49-F238E27FC236}">
                  <a16:creationId xmlns="" xmlns:a16="http://schemas.microsoft.com/office/drawing/2014/main" id="{3D63BBA8-13FD-4824-88B8-2D454435DC2A}"/>
                </a:ext>
              </a:extLst>
            </p:cNvPr>
            <p:cNvSpPr/>
            <p:nvPr/>
          </p:nvSpPr>
          <p:spPr>
            <a:xfrm>
              <a:off x="18141687" y="1807108"/>
              <a:ext cx="1584176" cy="1584176"/>
            </a:xfrm>
            <a:prstGeom prst="ellipse">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32" name="TextBox 31">
              <a:extLst>
                <a:ext uri="{FF2B5EF4-FFF2-40B4-BE49-F238E27FC236}">
                  <a16:creationId xmlns="" xmlns:a16="http://schemas.microsoft.com/office/drawing/2014/main" id="{084E9328-9167-46A4-833F-8C91EDE43C9E}"/>
                </a:ext>
              </a:extLst>
            </p:cNvPr>
            <p:cNvSpPr txBox="1"/>
            <p:nvPr/>
          </p:nvSpPr>
          <p:spPr>
            <a:xfrm>
              <a:off x="18775044" y="2460696"/>
              <a:ext cx="317462" cy="340896"/>
            </a:xfrm>
            <a:prstGeom prst="rect">
              <a:avLst/>
            </a:prstGeom>
            <a:noFill/>
          </p:spPr>
          <p:txBody>
            <a:bodyPr wrap="square" lIns="0" tIns="0" rIns="0" bIns="0" rtlCol="0">
              <a:spAutoFit/>
            </a:bodyPr>
            <a:lstStyle/>
            <a:p>
              <a:pPr algn="ctr"/>
              <a:r>
                <a:rPr lang="en-US" dirty="0">
                  <a:solidFill>
                    <a:srgbClr val="00B050"/>
                  </a:solidFill>
                  <a:latin typeface="SamsungOne 700" panose="020B0803030303020204" pitchFamily="34" charset="0"/>
                  <a:ea typeface="SamsungOne 700" panose="020B0803030303020204" pitchFamily="34" charset="0"/>
                  <a:cs typeface="Times New Roman" panose="02020603050405020304" pitchFamily="18" charset="0"/>
                </a:rPr>
                <a:t>B</a:t>
              </a:r>
            </a:p>
          </p:txBody>
        </p:sp>
      </p:grpSp>
      <p:grpSp>
        <p:nvGrpSpPr>
          <p:cNvPr id="28" name="그룹 2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9" name="직사각형 2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30" name="직사각형 2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6" name="직사각형 25">
            <a:extLst>
              <a:ext uri="{FF2B5EF4-FFF2-40B4-BE49-F238E27FC236}">
                <a16:creationId xmlns="" xmlns:a16="http://schemas.microsoft.com/office/drawing/2014/main" id="{69AF6C0A-3764-4C9A-BDEE-0DF3A4463AA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 Inner join</a:t>
            </a:r>
          </a:p>
        </p:txBody>
      </p:sp>
    </p:spTree>
    <p:extLst>
      <p:ext uri="{BB962C8B-B14F-4D97-AF65-F5344CB8AC3E}">
        <p14:creationId xmlns:p14="http://schemas.microsoft.com/office/powerpoint/2010/main" val="6254749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Table 4">
            <a:extLst>
              <a:ext uri="{FF2B5EF4-FFF2-40B4-BE49-F238E27FC236}">
                <a16:creationId xmlns="" xmlns:a16="http://schemas.microsoft.com/office/drawing/2014/main" id="{609A12CE-FAB8-4A29-BBFC-EFF444AC9226}"/>
              </a:ext>
            </a:extLst>
          </p:cNvPr>
          <p:cNvGraphicFramePr>
            <a:graphicFrameLocks noGrp="1"/>
          </p:cNvGraphicFramePr>
          <p:nvPr>
            <p:extLst>
              <p:ext uri="{D42A27DB-BD31-4B8C-83A1-F6EECF244321}">
                <p14:modId xmlns:p14="http://schemas.microsoft.com/office/powerpoint/2010/main" val="556071119"/>
              </p:ext>
            </p:extLst>
          </p:nvPr>
        </p:nvGraphicFramePr>
        <p:xfrm>
          <a:off x="699295" y="3782004"/>
          <a:ext cx="8659970" cy="902400"/>
        </p:xfrm>
        <a:graphic>
          <a:graphicData uri="http://schemas.openxmlformats.org/drawingml/2006/table">
            <a:tbl>
              <a:tblPr firstRow="1" bandRow="1">
                <a:tableStyleId>{5940675A-B579-460E-94D1-54222C63F5DA}</a:tableStyleId>
              </a:tblPr>
              <a:tblGrid>
                <a:gridCol w="1530864">
                  <a:extLst>
                    <a:ext uri="{9D8B030D-6E8A-4147-A177-3AD203B41FA5}">
                      <a16:colId xmlns="" xmlns:a16="http://schemas.microsoft.com/office/drawing/2014/main" val="20000"/>
                    </a:ext>
                  </a:extLst>
                </a:gridCol>
                <a:gridCol w="1309702">
                  <a:extLst>
                    <a:ext uri="{9D8B030D-6E8A-4147-A177-3AD203B41FA5}">
                      <a16:colId xmlns="" xmlns:a16="http://schemas.microsoft.com/office/drawing/2014/main" val="20001"/>
                    </a:ext>
                  </a:extLst>
                </a:gridCol>
                <a:gridCol w="1385020">
                  <a:extLst>
                    <a:ext uri="{9D8B030D-6E8A-4147-A177-3AD203B41FA5}">
                      <a16:colId xmlns="" xmlns:a16="http://schemas.microsoft.com/office/drawing/2014/main" val="20002"/>
                    </a:ext>
                  </a:extLst>
                </a:gridCol>
                <a:gridCol w="1757427">
                  <a:extLst>
                    <a:ext uri="{9D8B030D-6E8A-4147-A177-3AD203B41FA5}">
                      <a16:colId xmlns="" xmlns:a16="http://schemas.microsoft.com/office/drawing/2014/main" val="1767892721"/>
                    </a:ext>
                  </a:extLst>
                </a:gridCol>
                <a:gridCol w="1221830">
                  <a:extLst>
                    <a:ext uri="{9D8B030D-6E8A-4147-A177-3AD203B41FA5}">
                      <a16:colId xmlns="" xmlns:a16="http://schemas.microsoft.com/office/drawing/2014/main" val="774661330"/>
                    </a:ext>
                  </a:extLst>
                </a:gridCol>
                <a:gridCol w="1455127">
                  <a:extLst>
                    <a:ext uri="{9D8B030D-6E8A-4147-A177-3AD203B41FA5}">
                      <a16:colId xmlns="" xmlns:a16="http://schemas.microsoft.com/office/drawing/2014/main" val="1836977935"/>
                    </a:ext>
                  </a:extLst>
                </a:gridCol>
              </a:tblGrid>
              <a:tr h="298800">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A.Name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B.Name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Position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Wage</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 xmlns:a16="http://schemas.microsoft.com/office/drawing/2014/main" val="10000"/>
                  </a:ext>
                </a:extLst>
              </a:tr>
              <a:tr h="29880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Male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Intern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25000</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298800">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Female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30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Manager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70000</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bl>
          </a:graphicData>
        </a:graphic>
      </p:graphicFrame>
      <p:grpSp>
        <p:nvGrpSpPr>
          <p:cNvPr id="5" name="그룹 4"/>
          <p:cNvGrpSpPr/>
          <p:nvPr/>
        </p:nvGrpSpPr>
        <p:grpSpPr>
          <a:xfrm>
            <a:off x="3853896" y="2204864"/>
            <a:ext cx="2195033" cy="1287239"/>
            <a:chOff x="3853896" y="2705299"/>
            <a:chExt cx="2195033" cy="1287239"/>
          </a:xfrm>
        </p:grpSpPr>
        <p:grpSp>
          <p:nvGrpSpPr>
            <p:cNvPr id="2" name="그룹 1"/>
            <p:cNvGrpSpPr/>
            <p:nvPr/>
          </p:nvGrpSpPr>
          <p:grpSpPr>
            <a:xfrm>
              <a:off x="3853896" y="2705299"/>
              <a:ext cx="2195033" cy="1287239"/>
              <a:chOff x="5917852" y="2705299"/>
              <a:chExt cx="2195033" cy="1287239"/>
            </a:xfrm>
          </p:grpSpPr>
          <p:sp>
            <p:nvSpPr>
              <p:cNvPr id="16" name="Oval 3">
                <a:extLst>
                  <a:ext uri="{FF2B5EF4-FFF2-40B4-BE49-F238E27FC236}">
                    <a16:creationId xmlns="" xmlns:a16="http://schemas.microsoft.com/office/drawing/2014/main" id="{C3A2620E-F710-44ED-91A1-92594597DCB8}"/>
                  </a:ext>
                </a:extLst>
              </p:cNvPr>
              <p:cNvSpPr/>
              <p:nvPr/>
            </p:nvSpPr>
            <p:spPr>
              <a:xfrm>
                <a:off x="5917852" y="2705299"/>
                <a:ext cx="1287239" cy="1287239"/>
              </a:xfrm>
              <a:prstGeom prst="ellipse">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19" name="Oval 16">
                <a:extLst>
                  <a:ext uri="{FF2B5EF4-FFF2-40B4-BE49-F238E27FC236}">
                    <a16:creationId xmlns="" xmlns:a16="http://schemas.microsoft.com/office/drawing/2014/main" id="{3D63BBA8-13FD-4824-88B8-2D454435DC2A}"/>
                  </a:ext>
                </a:extLst>
              </p:cNvPr>
              <p:cNvSpPr/>
              <p:nvPr/>
            </p:nvSpPr>
            <p:spPr>
              <a:xfrm>
                <a:off x="6825646" y="2705299"/>
                <a:ext cx="1287239" cy="1287239"/>
              </a:xfrm>
              <a:prstGeom prst="ellipse">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grpSp>
        <p:sp>
          <p:nvSpPr>
            <p:cNvPr id="25" name="자유형 24">
              <a:extLst>
                <a:ext uri="{FF2B5EF4-FFF2-40B4-BE49-F238E27FC236}">
                  <a16:creationId xmlns="" xmlns:a16="http://schemas.microsoft.com/office/drawing/2014/main" id="{C3A2620E-F710-44ED-91A1-92594597DCB8}"/>
                </a:ext>
              </a:extLst>
            </p:cNvPr>
            <p:cNvSpPr/>
            <p:nvPr/>
          </p:nvSpPr>
          <p:spPr>
            <a:xfrm>
              <a:off x="4761689" y="2892812"/>
              <a:ext cx="379446" cy="912215"/>
            </a:xfrm>
            <a:custGeom>
              <a:avLst/>
              <a:gdLst>
                <a:gd name="connsiteX0" fmla="*/ 189723 w 379446"/>
                <a:gd name="connsiteY0" fmla="*/ 0 h 912215"/>
                <a:gd name="connsiteX1" fmla="*/ 190934 w 379446"/>
                <a:gd name="connsiteY1" fmla="*/ 999 h 912215"/>
                <a:gd name="connsiteX2" fmla="*/ 379446 w 379446"/>
                <a:gd name="connsiteY2" fmla="*/ 456107 h 912215"/>
                <a:gd name="connsiteX3" fmla="*/ 190934 w 379446"/>
                <a:gd name="connsiteY3" fmla="*/ 911215 h 912215"/>
                <a:gd name="connsiteX4" fmla="*/ 189723 w 379446"/>
                <a:gd name="connsiteY4" fmla="*/ 912215 h 912215"/>
                <a:gd name="connsiteX5" fmla="*/ 188512 w 379446"/>
                <a:gd name="connsiteY5" fmla="*/ 911215 h 912215"/>
                <a:gd name="connsiteX6" fmla="*/ 0 w 379446"/>
                <a:gd name="connsiteY6" fmla="*/ 456107 h 912215"/>
                <a:gd name="connsiteX7" fmla="*/ 188512 w 379446"/>
                <a:gd name="connsiteY7" fmla="*/ 999 h 91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446" h="912215">
                  <a:moveTo>
                    <a:pt x="189723" y="0"/>
                  </a:moveTo>
                  <a:lnTo>
                    <a:pt x="190934" y="999"/>
                  </a:lnTo>
                  <a:cubicBezTo>
                    <a:pt x="307407" y="117471"/>
                    <a:pt x="379446" y="278376"/>
                    <a:pt x="379446" y="456107"/>
                  </a:cubicBezTo>
                  <a:cubicBezTo>
                    <a:pt x="379446" y="633838"/>
                    <a:pt x="307407" y="794743"/>
                    <a:pt x="190934" y="911215"/>
                  </a:cubicBezTo>
                  <a:lnTo>
                    <a:pt x="189723" y="912215"/>
                  </a:lnTo>
                  <a:lnTo>
                    <a:pt x="188512" y="911215"/>
                  </a:lnTo>
                  <a:cubicBezTo>
                    <a:pt x="72040" y="794743"/>
                    <a:pt x="0" y="633838"/>
                    <a:pt x="0" y="456107"/>
                  </a:cubicBezTo>
                  <a:cubicBezTo>
                    <a:pt x="0" y="278376"/>
                    <a:pt x="72040" y="117471"/>
                    <a:pt x="188512" y="999"/>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SamsungOne 700" panose="020B0803030303020204" pitchFamily="34" charset="0"/>
              </a:endParaRPr>
            </a:p>
          </p:txBody>
        </p:sp>
      </p:grpSp>
      <p:grpSp>
        <p:nvGrpSpPr>
          <p:cNvPr id="21" name="그룹 2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3" name="직사각형 2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4" name="직사각형 23">
            <a:extLst>
              <a:ext uri="{FF2B5EF4-FFF2-40B4-BE49-F238E27FC236}">
                <a16:creationId xmlns="" xmlns:a16="http://schemas.microsoft.com/office/drawing/2014/main" id="{11E58764-66AA-4A60-83F6-81AC2C9CDEB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 Inner join</a:t>
            </a:r>
          </a:p>
        </p:txBody>
      </p:sp>
    </p:spTree>
    <p:extLst>
      <p:ext uri="{BB962C8B-B14F-4D97-AF65-F5344CB8AC3E}">
        <p14:creationId xmlns:p14="http://schemas.microsoft.com/office/powerpoint/2010/main" val="13431843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le 4">
            <a:extLst>
              <a:ext uri="{FF2B5EF4-FFF2-40B4-BE49-F238E27FC236}">
                <a16:creationId xmlns="" xmlns:a16="http://schemas.microsoft.com/office/drawing/2014/main" id="{E107F1A7-DFAF-4E79-81F1-6B2DC2137F93}"/>
              </a:ext>
            </a:extLst>
          </p:cNvPr>
          <p:cNvGraphicFramePr>
            <a:graphicFrameLocks noGrp="1"/>
          </p:cNvGraphicFramePr>
          <p:nvPr>
            <p:extLst>
              <p:ext uri="{D42A27DB-BD31-4B8C-83A1-F6EECF244321}">
                <p14:modId xmlns:p14="http://schemas.microsoft.com/office/powerpoint/2010/main" val="1756489229"/>
              </p:ext>
            </p:extLst>
          </p:nvPr>
        </p:nvGraphicFramePr>
        <p:xfrm>
          <a:off x="699295" y="3645146"/>
          <a:ext cx="3780000" cy="1781886"/>
        </p:xfrm>
        <a:graphic>
          <a:graphicData uri="http://schemas.openxmlformats.org/drawingml/2006/table">
            <a:tbl>
              <a:tblPr firstRow="1" bandRow="1">
                <a:tableStyleId>{5940675A-B579-460E-94D1-54222C63F5DA}</a:tableStyleId>
              </a:tblPr>
              <a:tblGrid>
                <a:gridCol w="1260000">
                  <a:extLst>
                    <a:ext uri="{9D8B030D-6E8A-4147-A177-3AD203B41FA5}">
                      <a16:colId xmlns="" xmlns:a16="http://schemas.microsoft.com/office/drawing/2014/main" val="20000"/>
                    </a:ext>
                  </a:extLst>
                </a:gridCol>
                <a:gridCol w="1260000">
                  <a:extLst>
                    <a:ext uri="{9D8B030D-6E8A-4147-A177-3AD203B41FA5}">
                      <a16:colId xmlns="" xmlns:a16="http://schemas.microsoft.com/office/drawing/2014/main" val="20001"/>
                    </a:ext>
                  </a:extLst>
                </a:gridCol>
                <a:gridCol w="1260000">
                  <a:extLst>
                    <a:ext uri="{9D8B030D-6E8A-4147-A177-3AD203B41FA5}">
                      <a16:colId xmlns="" xmlns:a16="http://schemas.microsoft.com/office/drawing/2014/main" val="20002"/>
                    </a:ext>
                  </a:extLst>
                </a:gridCol>
              </a:tblGrid>
              <a:tr h="296981">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extLst>
                  <a:ext uri="{0D108BD9-81ED-4DB2-BD59-A6C34878D82A}">
                    <a16:rowId xmlns="" xmlns:a16="http://schemas.microsoft.com/office/drawing/2014/main"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36</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Female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30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bl>
          </a:graphicData>
        </a:graphic>
      </p:graphicFrame>
      <p:graphicFrame>
        <p:nvGraphicFramePr>
          <p:cNvPr id="41" name="Table 19">
            <a:extLst>
              <a:ext uri="{FF2B5EF4-FFF2-40B4-BE49-F238E27FC236}">
                <a16:creationId xmlns="" xmlns:a16="http://schemas.microsoft.com/office/drawing/2014/main" id="{52AF84F2-11C9-449C-87F8-9E8A083EF988}"/>
              </a:ext>
            </a:extLst>
          </p:cNvPr>
          <p:cNvGraphicFramePr>
            <a:graphicFrameLocks noGrp="1"/>
          </p:cNvGraphicFramePr>
          <p:nvPr>
            <p:extLst>
              <p:ext uri="{D42A27DB-BD31-4B8C-83A1-F6EECF244321}">
                <p14:modId xmlns:p14="http://schemas.microsoft.com/office/powerpoint/2010/main" val="2174237161"/>
              </p:ext>
            </p:extLst>
          </p:nvPr>
        </p:nvGraphicFramePr>
        <p:xfrm>
          <a:off x="5579265" y="3645384"/>
          <a:ext cx="3780000" cy="1494000"/>
        </p:xfrm>
        <a:graphic>
          <a:graphicData uri="http://schemas.openxmlformats.org/drawingml/2006/table">
            <a:tbl>
              <a:tblPr firstRow="1" bandRow="1">
                <a:tableStyleId>{5940675A-B579-460E-94D1-54222C63F5DA}</a:tableStyleId>
              </a:tblPr>
              <a:tblGrid>
                <a:gridCol w="1260000">
                  <a:extLst>
                    <a:ext uri="{9D8B030D-6E8A-4147-A177-3AD203B41FA5}">
                      <a16:colId xmlns="" xmlns:a16="http://schemas.microsoft.com/office/drawing/2014/main" val="20000"/>
                    </a:ext>
                  </a:extLst>
                </a:gridCol>
                <a:gridCol w="1260000">
                  <a:extLst>
                    <a:ext uri="{9D8B030D-6E8A-4147-A177-3AD203B41FA5}">
                      <a16:colId xmlns="" xmlns:a16="http://schemas.microsoft.com/office/drawing/2014/main" val="20001"/>
                    </a:ext>
                  </a:extLst>
                </a:gridCol>
                <a:gridCol w="1260000">
                  <a:extLst>
                    <a:ext uri="{9D8B030D-6E8A-4147-A177-3AD203B41FA5}">
                      <a16:colId xmlns="" xmlns:a16="http://schemas.microsoft.com/office/drawing/2014/main" val="20002"/>
                    </a:ext>
                  </a:extLst>
                </a:gridCol>
              </a:tblGrid>
              <a:tr h="298800">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Position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 xmlns:a16="http://schemas.microsoft.com/office/drawing/2014/main" val="10000"/>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Intern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Alex Du Bois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Team Lead</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75000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90000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70000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bl>
          </a:graphicData>
        </a:graphic>
      </p:graphicFrame>
      <p:cxnSp>
        <p:nvCxnSpPr>
          <p:cNvPr id="50" name="Straight Connector 5">
            <a:extLst>
              <a:ext uri="{FF2B5EF4-FFF2-40B4-BE49-F238E27FC236}">
                <a16:creationId xmlns="" xmlns:a16="http://schemas.microsoft.com/office/drawing/2014/main" id="{2C37307C-0907-4774-A1F3-5B3876DD73A0}"/>
              </a:ext>
            </a:extLst>
          </p:cNvPr>
          <p:cNvCxnSpPr>
            <a:cxnSpLocks/>
          </p:cNvCxnSpPr>
          <p:nvPr/>
        </p:nvCxnSpPr>
        <p:spPr>
          <a:xfrm>
            <a:off x="5562600" y="4678419"/>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
            <a:extLst>
              <a:ext uri="{FF2B5EF4-FFF2-40B4-BE49-F238E27FC236}">
                <a16:creationId xmlns="" xmlns:a16="http://schemas.microsoft.com/office/drawing/2014/main" id="{5335153A-60E1-4551-8755-082C23A241BA}"/>
              </a:ext>
            </a:extLst>
          </p:cNvPr>
          <p:cNvCxnSpPr>
            <a:cxnSpLocks/>
          </p:cNvCxnSpPr>
          <p:nvPr/>
        </p:nvCxnSpPr>
        <p:spPr>
          <a:xfrm>
            <a:off x="5562600" y="4388529"/>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자유형: 도형 53">
            <a:extLst>
              <a:ext uri="{FF2B5EF4-FFF2-40B4-BE49-F238E27FC236}">
                <a16:creationId xmlns="" xmlns:a16="http://schemas.microsoft.com/office/drawing/2014/main" id="{8C7DAA48-973F-4212-A87A-89217F3DD94F}"/>
              </a:ext>
            </a:extLst>
          </p:cNvPr>
          <p:cNvSpPr/>
          <p:nvPr/>
        </p:nvSpPr>
        <p:spPr>
          <a:xfrm>
            <a:off x="4541520" y="4087108"/>
            <a:ext cx="1036320" cy="591312"/>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55" name="자유형: 도형 54">
            <a:extLst>
              <a:ext uri="{FF2B5EF4-FFF2-40B4-BE49-F238E27FC236}">
                <a16:creationId xmlns="" xmlns:a16="http://schemas.microsoft.com/office/drawing/2014/main" id="{83FDA903-C500-42EF-B642-9E6BA3089C69}"/>
              </a:ext>
            </a:extLst>
          </p:cNvPr>
          <p:cNvSpPr/>
          <p:nvPr/>
        </p:nvSpPr>
        <p:spPr>
          <a:xfrm>
            <a:off x="4541520" y="4995410"/>
            <a:ext cx="1036320" cy="274321"/>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19" name="그룹 18">
            <a:extLst>
              <a:ext uri="{FF2B5EF4-FFF2-40B4-BE49-F238E27FC236}">
                <a16:creationId xmlns="" xmlns:a16="http://schemas.microsoft.com/office/drawing/2014/main" id="{F5A86451-F4D5-4EC7-8265-0D3908355D1D}"/>
              </a:ext>
            </a:extLst>
          </p:cNvPr>
          <p:cNvGrpSpPr/>
          <p:nvPr/>
        </p:nvGrpSpPr>
        <p:grpSpPr>
          <a:xfrm>
            <a:off x="1945676" y="2068006"/>
            <a:ext cx="1287239" cy="1287239"/>
            <a:chOff x="12525064" y="1807108"/>
            <a:chExt cx="1584176" cy="1584176"/>
          </a:xfrm>
        </p:grpSpPr>
        <p:sp>
          <p:nvSpPr>
            <p:cNvPr id="20" name="Oval 3">
              <a:extLst>
                <a:ext uri="{FF2B5EF4-FFF2-40B4-BE49-F238E27FC236}">
                  <a16:creationId xmlns="" xmlns:a16="http://schemas.microsoft.com/office/drawing/2014/main" id="{C3A2620E-F710-44ED-91A1-92594597DCB8}"/>
                </a:ext>
              </a:extLst>
            </p:cNvPr>
            <p:cNvSpPr/>
            <p:nvPr/>
          </p:nvSpPr>
          <p:spPr>
            <a:xfrm>
              <a:off x="12525064" y="1807108"/>
              <a:ext cx="1584176" cy="1584176"/>
            </a:xfrm>
            <a:prstGeom prst="ellipse">
              <a:avLst/>
            </a:prstGeom>
            <a:solidFill>
              <a:srgbClr val="193EB0">
                <a:alpha val="20000"/>
              </a:srgbClr>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21" name="TextBox 20">
              <a:extLst>
                <a:ext uri="{FF2B5EF4-FFF2-40B4-BE49-F238E27FC236}">
                  <a16:creationId xmlns="" xmlns:a16="http://schemas.microsoft.com/office/drawing/2014/main" id="{B08AF2EF-F67F-4C80-BF3A-E8D058DF48EE}"/>
                </a:ext>
              </a:extLst>
            </p:cNvPr>
            <p:cNvSpPr txBox="1"/>
            <p:nvPr/>
          </p:nvSpPr>
          <p:spPr>
            <a:xfrm>
              <a:off x="13158420" y="2460696"/>
              <a:ext cx="317462" cy="340896"/>
            </a:xfrm>
            <a:prstGeom prst="rect">
              <a:avLst/>
            </a:prstGeom>
            <a:noFill/>
          </p:spPr>
          <p:txBody>
            <a:bodyPr wrap="square" lIns="0" tIns="0" rIns="0" bIns="0" rtlCol="0">
              <a:spAutoFit/>
            </a:bodyPr>
            <a:lstStyle/>
            <a:p>
              <a:pPr algn="ctr"/>
              <a:r>
                <a:rPr lang="en-US"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A</a:t>
              </a:r>
            </a:p>
          </p:txBody>
        </p:sp>
      </p:grpSp>
      <p:grpSp>
        <p:nvGrpSpPr>
          <p:cNvPr id="22" name="그룹 21">
            <a:extLst>
              <a:ext uri="{FF2B5EF4-FFF2-40B4-BE49-F238E27FC236}">
                <a16:creationId xmlns="" xmlns:a16="http://schemas.microsoft.com/office/drawing/2014/main" id="{08BA71DE-8A59-4463-9861-F9073AD73FEB}"/>
              </a:ext>
            </a:extLst>
          </p:cNvPr>
          <p:cNvGrpSpPr/>
          <p:nvPr/>
        </p:nvGrpSpPr>
        <p:grpSpPr>
          <a:xfrm>
            <a:off x="6825646" y="2068006"/>
            <a:ext cx="1287239" cy="1287239"/>
            <a:chOff x="18141687" y="1807108"/>
            <a:chExt cx="1584176" cy="1584176"/>
          </a:xfrm>
        </p:grpSpPr>
        <p:sp>
          <p:nvSpPr>
            <p:cNvPr id="23" name="Oval 16">
              <a:extLst>
                <a:ext uri="{FF2B5EF4-FFF2-40B4-BE49-F238E27FC236}">
                  <a16:creationId xmlns="" xmlns:a16="http://schemas.microsoft.com/office/drawing/2014/main" id="{3D63BBA8-13FD-4824-88B8-2D454435DC2A}"/>
                </a:ext>
              </a:extLst>
            </p:cNvPr>
            <p:cNvSpPr/>
            <p:nvPr/>
          </p:nvSpPr>
          <p:spPr>
            <a:xfrm>
              <a:off x="18141687" y="1807108"/>
              <a:ext cx="1584176" cy="1584176"/>
            </a:xfrm>
            <a:prstGeom prst="ellipse">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24" name="TextBox 23">
              <a:extLst>
                <a:ext uri="{FF2B5EF4-FFF2-40B4-BE49-F238E27FC236}">
                  <a16:creationId xmlns="" xmlns:a16="http://schemas.microsoft.com/office/drawing/2014/main" id="{084E9328-9167-46A4-833F-8C91EDE43C9E}"/>
                </a:ext>
              </a:extLst>
            </p:cNvPr>
            <p:cNvSpPr txBox="1"/>
            <p:nvPr/>
          </p:nvSpPr>
          <p:spPr>
            <a:xfrm>
              <a:off x="18775044" y="2460696"/>
              <a:ext cx="317462" cy="340896"/>
            </a:xfrm>
            <a:prstGeom prst="rect">
              <a:avLst/>
            </a:prstGeom>
            <a:noFill/>
          </p:spPr>
          <p:txBody>
            <a:bodyPr wrap="square" lIns="0" tIns="0" rIns="0" bIns="0" rtlCol="0">
              <a:spAutoFit/>
            </a:bodyPr>
            <a:lstStyle/>
            <a:p>
              <a:pPr algn="ctr"/>
              <a:r>
                <a:rPr lang="en-US" dirty="0">
                  <a:solidFill>
                    <a:srgbClr val="00B050"/>
                  </a:solidFill>
                  <a:latin typeface="SamsungOne 700" panose="020B0803030303020204" pitchFamily="34" charset="0"/>
                  <a:ea typeface="SamsungOne 700" panose="020B0803030303020204" pitchFamily="34" charset="0"/>
                  <a:cs typeface="Times New Roman" panose="02020603050405020304" pitchFamily="18" charset="0"/>
                </a:rPr>
                <a:t>B</a:t>
              </a:r>
            </a:p>
          </p:txBody>
        </p:sp>
      </p:grpSp>
      <p:grpSp>
        <p:nvGrpSpPr>
          <p:cNvPr id="30" name="그룹 2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1" name="직사각형 3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32" name="직사각형 3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5" name="직사각형 24">
            <a:extLst>
              <a:ext uri="{FF2B5EF4-FFF2-40B4-BE49-F238E27FC236}">
                <a16:creationId xmlns="" xmlns:a16="http://schemas.microsoft.com/office/drawing/2014/main" id="{A67CC263-4925-4D22-90F8-B2BA5DCE37E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 Left join</a:t>
            </a:r>
          </a:p>
        </p:txBody>
      </p:sp>
    </p:spTree>
    <p:extLst>
      <p:ext uri="{BB962C8B-B14F-4D97-AF65-F5344CB8AC3E}">
        <p14:creationId xmlns:p14="http://schemas.microsoft.com/office/powerpoint/2010/main" val="30119121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 name="Table 4">
            <a:extLst>
              <a:ext uri="{FF2B5EF4-FFF2-40B4-BE49-F238E27FC236}">
                <a16:creationId xmlns="" xmlns:a16="http://schemas.microsoft.com/office/drawing/2014/main" id="{B46287C6-D2D0-4C87-96E4-1B59BC223098}"/>
              </a:ext>
            </a:extLst>
          </p:cNvPr>
          <p:cNvGraphicFramePr>
            <a:graphicFrameLocks noGrp="1"/>
          </p:cNvGraphicFramePr>
          <p:nvPr>
            <p:extLst>
              <p:ext uri="{D42A27DB-BD31-4B8C-83A1-F6EECF244321}">
                <p14:modId xmlns:p14="http://schemas.microsoft.com/office/powerpoint/2010/main" val="3428461546"/>
              </p:ext>
            </p:extLst>
          </p:nvPr>
        </p:nvGraphicFramePr>
        <p:xfrm>
          <a:off x="699295" y="3580416"/>
          <a:ext cx="8659970" cy="1792800"/>
        </p:xfrm>
        <a:graphic>
          <a:graphicData uri="http://schemas.openxmlformats.org/drawingml/2006/table">
            <a:tbl>
              <a:tblPr firstRow="1" bandRow="1">
                <a:tableStyleId>{5940675A-B579-460E-94D1-54222C63F5DA}</a:tableStyleId>
              </a:tblPr>
              <a:tblGrid>
                <a:gridCol w="1530864">
                  <a:extLst>
                    <a:ext uri="{9D8B030D-6E8A-4147-A177-3AD203B41FA5}">
                      <a16:colId xmlns="" xmlns:a16="http://schemas.microsoft.com/office/drawing/2014/main" val="20000"/>
                    </a:ext>
                  </a:extLst>
                </a:gridCol>
                <a:gridCol w="1309702">
                  <a:extLst>
                    <a:ext uri="{9D8B030D-6E8A-4147-A177-3AD203B41FA5}">
                      <a16:colId xmlns="" xmlns:a16="http://schemas.microsoft.com/office/drawing/2014/main" val="20001"/>
                    </a:ext>
                  </a:extLst>
                </a:gridCol>
                <a:gridCol w="1385020">
                  <a:extLst>
                    <a:ext uri="{9D8B030D-6E8A-4147-A177-3AD203B41FA5}">
                      <a16:colId xmlns="" xmlns:a16="http://schemas.microsoft.com/office/drawing/2014/main" val="20002"/>
                    </a:ext>
                  </a:extLst>
                </a:gridCol>
                <a:gridCol w="1757427">
                  <a:extLst>
                    <a:ext uri="{9D8B030D-6E8A-4147-A177-3AD203B41FA5}">
                      <a16:colId xmlns="" xmlns:a16="http://schemas.microsoft.com/office/drawing/2014/main" val="1767892721"/>
                    </a:ext>
                  </a:extLst>
                </a:gridCol>
                <a:gridCol w="1221830">
                  <a:extLst>
                    <a:ext uri="{9D8B030D-6E8A-4147-A177-3AD203B41FA5}">
                      <a16:colId xmlns="" xmlns:a16="http://schemas.microsoft.com/office/drawing/2014/main" val="774661330"/>
                    </a:ext>
                  </a:extLst>
                </a:gridCol>
                <a:gridCol w="1455127">
                  <a:extLst>
                    <a:ext uri="{9D8B030D-6E8A-4147-A177-3AD203B41FA5}">
                      <a16:colId xmlns="" xmlns:a16="http://schemas.microsoft.com/office/drawing/2014/main" val="1836977935"/>
                    </a:ext>
                  </a:extLst>
                </a:gridCol>
              </a:tblGrid>
              <a:tr h="298800">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A.Name</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B.Name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Position</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Wage</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 xmlns:a16="http://schemas.microsoft.com/office/drawing/2014/main" val="10000"/>
                  </a:ext>
                </a:extLst>
              </a:tr>
              <a:tr h="29880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298800">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31</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22</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Intern</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25000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643686523"/>
                  </a:ext>
                </a:extLst>
              </a:tr>
              <a:tr h="29880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36</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484206271"/>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Female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30</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Manager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70000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2719788350"/>
                  </a:ext>
                </a:extLst>
              </a:tr>
            </a:tbl>
          </a:graphicData>
        </a:graphic>
      </p:graphicFrame>
      <p:grpSp>
        <p:nvGrpSpPr>
          <p:cNvPr id="12" name="그룹 11"/>
          <p:cNvGrpSpPr/>
          <p:nvPr/>
        </p:nvGrpSpPr>
        <p:grpSpPr>
          <a:xfrm>
            <a:off x="3853896" y="2003276"/>
            <a:ext cx="2195033" cy="1287239"/>
            <a:chOff x="5917852" y="2705299"/>
            <a:chExt cx="2195033" cy="1287239"/>
          </a:xfrm>
        </p:grpSpPr>
        <p:sp>
          <p:nvSpPr>
            <p:cNvPr id="14" name="Oval 3">
              <a:extLst>
                <a:ext uri="{FF2B5EF4-FFF2-40B4-BE49-F238E27FC236}">
                  <a16:creationId xmlns="" xmlns:a16="http://schemas.microsoft.com/office/drawing/2014/main" id="{C3A2620E-F710-44ED-91A1-92594597DCB8}"/>
                </a:ext>
              </a:extLst>
            </p:cNvPr>
            <p:cNvSpPr/>
            <p:nvPr/>
          </p:nvSpPr>
          <p:spPr>
            <a:xfrm>
              <a:off x="5917852" y="2705299"/>
              <a:ext cx="1287239" cy="1287239"/>
            </a:xfrm>
            <a:prstGeom prst="ellipse">
              <a:avLst/>
            </a:prstGeom>
            <a:solidFill>
              <a:schemeClr val="tx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SamsungOne 700" panose="020B0803030303020204" pitchFamily="34" charset="0"/>
              </a:endParaRPr>
            </a:p>
          </p:txBody>
        </p:sp>
        <p:sp>
          <p:nvSpPr>
            <p:cNvPr id="15" name="Oval 16">
              <a:extLst>
                <a:ext uri="{FF2B5EF4-FFF2-40B4-BE49-F238E27FC236}">
                  <a16:creationId xmlns="" xmlns:a16="http://schemas.microsoft.com/office/drawing/2014/main" id="{3D63BBA8-13FD-4824-88B8-2D454435DC2A}"/>
                </a:ext>
              </a:extLst>
            </p:cNvPr>
            <p:cNvSpPr/>
            <p:nvPr/>
          </p:nvSpPr>
          <p:spPr>
            <a:xfrm>
              <a:off x="6825646" y="2705299"/>
              <a:ext cx="1287239" cy="1287239"/>
            </a:xfrm>
            <a:prstGeom prst="ellipse">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grpSp>
      <p:grpSp>
        <p:nvGrpSpPr>
          <p:cNvPr id="19" name="그룹 1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1" name="직사각형 2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7" name="직사각형 16">
            <a:extLst>
              <a:ext uri="{FF2B5EF4-FFF2-40B4-BE49-F238E27FC236}">
                <a16:creationId xmlns="" xmlns:a16="http://schemas.microsoft.com/office/drawing/2014/main" id="{C5B667C2-2A8D-46BD-B0E1-2B2E5D6ED0A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 Left join</a:t>
            </a:r>
          </a:p>
        </p:txBody>
      </p:sp>
    </p:spTree>
    <p:extLst>
      <p:ext uri="{BB962C8B-B14F-4D97-AF65-F5344CB8AC3E}">
        <p14:creationId xmlns:p14="http://schemas.microsoft.com/office/powerpoint/2010/main" val="436724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33">
            <a:extLst>
              <a:ext uri="{FF2B5EF4-FFF2-40B4-BE49-F238E27FC236}">
                <a16:creationId xmlns="" xmlns:a16="http://schemas.microsoft.com/office/drawing/2014/main" id="{86DA347F-AA3A-4C85-BA53-489ED1BBA39A}"/>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latinLnBrk="1">
              <a:spcBef>
                <a:spcPct val="0"/>
              </a:spcBef>
              <a:spcAft>
                <a:spcPct val="0"/>
              </a:spcAft>
              <a:defRPr/>
            </a:pPr>
            <a:r>
              <a:rPr kumimoji="1" lang="en-US" altLang="ko-KR" sz="3400" dirty="0">
                <a:solidFill>
                  <a:schemeClr val="tx1"/>
                </a:solidFill>
                <a:latin typeface="Samsung Sharp Sans" pitchFamily="2" charset="0"/>
                <a:ea typeface="Samsung Sharp Sans" pitchFamily="2" charset="0"/>
                <a:cs typeface="Samsung Sharp Sans" pitchFamily="2" charset="0"/>
              </a:rPr>
              <a:t>NumPy Array Data Structure for Optimal Computational Performance</a:t>
            </a:r>
          </a:p>
        </p:txBody>
      </p:sp>
      <p:sp>
        <p:nvSpPr>
          <p:cNvPr id="22" name="직사각형 133">
            <a:extLst>
              <a:ext uri="{FF2B5EF4-FFF2-40B4-BE49-F238E27FC236}">
                <a16:creationId xmlns="" xmlns:a16="http://schemas.microsoft.com/office/drawing/2014/main" id="{475F72F3-A457-49C1-B859-09245F327721}"/>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5" name="그룹 24">
            <a:extLst>
              <a:ext uri="{FF2B5EF4-FFF2-40B4-BE49-F238E27FC236}">
                <a16:creationId xmlns="" xmlns:a16="http://schemas.microsoft.com/office/drawing/2014/main" id="{46E08036-8F3E-486A-B6C8-49F6930AC658}"/>
              </a:ext>
            </a:extLst>
          </p:cNvPr>
          <p:cNvGrpSpPr/>
          <p:nvPr/>
        </p:nvGrpSpPr>
        <p:grpSpPr>
          <a:xfrm>
            <a:off x="1025537" y="4628753"/>
            <a:ext cx="7851751" cy="1087349"/>
            <a:chOff x="1025537" y="4609703"/>
            <a:chExt cx="7851751" cy="1087349"/>
          </a:xfrm>
        </p:grpSpPr>
        <p:sp>
          <p:nvSpPr>
            <p:cNvPr id="31" name="직사각형 30">
              <a:extLst>
                <a:ext uri="{FF2B5EF4-FFF2-40B4-BE49-F238E27FC236}">
                  <a16:creationId xmlns="" xmlns:a16="http://schemas.microsoft.com/office/drawing/2014/main" id="{28AA8F4B-E0A0-449B-AEBE-4AFFD56BE13C}"/>
                </a:ext>
              </a:extLst>
            </p:cNvPr>
            <p:cNvSpPr/>
            <p:nvPr/>
          </p:nvSpPr>
          <p:spPr>
            <a:xfrm>
              <a:off x="1025537" y="4609703"/>
              <a:ext cx="4185332" cy="1087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NumPy Arrays</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1.2. NumPy Array Basics</a:t>
              </a:r>
            </a:p>
            <a:p>
              <a:pPr marL="176213" indent="-176213">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1.3. NumPy Array Operations</a:t>
              </a:r>
            </a:p>
          </p:txBody>
        </p:sp>
        <p:sp>
          <p:nvSpPr>
            <p:cNvPr id="32" name="직사각형 31">
              <a:extLst>
                <a:ext uri="{FF2B5EF4-FFF2-40B4-BE49-F238E27FC236}">
                  <a16:creationId xmlns="" xmlns:a16="http://schemas.microsoft.com/office/drawing/2014/main" id="{3A74E5AB-B7FC-4188-BB1E-85BC77A45DAD}"/>
                </a:ext>
              </a:extLst>
            </p:cNvPr>
            <p:cNvSpPr/>
            <p:nvPr/>
          </p:nvSpPr>
          <p:spPr>
            <a:xfrm>
              <a:off x="4691956" y="4609703"/>
              <a:ext cx="4185332" cy="68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1.4. NumPy Indexing and Slicing</a:t>
              </a:r>
            </a:p>
            <a:p>
              <a:pPr marL="176213" indent="-176213">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1.5. Array Transposition and Axis Swap</a:t>
              </a:r>
            </a:p>
          </p:txBody>
        </p:sp>
      </p:grpSp>
    </p:spTree>
    <p:extLst>
      <p:ext uri="{BB962C8B-B14F-4D97-AF65-F5344CB8AC3E}">
        <p14:creationId xmlns:p14="http://schemas.microsoft.com/office/powerpoint/2010/main" val="240146209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able 4">
            <a:extLst>
              <a:ext uri="{FF2B5EF4-FFF2-40B4-BE49-F238E27FC236}">
                <a16:creationId xmlns="" xmlns:a16="http://schemas.microsoft.com/office/drawing/2014/main" id="{31322B75-3BD5-411A-9397-630BC4ECF8E7}"/>
              </a:ext>
            </a:extLst>
          </p:cNvPr>
          <p:cNvGraphicFramePr>
            <a:graphicFrameLocks noGrp="1"/>
          </p:cNvGraphicFramePr>
          <p:nvPr>
            <p:extLst>
              <p:ext uri="{D42A27DB-BD31-4B8C-83A1-F6EECF244321}">
                <p14:modId xmlns:p14="http://schemas.microsoft.com/office/powerpoint/2010/main" val="1540431716"/>
              </p:ext>
            </p:extLst>
          </p:nvPr>
        </p:nvGraphicFramePr>
        <p:xfrm>
          <a:off x="699295" y="3644473"/>
          <a:ext cx="3780000" cy="1781886"/>
        </p:xfrm>
        <a:graphic>
          <a:graphicData uri="http://schemas.openxmlformats.org/drawingml/2006/table">
            <a:tbl>
              <a:tblPr firstRow="1" bandRow="1">
                <a:tableStyleId>{5940675A-B579-460E-94D1-54222C63F5DA}</a:tableStyleId>
              </a:tblPr>
              <a:tblGrid>
                <a:gridCol w="1260000">
                  <a:extLst>
                    <a:ext uri="{9D8B030D-6E8A-4147-A177-3AD203B41FA5}">
                      <a16:colId xmlns="" xmlns:a16="http://schemas.microsoft.com/office/drawing/2014/main" val="20000"/>
                    </a:ext>
                  </a:extLst>
                </a:gridCol>
                <a:gridCol w="1260000">
                  <a:extLst>
                    <a:ext uri="{9D8B030D-6E8A-4147-A177-3AD203B41FA5}">
                      <a16:colId xmlns="" xmlns:a16="http://schemas.microsoft.com/office/drawing/2014/main" val="20001"/>
                    </a:ext>
                  </a:extLst>
                </a:gridCol>
                <a:gridCol w="1260000">
                  <a:extLst>
                    <a:ext uri="{9D8B030D-6E8A-4147-A177-3AD203B41FA5}">
                      <a16:colId xmlns="" xmlns:a16="http://schemas.microsoft.com/office/drawing/2014/main" val="20002"/>
                    </a:ext>
                  </a:extLst>
                </a:gridCol>
              </a:tblGrid>
              <a:tr h="296981">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extLst>
                  <a:ext uri="{0D108BD9-81ED-4DB2-BD59-A6C34878D82A}">
                    <a16:rowId xmlns="" xmlns:a16="http://schemas.microsoft.com/office/drawing/2014/main"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36</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Female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30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bl>
          </a:graphicData>
        </a:graphic>
      </p:graphicFrame>
      <p:graphicFrame>
        <p:nvGraphicFramePr>
          <p:cNvPr id="31" name="Table 19">
            <a:extLst>
              <a:ext uri="{FF2B5EF4-FFF2-40B4-BE49-F238E27FC236}">
                <a16:creationId xmlns="" xmlns:a16="http://schemas.microsoft.com/office/drawing/2014/main" id="{93975B58-995C-4C38-929D-8ABB9981BEF0}"/>
              </a:ext>
            </a:extLst>
          </p:cNvPr>
          <p:cNvGraphicFramePr>
            <a:graphicFrameLocks noGrp="1"/>
          </p:cNvGraphicFramePr>
          <p:nvPr>
            <p:extLst>
              <p:ext uri="{D42A27DB-BD31-4B8C-83A1-F6EECF244321}">
                <p14:modId xmlns:p14="http://schemas.microsoft.com/office/powerpoint/2010/main" val="2014985743"/>
              </p:ext>
            </p:extLst>
          </p:nvPr>
        </p:nvGraphicFramePr>
        <p:xfrm>
          <a:off x="5579265" y="3644711"/>
          <a:ext cx="3780000" cy="1494000"/>
        </p:xfrm>
        <a:graphic>
          <a:graphicData uri="http://schemas.openxmlformats.org/drawingml/2006/table">
            <a:tbl>
              <a:tblPr firstRow="1" bandRow="1">
                <a:tableStyleId>{5940675A-B579-460E-94D1-54222C63F5DA}</a:tableStyleId>
              </a:tblPr>
              <a:tblGrid>
                <a:gridCol w="1260000">
                  <a:extLst>
                    <a:ext uri="{9D8B030D-6E8A-4147-A177-3AD203B41FA5}">
                      <a16:colId xmlns="" xmlns:a16="http://schemas.microsoft.com/office/drawing/2014/main" val="20000"/>
                    </a:ext>
                  </a:extLst>
                </a:gridCol>
                <a:gridCol w="1260000">
                  <a:extLst>
                    <a:ext uri="{9D8B030D-6E8A-4147-A177-3AD203B41FA5}">
                      <a16:colId xmlns="" xmlns:a16="http://schemas.microsoft.com/office/drawing/2014/main" val="20001"/>
                    </a:ext>
                  </a:extLst>
                </a:gridCol>
                <a:gridCol w="1260000">
                  <a:extLst>
                    <a:ext uri="{9D8B030D-6E8A-4147-A177-3AD203B41FA5}">
                      <a16:colId xmlns="" xmlns:a16="http://schemas.microsoft.com/office/drawing/2014/main" val="20002"/>
                    </a:ext>
                  </a:extLst>
                </a:gridCol>
              </a:tblGrid>
              <a:tr h="298800">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Position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 xmlns:a16="http://schemas.microsoft.com/office/drawing/2014/main" val="10000"/>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Intern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Alex Du Bois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Team Lead</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75000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90000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70000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bl>
          </a:graphicData>
        </a:graphic>
      </p:graphicFrame>
      <p:sp>
        <p:nvSpPr>
          <p:cNvPr id="40" name="자유형: 도형 39">
            <a:extLst>
              <a:ext uri="{FF2B5EF4-FFF2-40B4-BE49-F238E27FC236}">
                <a16:creationId xmlns="" xmlns:a16="http://schemas.microsoft.com/office/drawing/2014/main" id="{194A5645-8268-43DD-8586-18F675A4F745}"/>
              </a:ext>
            </a:extLst>
          </p:cNvPr>
          <p:cNvSpPr/>
          <p:nvPr/>
        </p:nvSpPr>
        <p:spPr>
          <a:xfrm flipH="1" flipV="1">
            <a:off x="4482269" y="4086435"/>
            <a:ext cx="1036320" cy="591312"/>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41" name="자유형: 도형 40">
            <a:extLst>
              <a:ext uri="{FF2B5EF4-FFF2-40B4-BE49-F238E27FC236}">
                <a16:creationId xmlns="" xmlns:a16="http://schemas.microsoft.com/office/drawing/2014/main" id="{20830116-44FD-4052-A736-0DF13E2360E9}"/>
              </a:ext>
            </a:extLst>
          </p:cNvPr>
          <p:cNvSpPr/>
          <p:nvPr/>
        </p:nvSpPr>
        <p:spPr>
          <a:xfrm flipH="1" flipV="1">
            <a:off x="4482269" y="4994737"/>
            <a:ext cx="1036320" cy="274321"/>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cxnSp>
        <p:nvCxnSpPr>
          <p:cNvPr id="42" name="Straight Connector 5">
            <a:extLst>
              <a:ext uri="{FF2B5EF4-FFF2-40B4-BE49-F238E27FC236}">
                <a16:creationId xmlns="" xmlns:a16="http://schemas.microsoft.com/office/drawing/2014/main" id="{A8EE75A5-434C-4F44-BF0F-D9EE157C2FB5}"/>
              </a:ext>
            </a:extLst>
          </p:cNvPr>
          <p:cNvCxnSpPr>
            <a:cxnSpLocks/>
          </p:cNvCxnSpPr>
          <p:nvPr/>
        </p:nvCxnSpPr>
        <p:spPr>
          <a:xfrm>
            <a:off x="701040" y="438785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5">
            <a:extLst>
              <a:ext uri="{FF2B5EF4-FFF2-40B4-BE49-F238E27FC236}">
                <a16:creationId xmlns="" xmlns:a16="http://schemas.microsoft.com/office/drawing/2014/main" id="{86587675-C150-4F8A-BB8F-1C0E6B6E8306}"/>
              </a:ext>
            </a:extLst>
          </p:cNvPr>
          <p:cNvCxnSpPr>
            <a:cxnSpLocks/>
          </p:cNvCxnSpPr>
          <p:nvPr/>
        </p:nvCxnSpPr>
        <p:spPr>
          <a:xfrm>
            <a:off x="701040" y="408305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5">
            <a:extLst>
              <a:ext uri="{FF2B5EF4-FFF2-40B4-BE49-F238E27FC236}">
                <a16:creationId xmlns="" xmlns:a16="http://schemas.microsoft.com/office/drawing/2014/main" id="{49563199-C3B6-4710-A98F-369DD58B7454}"/>
              </a:ext>
            </a:extLst>
          </p:cNvPr>
          <p:cNvCxnSpPr>
            <a:cxnSpLocks/>
          </p:cNvCxnSpPr>
          <p:nvPr/>
        </p:nvCxnSpPr>
        <p:spPr>
          <a:xfrm>
            <a:off x="701040" y="497713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0" name="그룹 19">
            <a:extLst>
              <a:ext uri="{FF2B5EF4-FFF2-40B4-BE49-F238E27FC236}">
                <a16:creationId xmlns="" xmlns:a16="http://schemas.microsoft.com/office/drawing/2014/main" id="{F5A86451-F4D5-4EC7-8265-0D3908355D1D}"/>
              </a:ext>
            </a:extLst>
          </p:cNvPr>
          <p:cNvGrpSpPr/>
          <p:nvPr/>
        </p:nvGrpSpPr>
        <p:grpSpPr>
          <a:xfrm>
            <a:off x="1945676" y="2067333"/>
            <a:ext cx="1287239" cy="1287239"/>
            <a:chOff x="12525064" y="1807108"/>
            <a:chExt cx="1584176" cy="1584176"/>
          </a:xfrm>
        </p:grpSpPr>
        <p:sp>
          <p:nvSpPr>
            <p:cNvPr id="21" name="Oval 3">
              <a:extLst>
                <a:ext uri="{FF2B5EF4-FFF2-40B4-BE49-F238E27FC236}">
                  <a16:creationId xmlns="" xmlns:a16="http://schemas.microsoft.com/office/drawing/2014/main" id="{C3A2620E-F710-44ED-91A1-92594597DCB8}"/>
                </a:ext>
              </a:extLst>
            </p:cNvPr>
            <p:cNvSpPr/>
            <p:nvPr/>
          </p:nvSpPr>
          <p:spPr>
            <a:xfrm>
              <a:off x="12525064" y="1807108"/>
              <a:ext cx="1584176" cy="1584176"/>
            </a:xfrm>
            <a:prstGeom prst="ellipse">
              <a:avLst/>
            </a:prstGeom>
            <a:solidFill>
              <a:srgbClr val="193EB0">
                <a:alpha val="20000"/>
              </a:srgbClr>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22" name="TextBox 21">
              <a:extLst>
                <a:ext uri="{FF2B5EF4-FFF2-40B4-BE49-F238E27FC236}">
                  <a16:creationId xmlns="" xmlns:a16="http://schemas.microsoft.com/office/drawing/2014/main" id="{B08AF2EF-F67F-4C80-BF3A-E8D058DF48EE}"/>
                </a:ext>
              </a:extLst>
            </p:cNvPr>
            <p:cNvSpPr txBox="1"/>
            <p:nvPr/>
          </p:nvSpPr>
          <p:spPr>
            <a:xfrm>
              <a:off x="13158420" y="2460696"/>
              <a:ext cx="317462" cy="340896"/>
            </a:xfrm>
            <a:prstGeom prst="rect">
              <a:avLst/>
            </a:prstGeom>
            <a:noFill/>
          </p:spPr>
          <p:txBody>
            <a:bodyPr wrap="square" lIns="0" tIns="0" rIns="0" bIns="0" rtlCol="0">
              <a:spAutoFit/>
            </a:bodyPr>
            <a:lstStyle/>
            <a:p>
              <a:pPr algn="ctr"/>
              <a:r>
                <a:rPr lang="en-US"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A</a:t>
              </a:r>
            </a:p>
          </p:txBody>
        </p:sp>
      </p:grpSp>
      <p:grpSp>
        <p:nvGrpSpPr>
          <p:cNvPr id="25" name="그룹 24">
            <a:extLst>
              <a:ext uri="{FF2B5EF4-FFF2-40B4-BE49-F238E27FC236}">
                <a16:creationId xmlns="" xmlns:a16="http://schemas.microsoft.com/office/drawing/2014/main" id="{08BA71DE-8A59-4463-9861-F9073AD73FEB}"/>
              </a:ext>
            </a:extLst>
          </p:cNvPr>
          <p:cNvGrpSpPr/>
          <p:nvPr/>
        </p:nvGrpSpPr>
        <p:grpSpPr>
          <a:xfrm>
            <a:off x="6825646" y="2067333"/>
            <a:ext cx="1287239" cy="1287239"/>
            <a:chOff x="18141687" y="1807108"/>
            <a:chExt cx="1584176" cy="1584176"/>
          </a:xfrm>
        </p:grpSpPr>
        <p:sp>
          <p:nvSpPr>
            <p:cNvPr id="26" name="Oval 16">
              <a:extLst>
                <a:ext uri="{FF2B5EF4-FFF2-40B4-BE49-F238E27FC236}">
                  <a16:creationId xmlns="" xmlns:a16="http://schemas.microsoft.com/office/drawing/2014/main" id="{3D63BBA8-13FD-4824-88B8-2D454435DC2A}"/>
                </a:ext>
              </a:extLst>
            </p:cNvPr>
            <p:cNvSpPr/>
            <p:nvPr/>
          </p:nvSpPr>
          <p:spPr>
            <a:xfrm>
              <a:off x="18141687" y="1807108"/>
              <a:ext cx="1584176" cy="1584176"/>
            </a:xfrm>
            <a:prstGeom prst="ellipse">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38" name="TextBox 37">
              <a:extLst>
                <a:ext uri="{FF2B5EF4-FFF2-40B4-BE49-F238E27FC236}">
                  <a16:creationId xmlns="" xmlns:a16="http://schemas.microsoft.com/office/drawing/2014/main" id="{084E9328-9167-46A4-833F-8C91EDE43C9E}"/>
                </a:ext>
              </a:extLst>
            </p:cNvPr>
            <p:cNvSpPr txBox="1"/>
            <p:nvPr/>
          </p:nvSpPr>
          <p:spPr>
            <a:xfrm>
              <a:off x="18775044" y="2460696"/>
              <a:ext cx="317462" cy="340896"/>
            </a:xfrm>
            <a:prstGeom prst="rect">
              <a:avLst/>
            </a:prstGeom>
            <a:noFill/>
          </p:spPr>
          <p:txBody>
            <a:bodyPr wrap="square" lIns="0" tIns="0" rIns="0" bIns="0" rtlCol="0">
              <a:spAutoFit/>
            </a:bodyPr>
            <a:lstStyle/>
            <a:p>
              <a:pPr algn="ctr"/>
              <a:r>
                <a:rPr lang="en-US" dirty="0">
                  <a:solidFill>
                    <a:srgbClr val="00B050"/>
                  </a:solidFill>
                  <a:latin typeface="SamsungOne 700" panose="020B0803030303020204" pitchFamily="34" charset="0"/>
                  <a:ea typeface="SamsungOne 700" panose="020B0803030303020204" pitchFamily="34" charset="0"/>
                  <a:cs typeface="Times New Roman" panose="02020603050405020304" pitchFamily="18" charset="0"/>
                </a:rPr>
                <a:t>B</a:t>
              </a:r>
            </a:p>
          </p:txBody>
        </p:sp>
      </p:grpSp>
      <p:grpSp>
        <p:nvGrpSpPr>
          <p:cNvPr id="27" name="그룹 2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8" name="직사각형 2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9" name="직사각형 2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4" name="직사각형 23">
            <a:extLst>
              <a:ext uri="{FF2B5EF4-FFF2-40B4-BE49-F238E27FC236}">
                <a16:creationId xmlns="" xmlns:a16="http://schemas.microsoft.com/office/drawing/2014/main" id="{43E9D6AC-36FC-4C44-91F6-F6C74A90DD0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 Right join</a:t>
            </a:r>
          </a:p>
        </p:txBody>
      </p:sp>
    </p:spTree>
    <p:extLst>
      <p:ext uri="{BB962C8B-B14F-4D97-AF65-F5344CB8AC3E}">
        <p14:creationId xmlns:p14="http://schemas.microsoft.com/office/powerpoint/2010/main" val="155935598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4">
            <a:extLst>
              <a:ext uri="{FF2B5EF4-FFF2-40B4-BE49-F238E27FC236}">
                <a16:creationId xmlns="" xmlns:a16="http://schemas.microsoft.com/office/drawing/2014/main" id="{75796F97-625B-470D-B047-89F6A944264E}"/>
              </a:ext>
            </a:extLst>
          </p:cNvPr>
          <p:cNvGraphicFramePr>
            <a:graphicFrameLocks noGrp="1"/>
          </p:cNvGraphicFramePr>
          <p:nvPr>
            <p:extLst>
              <p:ext uri="{D42A27DB-BD31-4B8C-83A1-F6EECF244321}">
                <p14:modId xmlns:p14="http://schemas.microsoft.com/office/powerpoint/2010/main" val="2248047529"/>
              </p:ext>
            </p:extLst>
          </p:nvPr>
        </p:nvGraphicFramePr>
        <p:xfrm>
          <a:off x="699295" y="3709996"/>
          <a:ext cx="8659970" cy="1494000"/>
        </p:xfrm>
        <a:graphic>
          <a:graphicData uri="http://schemas.openxmlformats.org/drawingml/2006/table">
            <a:tbl>
              <a:tblPr firstRow="1" bandRow="1">
                <a:tableStyleId>{5940675A-B579-460E-94D1-54222C63F5DA}</a:tableStyleId>
              </a:tblPr>
              <a:tblGrid>
                <a:gridCol w="1530864">
                  <a:extLst>
                    <a:ext uri="{9D8B030D-6E8A-4147-A177-3AD203B41FA5}">
                      <a16:colId xmlns="" xmlns:a16="http://schemas.microsoft.com/office/drawing/2014/main" val="20000"/>
                    </a:ext>
                  </a:extLst>
                </a:gridCol>
                <a:gridCol w="1309702">
                  <a:extLst>
                    <a:ext uri="{9D8B030D-6E8A-4147-A177-3AD203B41FA5}">
                      <a16:colId xmlns="" xmlns:a16="http://schemas.microsoft.com/office/drawing/2014/main" val="20001"/>
                    </a:ext>
                  </a:extLst>
                </a:gridCol>
                <a:gridCol w="1385020">
                  <a:extLst>
                    <a:ext uri="{9D8B030D-6E8A-4147-A177-3AD203B41FA5}">
                      <a16:colId xmlns="" xmlns:a16="http://schemas.microsoft.com/office/drawing/2014/main" val="20002"/>
                    </a:ext>
                  </a:extLst>
                </a:gridCol>
                <a:gridCol w="1757427">
                  <a:extLst>
                    <a:ext uri="{9D8B030D-6E8A-4147-A177-3AD203B41FA5}">
                      <a16:colId xmlns="" xmlns:a16="http://schemas.microsoft.com/office/drawing/2014/main" val="1767892721"/>
                    </a:ext>
                  </a:extLst>
                </a:gridCol>
                <a:gridCol w="1221830">
                  <a:extLst>
                    <a:ext uri="{9D8B030D-6E8A-4147-A177-3AD203B41FA5}">
                      <a16:colId xmlns="" xmlns:a16="http://schemas.microsoft.com/office/drawing/2014/main" val="774661330"/>
                    </a:ext>
                  </a:extLst>
                </a:gridCol>
                <a:gridCol w="1455127">
                  <a:extLst>
                    <a:ext uri="{9D8B030D-6E8A-4147-A177-3AD203B41FA5}">
                      <a16:colId xmlns="" xmlns:a16="http://schemas.microsoft.com/office/drawing/2014/main" val="1836977935"/>
                    </a:ext>
                  </a:extLst>
                </a:gridCol>
              </a:tblGrid>
              <a:tr h="298800">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A.Name</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B.Name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Position</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Wage</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 xmlns:a16="http://schemas.microsoft.com/office/drawing/2014/main" val="10000"/>
                  </a:ext>
                </a:extLst>
              </a:tr>
              <a:tr h="29880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22</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Intern</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25000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2988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Alex Du Bois</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Team Lead</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75000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2988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Manager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90000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643686523"/>
                  </a:ext>
                </a:extLst>
              </a:tr>
              <a:tr h="298800">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Female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30</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Manager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70000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484206271"/>
                  </a:ext>
                </a:extLst>
              </a:tr>
            </a:tbl>
          </a:graphicData>
        </a:graphic>
      </p:graphicFrame>
      <p:grpSp>
        <p:nvGrpSpPr>
          <p:cNvPr id="11" name="그룹 10"/>
          <p:cNvGrpSpPr/>
          <p:nvPr/>
        </p:nvGrpSpPr>
        <p:grpSpPr>
          <a:xfrm>
            <a:off x="3853896" y="2132856"/>
            <a:ext cx="2195033" cy="1287239"/>
            <a:chOff x="5917852" y="2705299"/>
            <a:chExt cx="2195033" cy="1287239"/>
          </a:xfrm>
        </p:grpSpPr>
        <p:sp>
          <p:nvSpPr>
            <p:cNvPr id="12" name="Oval 3">
              <a:extLst>
                <a:ext uri="{FF2B5EF4-FFF2-40B4-BE49-F238E27FC236}">
                  <a16:creationId xmlns="" xmlns:a16="http://schemas.microsoft.com/office/drawing/2014/main" id="{C3A2620E-F710-44ED-91A1-92594597DCB8}"/>
                </a:ext>
              </a:extLst>
            </p:cNvPr>
            <p:cNvSpPr/>
            <p:nvPr/>
          </p:nvSpPr>
          <p:spPr>
            <a:xfrm>
              <a:off x="5917852" y="2705299"/>
              <a:ext cx="1287239" cy="1287239"/>
            </a:xfrm>
            <a:prstGeom prst="ellipse">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13" name="Oval 16">
              <a:extLst>
                <a:ext uri="{FF2B5EF4-FFF2-40B4-BE49-F238E27FC236}">
                  <a16:creationId xmlns="" xmlns:a16="http://schemas.microsoft.com/office/drawing/2014/main" id="{3D63BBA8-13FD-4824-88B8-2D454435DC2A}"/>
                </a:ext>
              </a:extLst>
            </p:cNvPr>
            <p:cNvSpPr/>
            <p:nvPr/>
          </p:nvSpPr>
          <p:spPr>
            <a:xfrm>
              <a:off x="6825646" y="2705299"/>
              <a:ext cx="1287239" cy="1287239"/>
            </a:xfrm>
            <a:prstGeom prst="ellipse">
              <a:avLst/>
            </a:prstGeom>
            <a:solidFill>
              <a:schemeClr val="tx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SamsungOne 700" panose="020B0803030303020204" pitchFamily="34" charset="0"/>
              </a:endParaRPr>
            </a:p>
          </p:txBody>
        </p:sp>
      </p:grpSp>
      <p:grpSp>
        <p:nvGrpSpPr>
          <p:cNvPr id="19" name="그룹 1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1" name="직사각형 2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5" name="직사각형 14">
            <a:extLst>
              <a:ext uri="{FF2B5EF4-FFF2-40B4-BE49-F238E27FC236}">
                <a16:creationId xmlns="" xmlns:a16="http://schemas.microsoft.com/office/drawing/2014/main" id="{8C9FA390-2B73-48DD-97DB-FA93D1562AD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 Right join</a:t>
            </a:r>
          </a:p>
        </p:txBody>
      </p:sp>
    </p:spTree>
    <p:extLst>
      <p:ext uri="{BB962C8B-B14F-4D97-AF65-F5344CB8AC3E}">
        <p14:creationId xmlns:p14="http://schemas.microsoft.com/office/powerpoint/2010/main" val="252725233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4">
            <a:extLst>
              <a:ext uri="{FF2B5EF4-FFF2-40B4-BE49-F238E27FC236}">
                <a16:creationId xmlns="" xmlns:a16="http://schemas.microsoft.com/office/drawing/2014/main" id="{C0B71A64-77A5-411D-8783-80AD80C52C44}"/>
              </a:ext>
            </a:extLst>
          </p:cNvPr>
          <p:cNvGraphicFramePr>
            <a:graphicFrameLocks noGrp="1"/>
          </p:cNvGraphicFramePr>
          <p:nvPr>
            <p:extLst>
              <p:ext uri="{D42A27DB-BD31-4B8C-83A1-F6EECF244321}">
                <p14:modId xmlns:p14="http://schemas.microsoft.com/office/powerpoint/2010/main" val="4177388304"/>
              </p:ext>
            </p:extLst>
          </p:nvPr>
        </p:nvGraphicFramePr>
        <p:xfrm>
          <a:off x="699295" y="3644473"/>
          <a:ext cx="3780000" cy="1781886"/>
        </p:xfrm>
        <a:graphic>
          <a:graphicData uri="http://schemas.openxmlformats.org/drawingml/2006/table">
            <a:tbl>
              <a:tblPr firstRow="1" bandRow="1">
                <a:tableStyleId>{5940675A-B579-460E-94D1-54222C63F5DA}</a:tableStyleId>
              </a:tblPr>
              <a:tblGrid>
                <a:gridCol w="1260000">
                  <a:extLst>
                    <a:ext uri="{9D8B030D-6E8A-4147-A177-3AD203B41FA5}">
                      <a16:colId xmlns="" xmlns:a16="http://schemas.microsoft.com/office/drawing/2014/main" val="20000"/>
                    </a:ext>
                  </a:extLst>
                </a:gridCol>
                <a:gridCol w="1260000">
                  <a:extLst>
                    <a:ext uri="{9D8B030D-6E8A-4147-A177-3AD203B41FA5}">
                      <a16:colId xmlns="" xmlns:a16="http://schemas.microsoft.com/office/drawing/2014/main" val="20001"/>
                    </a:ext>
                  </a:extLst>
                </a:gridCol>
                <a:gridCol w="1260000">
                  <a:extLst>
                    <a:ext uri="{9D8B030D-6E8A-4147-A177-3AD203B41FA5}">
                      <a16:colId xmlns="" xmlns:a16="http://schemas.microsoft.com/office/drawing/2014/main" val="20002"/>
                    </a:ext>
                  </a:extLst>
                </a:gridCol>
              </a:tblGrid>
              <a:tr h="296981">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extLst>
                  <a:ext uri="{0D108BD9-81ED-4DB2-BD59-A6C34878D82A}">
                    <a16:rowId xmlns="" xmlns:a16="http://schemas.microsoft.com/office/drawing/2014/main"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36</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Female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30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bl>
          </a:graphicData>
        </a:graphic>
      </p:graphicFrame>
      <p:graphicFrame>
        <p:nvGraphicFramePr>
          <p:cNvPr id="27" name="Table 19">
            <a:extLst>
              <a:ext uri="{FF2B5EF4-FFF2-40B4-BE49-F238E27FC236}">
                <a16:creationId xmlns="" xmlns:a16="http://schemas.microsoft.com/office/drawing/2014/main" id="{AD2134F5-B308-4E14-AFC3-29C1E681F787}"/>
              </a:ext>
            </a:extLst>
          </p:cNvPr>
          <p:cNvGraphicFramePr>
            <a:graphicFrameLocks noGrp="1"/>
          </p:cNvGraphicFramePr>
          <p:nvPr>
            <p:extLst>
              <p:ext uri="{D42A27DB-BD31-4B8C-83A1-F6EECF244321}">
                <p14:modId xmlns:p14="http://schemas.microsoft.com/office/powerpoint/2010/main" val="1627263750"/>
              </p:ext>
            </p:extLst>
          </p:nvPr>
        </p:nvGraphicFramePr>
        <p:xfrm>
          <a:off x="5579265" y="3644711"/>
          <a:ext cx="3780000" cy="1494000"/>
        </p:xfrm>
        <a:graphic>
          <a:graphicData uri="http://schemas.openxmlformats.org/drawingml/2006/table">
            <a:tbl>
              <a:tblPr firstRow="1" bandRow="1">
                <a:tableStyleId>{5940675A-B579-460E-94D1-54222C63F5DA}</a:tableStyleId>
              </a:tblPr>
              <a:tblGrid>
                <a:gridCol w="1260000">
                  <a:extLst>
                    <a:ext uri="{9D8B030D-6E8A-4147-A177-3AD203B41FA5}">
                      <a16:colId xmlns="" xmlns:a16="http://schemas.microsoft.com/office/drawing/2014/main" val="20000"/>
                    </a:ext>
                  </a:extLst>
                </a:gridCol>
                <a:gridCol w="1260000">
                  <a:extLst>
                    <a:ext uri="{9D8B030D-6E8A-4147-A177-3AD203B41FA5}">
                      <a16:colId xmlns="" xmlns:a16="http://schemas.microsoft.com/office/drawing/2014/main" val="20001"/>
                    </a:ext>
                  </a:extLst>
                </a:gridCol>
                <a:gridCol w="1260000">
                  <a:extLst>
                    <a:ext uri="{9D8B030D-6E8A-4147-A177-3AD203B41FA5}">
                      <a16:colId xmlns="" xmlns:a16="http://schemas.microsoft.com/office/drawing/2014/main" val="20002"/>
                    </a:ext>
                  </a:extLst>
                </a:gridCol>
              </a:tblGrid>
              <a:tr h="298800">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Position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 xmlns:a16="http://schemas.microsoft.com/office/drawing/2014/main" val="10000"/>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Intern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Alex Du Bois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Team Lead</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75000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90000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70000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bl>
          </a:graphicData>
        </a:graphic>
      </p:graphicFrame>
      <p:sp>
        <p:nvSpPr>
          <p:cNvPr id="38" name="자유형: 도형 37">
            <a:extLst>
              <a:ext uri="{FF2B5EF4-FFF2-40B4-BE49-F238E27FC236}">
                <a16:creationId xmlns="" xmlns:a16="http://schemas.microsoft.com/office/drawing/2014/main" id="{CBB0AEE0-B4AE-49FE-A9A8-F991E11DCF5E}"/>
              </a:ext>
            </a:extLst>
          </p:cNvPr>
          <p:cNvSpPr/>
          <p:nvPr/>
        </p:nvSpPr>
        <p:spPr>
          <a:xfrm>
            <a:off x="4541520" y="5000027"/>
            <a:ext cx="960120" cy="277368"/>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9" name="자유형: 도형 38">
            <a:extLst>
              <a:ext uri="{FF2B5EF4-FFF2-40B4-BE49-F238E27FC236}">
                <a16:creationId xmlns="" xmlns:a16="http://schemas.microsoft.com/office/drawing/2014/main" id="{67370C5E-8ED4-443C-B204-18EF3E831717}"/>
              </a:ext>
            </a:extLst>
          </p:cNvPr>
          <p:cNvSpPr/>
          <p:nvPr/>
        </p:nvSpPr>
        <p:spPr>
          <a:xfrm>
            <a:off x="4541520" y="4111015"/>
            <a:ext cx="960120" cy="576445"/>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17" name="그룹 16">
            <a:extLst>
              <a:ext uri="{FF2B5EF4-FFF2-40B4-BE49-F238E27FC236}">
                <a16:creationId xmlns="" xmlns:a16="http://schemas.microsoft.com/office/drawing/2014/main" id="{F5A86451-F4D5-4EC7-8265-0D3908355D1D}"/>
              </a:ext>
            </a:extLst>
          </p:cNvPr>
          <p:cNvGrpSpPr/>
          <p:nvPr/>
        </p:nvGrpSpPr>
        <p:grpSpPr>
          <a:xfrm>
            <a:off x="1945676" y="2067333"/>
            <a:ext cx="1287239" cy="1287239"/>
            <a:chOff x="12525064" y="1807108"/>
            <a:chExt cx="1584176" cy="1584176"/>
          </a:xfrm>
        </p:grpSpPr>
        <p:sp>
          <p:nvSpPr>
            <p:cNvPr id="18" name="Oval 3">
              <a:extLst>
                <a:ext uri="{FF2B5EF4-FFF2-40B4-BE49-F238E27FC236}">
                  <a16:creationId xmlns="" xmlns:a16="http://schemas.microsoft.com/office/drawing/2014/main" id="{C3A2620E-F710-44ED-91A1-92594597DCB8}"/>
                </a:ext>
              </a:extLst>
            </p:cNvPr>
            <p:cNvSpPr/>
            <p:nvPr/>
          </p:nvSpPr>
          <p:spPr>
            <a:xfrm>
              <a:off x="12525064" y="1807108"/>
              <a:ext cx="1584176" cy="1584176"/>
            </a:xfrm>
            <a:prstGeom prst="ellipse">
              <a:avLst/>
            </a:prstGeom>
            <a:solidFill>
              <a:srgbClr val="193EB0">
                <a:alpha val="20000"/>
              </a:srgbClr>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19" name="TextBox 18">
              <a:extLst>
                <a:ext uri="{FF2B5EF4-FFF2-40B4-BE49-F238E27FC236}">
                  <a16:creationId xmlns="" xmlns:a16="http://schemas.microsoft.com/office/drawing/2014/main" id="{B08AF2EF-F67F-4C80-BF3A-E8D058DF48EE}"/>
                </a:ext>
              </a:extLst>
            </p:cNvPr>
            <p:cNvSpPr txBox="1"/>
            <p:nvPr/>
          </p:nvSpPr>
          <p:spPr>
            <a:xfrm>
              <a:off x="13158420" y="2460696"/>
              <a:ext cx="317462" cy="340896"/>
            </a:xfrm>
            <a:prstGeom prst="rect">
              <a:avLst/>
            </a:prstGeom>
            <a:noFill/>
          </p:spPr>
          <p:txBody>
            <a:bodyPr wrap="square" lIns="0" tIns="0" rIns="0" bIns="0" rtlCol="0">
              <a:spAutoFit/>
            </a:bodyPr>
            <a:lstStyle/>
            <a:p>
              <a:pPr algn="ctr"/>
              <a:r>
                <a:rPr lang="en-US"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A</a:t>
              </a:r>
            </a:p>
          </p:txBody>
        </p:sp>
      </p:grpSp>
      <p:grpSp>
        <p:nvGrpSpPr>
          <p:cNvPr id="20" name="그룹 19">
            <a:extLst>
              <a:ext uri="{FF2B5EF4-FFF2-40B4-BE49-F238E27FC236}">
                <a16:creationId xmlns="" xmlns:a16="http://schemas.microsoft.com/office/drawing/2014/main" id="{08BA71DE-8A59-4463-9861-F9073AD73FEB}"/>
              </a:ext>
            </a:extLst>
          </p:cNvPr>
          <p:cNvGrpSpPr/>
          <p:nvPr/>
        </p:nvGrpSpPr>
        <p:grpSpPr>
          <a:xfrm>
            <a:off x="6825646" y="2067333"/>
            <a:ext cx="1287239" cy="1287239"/>
            <a:chOff x="18141687" y="1807108"/>
            <a:chExt cx="1584176" cy="1584176"/>
          </a:xfrm>
        </p:grpSpPr>
        <p:sp>
          <p:nvSpPr>
            <p:cNvPr id="34" name="Oval 16">
              <a:extLst>
                <a:ext uri="{FF2B5EF4-FFF2-40B4-BE49-F238E27FC236}">
                  <a16:creationId xmlns="" xmlns:a16="http://schemas.microsoft.com/office/drawing/2014/main" id="{3D63BBA8-13FD-4824-88B8-2D454435DC2A}"/>
                </a:ext>
              </a:extLst>
            </p:cNvPr>
            <p:cNvSpPr/>
            <p:nvPr/>
          </p:nvSpPr>
          <p:spPr>
            <a:xfrm>
              <a:off x="18141687" y="1807108"/>
              <a:ext cx="1584176" cy="1584176"/>
            </a:xfrm>
            <a:prstGeom prst="ellipse">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35" name="TextBox 34">
              <a:extLst>
                <a:ext uri="{FF2B5EF4-FFF2-40B4-BE49-F238E27FC236}">
                  <a16:creationId xmlns="" xmlns:a16="http://schemas.microsoft.com/office/drawing/2014/main" id="{084E9328-9167-46A4-833F-8C91EDE43C9E}"/>
                </a:ext>
              </a:extLst>
            </p:cNvPr>
            <p:cNvSpPr txBox="1"/>
            <p:nvPr/>
          </p:nvSpPr>
          <p:spPr>
            <a:xfrm>
              <a:off x="18775044" y="2460696"/>
              <a:ext cx="317462" cy="340896"/>
            </a:xfrm>
            <a:prstGeom prst="rect">
              <a:avLst/>
            </a:prstGeom>
            <a:noFill/>
          </p:spPr>
          <p:txBody>
            <a:bodyPr wrap="square" lIns="0" tIns="0" rIns="0" bIns="0" rtlCol="0">
              <a:spAutoFit/>
            </a:bodyPr>
            <a:lstStyle/>
            <a:p>
              <a:pPr algn="ctr"/>
              <a:r>
                <a:rPr lang="en-US" dirty="0">
                  <a:solidFill>
                    <a:srgbClr val="00B050"/>
                  </a:solidFill>
                  <a:latin typeface="SamsungOne 700" panose="020B0803030303020204" pitchFamily="34" charset="0"/>
                  <a:ea typeface="SamsungOne 700" panose="020B0803030303020204" pitchFamily="34" charset="0"/>
                  <a:cs typeface="Times New Roman" panose="02020603050405020304" pitchFamily="18" charset="0"/>
                </a:rPr>
                <a:t>B</a:t>
              </a:r>
            </a:p>
          </p:txBody>
        </p:sp>
      </p:grpSp>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2" name="직사각형 21">
            <a:extLst>
              <a:ext uri="{FF2B5EF4-FFF2-40B4-BE49-F238E27FC236}">
                <a16:creationId xmlns="" xmlns:a16="http://schemas.microsoft.com/office/drawing/2014/main" id="{96E4BEAC-2E85-42C9-8E72-7358D8EEFBE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 Full outer join</a:t>
            </a:r>
          </a:p>
        </p:txBody>
      </p:sp>
    </p:spTree>
    <p:extLst>
      <p:ext uri="{BB962C8B-B14F-4D97-AF65-F5344CB8AC3E}">
        <p14:creationId xmlns:p14="http://schemas.microsoft.com/office/powerpoint/2010/main" val="75867322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4">
            <a:extLst>
              <a:ext uri="{FF2B5EF4-FFF2-40B4-BE49-F238E27FC236}">
                <a16:creationId xmlns="" xmlns:a16="http://schemas.microsoft.com/office/drawing/2014/main" id="{79BEBF7F-C896-4427-833A-F8D6401109CC}"/>
              </a:ext>
            </a:extLst>
          </p:cNvPr>
          <p:cNvGraphicFramePr>
            <a:graphicFrameLocks noGrp="1"/>
          </p:cNvGraphicFramePr>
          <p:nvPr>
            <p:extLst>
              <p:ext uri="{D42A27DB-BD31-4B8C-83A1-F6EECF244321}">
                <p14:modId xmlns:p14="http://schemas.microsoft.com/office/powerpoint/2010/main" val="607533897"/>
              </p:ext>
            </p:extLst>
          </p:nvPr>
        </p:nvGraphicFramePr>
        <p:xfrm>
          <a:off x="699295" y="3488033"/>
          <a:ext cx="8659970" cy="2390400"/>
        </p:xfrm>
        <a:graphic>
          <a:graphicData uri="http://schemas.openxmlformats.org/drawingml/2006/table">
            <a:tbl>
              <a:tblPr firstRow="1" bandRow="1">
                <a:tableStyleId>{5940675A-B579-460E-94D1-54222C63F5DA}</a:tableStyleId>
              </a:tblPr>
              <a:tblGrid>
                <a:gridCol w="1530864">
                  <a:extLst>
                    <a:ext uri="{9D8B030D-6E8A-4147-A177-3AD203B41FA5}">
                      <a16:colId xmlns="" xmlns:a16="http://schemas.microsoft.com/office/drawing/2014/main" val="20000"/>
                    </a:ext>
                  </a:extLst>
                </a:gridCol>
                <a:gridCol w="1309702">
                  <a:extLst>
                    <a:ext uri="{9D8B030D-6E8A-4147-A177-3AD203B41FA5}">
                      <a16:colId xmlns="" xmlns:a16="http://schemas.microsoft.com/office/drawing/2014/main" val="20001"/>
                    </a:ext>
                  </a:extLst>
                </a:gridCol>
                <a:gridCol w="1385020">
                  <a:extLst>
                    <a:ext uri="{9D8B030D-6E8A-4147-A177-3AD203B41FA5}">
                      <a16:colId xmlns="" xmlns:a16="http://schemas.microsoft.com/office/drawing/2014/main" val="20002"/>
                    </a:ext>
                  </a:extLst>
                </a:gridCol>
                <a:gridCol w="1757427">
                  <a:extLst>
                    <a:ext uri="{9D8B030D-6E8A-4147-A177-3AD203B41FA5}">
                      <a16:colId xmlns="" xmlns:a16="http://schemas.microsoft.com/office/drawing/2014/main" val="1767892721"/>
                    </a:ext>
                  </a:extLst>
                </a:gridCol>
                <a:gridCol w="1221830">
                  <a:extLst>
                    <a:ext uri="{9D8B030D-6E8A-4147-A177-3AD203B41FA5}">
                      <a16:colId xmlns="" xmlns:a16="http://schemas.microsoft.com/office/drawing/2014/main" val="774661330"/>
                    </a:ext>
                  </a:extLst>
                </a:gridCol>
                <a:gridCol w="1455127">
                  <a:extLst>
                    <a:ext uri="{9D8B030D-6E8A-4147-A177-3AD203B41FA5}">
                      <a16:colId xmlns="" xmlns:a16="http://schemas.microsoft.com/office/drawing/2014/main" val="1836977935"/>
                    </a:ext>
                  </a:extLst>
                </a:gridCol>
              </a:tblGrid>
              <a:tr h="298800">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A.Name</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B.Name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Position</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Wage</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 xmlns:a16="http://schemas.microsoft.com/office/drawing/2014/main" val="10000"/>
                  </a:ext>
                </a:extLst>
              </a:tr>
              <a:tr h="29880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298800">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31</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22</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Intern</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25000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643686523"/>
                  </a:ext>
                </a:extLst>
              </a:tr>
              <a:tr h="29880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36</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484206271"/>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Female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30</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Manager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70000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2719788350"/>
                  </a:ext>
                </a:extLst>
              </a:tr>
              <a:tr h="2988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Alex Du Bois</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Team Lead</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75000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93925341"/>
                  </a:ext>
                </a:extLst>
              </a:tr>
              <a:tr h="2988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Manager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90000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584061580"/>
                  </a:ext>
                </a:extLst>
              </a:tr>
            </a:tbl>
          </a:graphicData>
        </a:graphic>
      </p:graphicFrame>
      <p:grpSp>
        <p:nvGrpSpPr>
          <p:cNvPr id="11" name="그룹 10"/>
          <p:cNvGrpSpPr/>
          <p:nvPr/>
        </p:nvGrpSpPr>
        <p:grpSpPr>
          <a:xfrm>
            <a:off x="3853896" y="2060848"/>
            <a:ext cx="2195033" cy="1287239"/>
            <a:chOff x="5917852" y="2705299"/>
            <a:chExt cx="2195033" cy="1287239"/>
          </a:xfrm>
        </p:grpSpPr>
        <p:sp>
          <p:nvSpPr>
            <p:cNvPr id="12" name="Oval 3">
              <a:extLst>
                <a:ext uri="{FF2B5EF4-FFF2-40B4-BE49-F238E27FC236}">
                  <a16:creationId xmlns="" xmlns:a16="http://schemas.microsoft.com/office/drawing/2014/main" id="{C3A2620E-F710-44ED-91A1-92594597DCB8}"/>
                </a:ext>
              </a:extLst>
            </p:cNvPr>
            <p:cNvSpPr/>
            <p:nvPr/>
          </p:nvSpPr>
          <p:spPr>
            <a:xfrm>
              <a:off x="5917852" y="2705299"/>
              <a:ext cx="1287239" cy="1287239"/>
            </a:xfrm>
            <a:prstGeom prst="ellipse">
              <a:avLst/>
            </a:prstGeom>
            <a:solidFill>
              <a:schemeClr val="tx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SamsungOne 700" panose="020B0803030303020204" pitchFamily="34" charset="0"/>
              </a:endParaRPr>
            </a:p>
          </p:txBody>
        </p:sp>
        <p:sp>
          <p:nvSpPr>
            <p:cNvPr id="13" name="Oval 16">
              <a:extLst>
                <a:ext uri="{FF2B5EF4-FFF2-40B4-BE49-F238E27FC236}">
                  <a16:creationId xmlns="" xmlns:a16="http://schemas.microsoft.com/office/drawing/2014/main" id="{3D63BBA8-13FD-4824-88B8-2D454435DC2A}"/>
                </a:ext>
              </a:extLst>
            </p:cNvPr>
            <p:cNvSpPr/>
            <p:nvPr/>
          </p:nvSpPr>
          <p:spPr>
            <a:xfrm>
              <a:off x="6825646" y="2705299"/>
              <a:ext cx="1287239" cy="1287239"/>
            </a:xfrm>
            <a:prstGeom prst="ellipse">
              <a:avLst/>
            </a:prstGeom>
            <a:solidFill>
              <a:schemeClr val="tx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SamsungOne 700" panose="020B0803030303020204" pitchFamily="34" charset="0"/>
              </a:endParaRPr>
            </a:p>
          </p:txBody>
        </p:sp>
      </p:grpSp>
      <p:grpSp>
        <p:nvGrpSpPr>
          <p:cNvPr id="19" name="그룹 1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1" name="직사각형 2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5" name="직사각형 14">
            <a:extLst>
              <a:ext uri="{FF2B5EF4-FFF2-40B4-BE49-F238E27FC236}">
                <a16:creationId xmlns="" xmlns:a16="http://schemas.microsoft.com/office/drawing/2014/main" id="{7532BD83-F2C1-48D6-991A-48068CCD2B3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 Full outer join</a:t>
            </a:r>
          </a:p>
        </p:txBody>
      </p:sp>
    </p:spTree>
    <p:extLst>
      <p:ext uri="{BB962C8B-B14F-4D97-AF65-F5344CB8AC3E}">
        <p14:creationId xmlns:p14="http://schemas.microsoft.com/office/powerpoint/2010/main" val="164207846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 xmlns:a16="http://schemas.microsoft.com/office/drawing/2014/main" id="{CF375338-14F1-47EC-8EA3-FCDC82F89882}"/>
              </a:ext>
            </a:extLst>
          </p:cNvPr>
          <p:cNvGrpSpPr/>
          <p:nvPr/>
        </p:nvGrpSpPr>
        <p:grpSpPr>
          <a:xfrm>
            <a:off x="558396" y="1772816"/>
            <a:ext cx="8782050" cy="1355576"/>
            <a:chOff x="558396" y="1844824"/>
            <a:chExt cx="8782050" cy="1355576"/>
          </a:xfrm>
        </p:grpSpPr>
        <p:sp>
          <p:nvSpPr>
            <p:cNvPr id="16" name="모서리가 둥근 직사각형 4">
              <a:extLst>
                <a:ext uri="{FF2B5EF4-FFF2-40B4-BE49-F238E27FC236}">
                  <a16:creationId xmlns="" xmlns:a16="http://schemas.microsoft.com/office/drawing/2014/main" id="{930158F8-A5B7-4F97-8E44-C73FC55364FC}"/>
                </a:ext>
              </a:extLst>
            </p:cNvPr>
            <p:cNvSpPr/>
            <p:nvPr/>
          </p:nvSpPr>
          <p:spPr>
            <a:xfrm>
              <a:off x="558396" y="1844824"/>
              <a:ext cx="8782050" cy="13555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3070"/>
            <a:stretch/>
          </p:blipFill>
          <p:spPr>
            <a:xfrm>
              <a:off x="596901" y="1931778"/>
              <a:ext cx="8742793" cy="1212783"/>
            </a:xfrm>
            <a:prstGeom prst="rect">
              <a:avLst/>
            </a:prstGeom>
          </p:spPr>
        </p:pic>
      </p:grpSp>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8" name="직사각형 27">
            <a:extLst>
              <a:ext uri="{FF2B5EF4-FFF2-40B4-BE49-F238E27FC236}">
                <a16:creationId xmlns="" xmlns:a16="http://schemas.microsoft.com/office/drawing/2014/main" id="{7E3EAE4C-FB58-4499-B9BB-6AAF4F855F3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Merging and Binding DataFrames:</a:t>
            </a:r>
          </a:p>
        </p:txBody>
      </p:sp>
      <p:grpSp>
        <p:nvGrpSpPr>
          <p:cNvPr id="5" name="그룹 4">
            <a:extLst>
              <a:ext uri="{FF2B5EF4-FFF2-40B4-BE49-F238E27FC236}">
                <a16:creationId xmlns="" xmlns:a16="http://schemas.microsoft.com/office/drawing/2014/main" id="{89767CB6-E1CE-41C5-B7A4-9DBDC9C932CB}"/>
              </a:ext>
            </a:extLst>
          </p:cNvPr>
          <p:cNvGrpSpPr/>
          <p:nvPr/>
        </p:nvGrpSpPr>
        <p:grpSpPr>
          <a:xfrm>
            <a:off x="557644" y="3215346"/>
            <a:ext cx="8782050" cy="2594904"/>
            <a:chOff x="557644" y="3215346"/>
            <a:chExt cx="8782050" cy="2594904"/>
          </a:xfrm>
        </p:grpSpPr>
        <p:grpSp>
          <p:nvGrpSpPr>
            <p:cNvPr id="17" name="그룹 16"/>
            <p:cNvGrpSpPr/>
            <p:nvPr/>
          </p:nvGrpSpPr>
          <p:grpSpPr>
            <a:xfrm>
              <a:off x="557644" y="3215346"/>
              <a:ext cx="8782050" cy="2594904"/>
              <a:chOff x="568325" y="5114924"/>
              <a:chExt cx="8782050" cy="2681380"/>
            </a:xfrm>
          </p:grpSpPr>
          <p:sp>
            <p:nvSpPr>
              <p:cNvPr id="18" name="모서리가 둥근 직사각형 4">
                <a:extLst>
                  <a:ext uri="{FF2B5EF4-FFF2-40B4-BE49-F238E27FC236}">
                    <a16:creationId xmlns="" xmlns:a16="http://schemas.microsoft.com/office/drawing/2014/main" id="{930158F8-A5B7-4F97-8E44-C73FC55364FC}"/>
                  </a:ext>
                </a:extLst>
              </p:cNvPr>
              <p:cNvSpPr/>
              <p:nvPr/>
            </p:nvSpPr>
            <p:spPr>
              <a:xfrm>
                <a:off x="568325" y="5114924"/>
                <a:ext cx="8782050" cy="26813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9" name="그룹 18"/>
              <p:cNvGrpSpPr/>
              <p:nvPr/>
            </p:nvGrpSpPr>
            <p:grpSpPr>
              <a:xfrm>
                <a:off x="675835" y="5210921"/>
                <a:ext cx="1477946" cy="302132"/>
                <a:chOff x="732985" y="5582396"/>
                <a:chExt cx="1477946" cy="302132"/>
              </a:xfrm>
            </p:grpSpPr>
            <p:pic>
              <p:nvPicPr>
                <p:cNvPr id="21" name="Picture 2" descr="Byte - Free electronics icons">
                  <a:extLst>
                    <a:ext uri="{FF2B5EF4-FFF2-40B4-BE49-F238E27FC236}">
                      <a16:creationId xmlns="" xmlns:a16="http://schemas.microsoft.com/office/drawing/2014/main" id="{2E1868BC-E3F2-46C6-A15E-1A8572E0F8A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 xmlns:a16="http://schemas.microsoft.com/office/drawing/2014/main"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0" name="TextBox 19">
                <a:extLst>
                  <a:ext uri="{FF2B5EF4-FFF2-40B4-BE49-F238E27FC236}">
                    <a16:creationId xmlns="" xmlns:a16="http://schemas.microsoft.com/office/drawing/2014/main" id="{FF266B98-5C19-4B37-8678-61D0A80AF6D7}"/>
                  </a:ext>
                </a:extLst>
              </p:cNvPr>
              <p:cNvSpPr txBox="1"/>
              <p:nvPr/>
            </p:nvSpPr>
            <p:spPr>
              <a:xfrm>
                <a:off x="1035256" y="5556976"/>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Inner join</a:t>
                </a:r>
              </a:p>
            </p:txBody>
          </p:sp>
        </p:grpSp>
        <p:grpSp>
          <p:nvGrpSpPr>
            <p:cNvPr id="31" name="그룹 30">
              <a:extLst>
                <a:ext uri="{FF2B5EF4-FFF2-40B4-BE49-F238E27FC236}">
                  <a16:creationId xmlns="" xmlns:a16="http://schemas.microsoft.com/office/drawing/2014/main" id="{0D8F4CA7-4F7A-4C13-A794-7B942B19785E}"/>
                </a:ext>
              </a:extLst>
            </p:cNvPr>
            <p:cNvGrpSpPr/>
            <p:nvPr/>
          </p:nvGrpSpPr>
          <p:grpSpPr>
            <a:xfrm>
              <a:off x="665154" y="3938835"/>
              <a:ext cx="8640559" cy="534950"/>
              <a:chOff x="665154" y="3305875"/>
              <a:chExt cx="8640559" cy="534950"/>
            </a:xfrm>
          </p:grpSpPr>
          <p:grpSp>
            <p:nvGrpSpPr>
              <p:cNvPr id="32" name="그룹 31">
                <a:extLst>
                  <a:ext uri="{FF2B5EF4-FFF2-40B4-BE49-F238E27FC236}">
                    <a16:creationId xmlns="" xmlns:a16="http://schemas.microsoft.com/office/drawing/2014/main" id="{0D0A2EEA-3D91-473A-99E3-BDAF8298C6B5}"/>
                  </a:ext>
                </a:extLst>
              </p:cNvPr>
              <p:cNvGrpSpPr/>
              <p:nvPr/>
            </p:nvGrpSpPr>
            <p:grpSpPr>
              <a:xfrm>
                <a:off x="665154" y="3305875"/>
                <a:ext cx="1477946" cy="292388"/>
                <a:chOff x="732985" y="5582396"/>
                <a:chExt cx="1477946" cy="302132"/>
              </a:xfrm>
            </p:grpSpPr>
            <p:pic>
              <p:nvPicPr>
                <p:cNvPr id="34" name="Picture 2" descr="Byte - Free electronics icons">
                  <a:extLst>
                    <a:ext uri="{FF2B5EF4-FFF2-40B4-BE49-F238E27FC236}">
                      <a16:creationId xmlns="" xmlns:a16="http://schemas.microsoft.com/office/drawing/2014/main" id="{F9901F6A-645F-489B-8320-268E2808124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 xmlns:a16="http://schemas.microsoft.com/office/drawing/2014/main" id="{2847488B-DF2D-4C23-AB65-EE1F3A4C2EE0}"/>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3" name="TextBox 32">
                <a:extLst>
                  <a:ext uri="{FF2B5EF4-FFF2-40B4-BE49-F238E27FC236}">
                    <a16:creationId xmlns="" xmlns:a16="http://schemas.microsoft.com/office/drawing/2014/main" id="{EA335F7D-5FA0-4A1E-8249-2C231DDBE7C9}"/>
                  </a:ext>
                </a:extLst>
              </p:cNvPr>
              <p:cNvSpPr txBox="1"/>
              <p:nvPr/>
            </p:nvSpPr>
            <p:spPr>
              <a:xfrm>
                <a:off x="1024575" y="364077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Left join</a:t>
                </a:r>
              </a:p>
            </p:txBody>
          </p:sp>
        </p:grpSp>
        <p:grpSp>
          <p:nvGrpSpPr>
            <p:cNvPr id="36" name="그룹 35">
              <a:extLst>
                <a:ext uri="{FF2B5EF4-FFF2-40B4-BE49-F238E27FC236}">
                  <a16:creationId xmlns="" xmlns:a16="http://schemas.microsoft.com/office/drawing/2014/main" id="{78BAD899-86F1-4DF4-888C-5DFEEF26DE55}"/>
                </a:ext>
              </a:extLst>
            </p:cNvPr>
            <p:cNvGrpSpPr/>
            <p:nvPr/>
          </p:nvGrpSpPr>
          <p:grpSpPr>
            <a:xfrm>
              <a:off x="665154" y="4559490"/>
              <a:ext cx="8640559" cy="534950"/>
              <a:chOff x="665154" y="3327085"/>
              <a:chExt cx="8640559" cy="534950"/>
            </a:xfrm>
          </p:grpSpPr>
          <p:grpSp>
            <p:nvGrpSpPr>
              <p:cNvPr id="37" name="그룹 36">
                <a:extLst>
                  <a:ext uri="{FF2B5EF4-FFF2-40B4-BE49-F238E27FC236}">
                    <a16:creationId xmlns="" xmlns:a16="http://schemas.microsoft.com/office/drawing/2014/main" id="{E50AA644-3556-417A-B368-6C21F55C35B1}"/>
                  </a:ext>
                </a:extLst>
              </p:cNvPr>
              <p:cNvGrpSpPr/>
              <p:nvPr/>
            </p:nvGrpSpPr>
            <p:grpSpPr>
              <a:xfrm>
                <a:off x="665154" y="3327085"/>
                <a:ext cx="1477946" cy="292388"/>
                <a:chOff x="732985" y="5582396"/>
                <a:chExt cx="1477946" cy="302132"/>
              </a:xfrm>
            </p:grpSpPr>
            <p:pic>
              <p:nvPicPr>
                <p:cNvPr id="39" name="Picture 2" descr="Byte - Free electronics icons">
                  <a:extLst>
                    <a:ext uri="{FF2B5EF4-FFF2-40B4-BE49-F238E27FC236}">
                      <a16:creationId xmlns="" xmlns:a16="http://schemas.microsoft.com/office/drawing/2014/main" id="{BEFCF574-7621-4B84-8236-7C114F8A904F}"/>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 xmlns:a16="http://schemas.microsoft.com/office/drawing/2014/main" id="{CB35A0F5-2AF4-4E7E-B81A-4A327698A51E}"/>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8" name="TextBox 37">
                <a:extLst>
                  <a:ext uri="{FF2B5EF4-FFF2-40B4-BE49-F238E27FC236}">
                    <a16:creationId xmlns="" xmlns:a16="http://schemas.microsoft.com/office/drawing/2014/main" id="{665FDA29-FF0E-4BF1-A316-2DFBC946BEEB}"/>
                  </a:ext>
                </a:extLst>
              </p:cNvPr>
              <p:cNvSpPr txBox="1"/>
              <p:nvPr/>
            </p:nvSpPr>
            <p:spPr>
              <a:xfrm>
                <a:off x="1024575" y="366198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Right join</a:t>
                </a:r>
              </a:p>
            </p:txBody>
          </p:sp>
        </p:grpSp>
        <p:grpSp>
          <p:nvGrpSpPr>
            <p:cNvPr id="41" name="그룹 40">
              <a:extLst>
                <a:ext uri="{FF2B5EF4-FFF2-40B4-BE49-F238E27FC236}">
                  <a16:creationId xmlns="" xmlns:a16="http://schemas.microsoft.com/office/drawing/2014/main" id="{DB2D60BE-C16D-42C2-BF81-217178FC28AD}"/>
                </a:ext>
              </a:extLst>
            </p:cNvPr>
            <p:cNvGrpSpPr/>
            <p:nvPr/>
          </p:nvGrpSpPr>
          <p:grpSpPr>
            <a:xfrm>
              <a:off x="665154" y="5155997"/>
              <a:ext cx="8640559" cy="534950"/>
              <a:chOff x="665154" y="3327085"/>
              <a:chExt cx="8640559" cy="534950"/>
            </a:xfrm>
          </p:grpSpPr>
          <p:grpSp>
            <p:nvGrpSpPr>
              <p:cNvPr id="42" name="그룹 41">
                <a:extLst>
                  <a:ext uri="{FF2B5EF4-FFF2-40B4-BE49-F238E27FC236}">
                    <a16:creationId xmlns="" xmlns:a16="http://schemas.microsoft.com/office/drawing/2014/main" id="{EA015894-4F55-45D5-AD45-D12E6862FFD6}"/>
                  </a:ext>
                </a:extLst>
              </p:cNvPr>
              <p:cNvGrpSpPr/>
              <p:nvPr/>
            </p:nvGrpSpPr>
            <p:grpSpPr>
              <a:xfrm>
                <a:off x="665154" y="3327085"/>
                <a:ext cx="1477946" cy="292388"/>
                <a:chOff x="732985" y="5582396"/>
                <a:chExt cx="1477946" cy="302132"/>
              </a:xfrm>
            </p:grpSpPr>
            <p:pic>
              <p:nvPicPr>
                <p:cNvPr id="44" name="Picture 2" descr="Byte - Free electronics icons">
                  <a:extLst>
                    <a:ext uri="{FF2B5EF4-FFF2-40B4-BE49-F238E27FC236}">
                      <a16:creationId xmlns="" xmlns:a16="http://schemas.microsoft.com/office/drawing/2014/main" id="{6E223764-EB8C-40EA-82E8-95885C5114E5}"/>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 xmlns:a16="http://schemas.microsoft.com/office/drawing/2014/main" id="{F52DDBB2-5938-4076-9DF4-CF017DA48B74}"/>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3" name="TextBox 42">
                <a:extLst>
                  <a:ext uri="{FF2B5EF4-FFF2-40B4-BE49-F238E27FC236}">
                    <a16:creationId xmlns="" xmlns:a16="http://schemas.microsoft.com/office/drawing/2014/main" id="{47851B71-A885-44F9-9D9F-077013D3F9CE}"/>
                  </a:ext>
                </a:extLst>
              </p:cNvPr>
              <p:cNvSpPr txBox="1"/>
              <p:nvPr/>
            </p:nvSpPr>
            <p:spPr>
              <a:xfrm>
                <a:off x="1024575" y="366198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Full outer join</a:t>
                </a:r>
              </a:p>
            </p:txBody>
          </p:sp>
        </p:grpSp>
      </p:grpSp>
    </p:spTree>
    <p:extLst>
      <p:ext uri="{BB962C8B-B14F-4D97-AF65-F5344CB8AC3E}">
        <p14:creationId xmlns:p14="http://schemas.microsoft.com/office/powerpoint/2010/main" val="409731293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557644" y="2621289"/>
            <a:ext cx="8782050" cy="1360161"/>
            <a:chOff x="568325" y="5114924"/>
            <a:chExt cx="8782050" cy="1405487"/>
          </a:xfrm>
        </p:grpSpPr>
        <p:sp>
          <p:nvSpPr>
            <p:cNvPr id="18" name="모서리가 둥근 직사각형 4">
              <a:extLst>
                <a:ext uri="{FF2B5EF4-FFF2-40B4-BE49-F238E27FC236}">
                  <a16:creationId xmlns="" xmlns:a16="http://schemas.microsoft.com/office/drawing/2014/main" id="{930158F8-A5B7-4F97-8E44-C73FC55364FC}"/>
                </a:ext>
              </a:extLst>
            </p:cNvPr>
            <p:cNvSpPr/>
            <p:nvPr/>
          </p:nvSpPr>
          <p:spPr>
            <a:xfrm>
              <a:off x="568325" y="5114924"/>
              <a:ext cx="8782050" cy="14054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9" name="그룹 18"/>
            <p:cNvGrpSpPr/>
            <p:nvPr/>
          </p:nvGrpSpPr>
          <p:grpSpPr>
            <a:xfrm>
              <a:off x="675835" y="5210921"/>
              <a:ext cx="1477946" cy="302132"/>
              <a:chOff x="732985" y="5582396"/>
              <a:chExt cx="1477946" cy="302132"/>
            </a:xfrm>
          </p:grpSpPr>
          <p:pic>
            <p:nvPicPr>
              <p:cNvPr id="21" name="Picture 2" descr="Byte - Free electronics icons">
                <a:extLst>
                  <a:ext uri="{FF2B5EF4-FFF2-40B4-BE49-F238E27FC236}">
                    <a16:creationId xmlns="" xmlns:a16="http://schemas.microsoft.com/office/drawing/2014/main" id="{2E1868BC-E3F2-46C6-A15E-1A8572E0F8A8}"/>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 xmlns:a16="http://schemas.microsoft.com/office/drawing/2014/main"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0" name="TextBox 19">
              <a:extLst>
                <a:ext uri="{FF2B5EF4-FFF2-40B4-BE49-F238E27FC236}">
                  <a16:creationId xmlns="" xmlns:a16="http://schemas.microsoft.com/office/drawing/2014/main" id="{FF266B98-5C19-4B37-8678-61D0A80AF6D7}"/>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Bind vertically by matching the column names.</a:t>
              </a:r>
            </a:p>
          </p:txBody>
        </p:sp>
      </p:grpSp>
      <p:grpSp>
        <p:nvGrpSpPr>
          <p:cNvPr id="2" name="그룹 1">
            <a:extLst>
              <a:ext uri="{FF2B5EF4-FFF2-40B4-BE49-F238E27FC236}">
                <a16:creationId xmlns="" xmlns:a16="http://schemas.microsoft.com/office/drawing/2014/main" id="{F85FA0A2-A8ED-46BE-A18E-70E78782F06F}"/>
              </a:ext>
            </a:extLst>
          </p:cNvPr>
          <p:cNvGrpSpPr/>
          <p:nvPr/>
        </p:nvGrpSpPr>
        <p:grpSpPr>
          <a:xfrm>
            <a:off x="558396" y="1772816"/>
            <a:ext cx="8782050" cy="745976"/>
            <a:chOff x="558396" y="1844825"/>
            <a:chExt cx="8782050" cy="745976"/>
          </a:xfrm>
        </p:grpSpPr>
        <p:sp>
          <p:nvSpPr>
            <p:cNvPr id="16" name="모서리가 둥근 직사각형 4">
              <a:extLst>
                <a:ext uri="{FF2B5EF4-FFF2-40B4-BE49-F238E27FC236}">
                  <a16:creationId xmlns="" xmlns:a16="http://schemas.microsoft.com/office/drawing/2014/main" id="{930158F8-A5B7-4F97-8E44-C73FC55364FC}"/>
                </a:ext>
              </a:extLst>
            </p:cNvPr>
            <p:cNvSpPr/>
            <p:nvPr/>
          </p:nvSpPr>
          <p:spPr>
            <a:xfrm>
              <a:off x="558396" y="1844825"/>
              <a:ext cx="8782050" cy="7459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3374"/>
            <a:stretch/>
          </p:blipFill>
          <p:spPr>
            <a:xfrm>
              <a:off x="568325" y="1887367"/>
              <a:ext cx="8771369" cy="674857"/>
            </a:xfrm>
            <a:prstGeom prst="rect">
              <a:avLst/>
            </a:prstGeom>
          </p:spPr>
        </p:pic>
      </p:grpSp>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8" name="직사각형 27">
            <a:extLst>
              <a:ext uri="{FF2B5EF4-FFF2-40B4-BE49-F238E27FC236}">
                <a16:creationId xmlns="" xmlns:a16="http://schemas.microsoft.com/office/drawing/2014/main" id="{C61202A9-31E7-42A7-AC35-7CC304B5F5E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Merging and Binding DataFrames:</a:t>
            </a:r>
          </a:p>
        </p:txBody>
      </p:sp>
      <p:grpSp>
        <p:nvGrpSpPr>
          <p:cNvPr id="31" name="그룹 30">
            <a:extLst>
              <a:ext uri="{FF2B5EF4-FFF2-40B4-BE49-F238E27FC236}">
                <a16:creationId xmlns="" xmlns:a16="http://schemas.microsoft.com/office/drawing/2014/main" id="{C007FB95-53BB-4390-A96A-6BF2FCBDDE98}"/>
              </a:ext>
            </a:extLst>
          </p:cNvPr>
          <p:cNvGrpSpPr/>
          <p:nvPr/>
        </p:nvGrpSpPr>
        <p:grpSpPr>
          <a:xfrm>
            <a:off x="665154" y="3330859"/>
            <a:ext cx="8640559" cy="534949"/>
            <a:chOff x="665154" y="2842461"/>
            <a:chExt cx="8640559" cy="534949"/>
          </a:xfrm>
        </p:grpSpPr>
        <p:grpSp>
          <p:nvGrpSpPr>
            <p:cNvPr id="32" name="그룹 31">
              <a:extLst>
                <a:ext uri="{FF2B5EF4-FFF2-40B4-BE49-F238E27FC236}">
                  <a16:creationId xmlns="" xmlns:a16="http://schemas.microsoft.com/office/drawing/2014/main" id="{FA22EB4E-3C2A-4202-B16F-D05E13557F0D}"/>
                </a:ext>
              </a:extLst>
            </p:cNvPr>
            <p:cNvGrpSpPr/>
            <p:nvPr/>
          </p:nvGrpSpPr>
          <p:grpSpPr>
            <a:xfrm>
              <a:off x="665154" y="2842461"/>
              <a:ext cx="1477946" cy="292388"/>
              <a:chOff x="732985" y="5582396"/>
              <a:chExt cx="1477946" cy="302132"/>
            </a:xfrm>
          </p:grpSpPr>
          <p:pic>
            <p:nvPicPr>
              <p:cNvPr id="34" name="Picture 2" descr="Byte - Free electronics icons">
                <a:extLst>
                  <a:ext uri="{FF2B5EF4-FFF2-40B4-BE49-F238E27FC236}">
                    <a16:creationId xmlns="" xmlns:a16="http://schemas.microsoft.com/office/drawing/2014/main" id="{518480D1-D613-47A2-A213-71708D37896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 xmlns:a16="http://schemas.microsoft.com/office/drawing/2014/main" id="{4AA8D39F-939C-4D8B-867E-B4BCDE7C5A14}"/>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3" name="TextBox 32">
              <a:extLst>
                <a:ext uri="{FF2B5EF4-FFF2-40B4-BE49-F238E27FC236}">
                  <a16:creationId xmlns="" xmlns:a16="http://schemas.microsoft.com/office/drawing/2014/main" id="{A569ED95-094C-4F8A-B932-BC3C85A52970}"/>
                </a:ext>
              </a:extLst>
            </p:cNvPr>
            <p:cNvSpPr txBox="1"/>
            <p:nvPr/>
          </p:nvSpPr>
          <p:spPr>
            <a:xfrm>
              <a:off x="1024575" y="3177355"/>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Bind horizontally by matching the indices.</a:t>
              </a:r>
            </a:p>
          </p:txBody>
        </p:sp>
      </p:grpSp>
    </p:spTree>
    <p:extLst>
      <p:ext uri="{BB962C8B-B14F-4D97-AF65-F5344CB8AC3E}">
        <p14:creationId xmlns:p14="http://schemas.microsoft.com/office/powerpoint/2010/main" val="294993978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 xmlns:a16="http://schemas.microsoft.com/office/drawing/2014/main" id="{04C69D5D-4F90-48AE-897C-D14DD4ED05E4}"/>
              </a:ext>
            </a:extLst>
          </p:cNvPr>
          <p:cNvGrpSpPr/>
          <p:nvPr/>
        </p:nvGrpSpPr>
        <p:grpSpPr>
          <a:xfrm>
            <a:off x="580388" y="1413381"/>
            <a:ext cx="8887612" cy="1535699"/>
            <a:chOff x="580388" y="1413381"/>
            <a:chExt cx="8887612" cy="1535699"/>
          </a:xfrm>
        </p:grpSpPr>
        <p:sp>
          <p:nvSpPr>
            <p:cNvPr id="28" name="직사각형 27">
              <a:extLst>
                <a:ext uri="{FF2B5EF4-FFF2-40B4-BE49-F238E27FC236}">
                  <a16:creationId xmlns="" xmlns:a16="http://schemas.microsoft.com/office/drawing/2014/main" id="{6AAC80D9-DBC8-41DA-83D9-AAFB759990D8}"/>
                </a:ext>
              </a:extLst>
            </p:cNvPr>
            <p:cNvSpPr/>
            <p:nvPr/>
          </p:nvSpPr>
          <p:spPr>
            <a:xfrm>
              <a:off x="711200" y="1700808"/>
              <a:ext cx="8632825"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data is divided into several places, it may be necessary to combine them into one or bind the data. In pandas, functions used to combine or bind DataFrames include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concat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merge(), and join.</a:t>
              </a:r>
            </a:p>
            <a:p>
              <a:pPr marL="182563" indent="-182563">
                <a:spcAft>
                  <a:spcPts val="4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pandas.concat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(list of DataFrames)</a:t>
              </a:r>
            </a:p>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the axial direction is not specified, the default option axis=0 is applied and connected in the up/down row direction.</a:t>
              </a:r>
            </a:p>
          </p:txBody>
        </p:sp>
        <p:sp>
          <p:nvSpPr>
            <p:cNvPr id="11" name="직사각형 10">
              <a:extLst>
                <a:ext uri="{FF2B5EF4-FFF2-40B4-BE49-F238E27FC236}">
                  <a16:creationId xmlns="" xmlns:a16="http://schemas.microsoft.com/office/drawing/2014/main" id="{7E1050CB-55D4-4D7C-A4E1-BB2C1F853B9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Binding DataFrames</a:t>
              </a:r>
            </a:p>
          </p:txBody>
        </p:sp>
      </p:grpSp>
    </p:spTree>
    <p:extLst>
      <p:ext uri="{BB962C8B-B14F-4D97-AF65-F5344CB8AC3E}">
        <p14:creationId xmlns:p14="http://schemas.microsoft.com/office/powerpoint/2010/main" val="326162770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EBDABF7D-4394-4770-9A96-AF210FDB1CD9}"/>
              </a:ext>
            </a:extLst>
          </p:cNvPr>
          <p:cNvGrpSpPr/>
          <p:nvPr/>
        </p:nvGrpSpPr>
        <p:grpSpPr>
          <a:xfrm>
            <a:off x="559817" y="1729383"/>
            <a:ext cx="8782050" cy="3880842"/>
            <a:chOff x="559817" y="1729383"/>
            <a:chExt cx="8782050" cy="3880842"/>
          </a:xfrm>
        </p:grpSpPr>
        <p:sp>
          <p:nvSpPr>
            <p:cNvPr id="16" name="모서리가 둥근 직사각형 4">
              <a:extLst>
                <a:ext uri="{FF2B5EF4-FFF2-40B4-BE49-F238E27FC236}">
                  <a16:creationId xmlns="" xmlns:a16="http://schemas.microsoft.com/office/drawing/2014/main" id="{930158F8-A5B7-4F97-8E44-C73FC55364FC}"/>
                </a:ext>
              </a:extLst>
            </p:cNvPr>
            <p:cNvSpPr/>
            <p:nvPr/>
          </p:nvSpPr>
          <p:spPr>
            <a:xfrm>
              <a:off x="559817" y="1729383"/>
              <a:ext cx="8782050" cy="38808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185" r="17419" b="3723"/>
            <a:stretch/>
          </p:blipFill>
          <p:spPr>
            <a:xfrm>
              <a:off x="609601" y="1783085"/>
              <a:ext cx="8732266" cy="3679136"/>
            </a:xfrm>
            <a:prstGeom prst="rect">
              <a:avLst/>
            </a:prstGeom>
          </p:spPr>
        </p:pic>
      </p:grpSp>
      <p:sp>
        <p:nvSpPr>
          <p:cNvPr id="11" name="직사각형 10">
            <a:extLst>
              <a:ext uri="{FF2B5EF4-FFF2-40B4-BE49-F238E27FC236}">
                <a16:creationId xmlns="" xmlns:a16="http://schemas.microsoft.com/office/drawing/2014/main" id="{F6FAC94E-CD1E-4E7B-A5EF-6EF9C31E615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Binding DataFrames</a:t>
            </a:r>
          </a:p>
        </p:txBody>
      </p:sp>
    </p:spTree>
    <p:extLst>
      <p:ext uri="{BB962C8B-B14F-4D97-AF65-F5344CB8AC3E}">
        <p14:creationId xmlns:p14="http://schemas.microsoft.com/office/powerpoint/2010/main" val="189430414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 xmlns:a16="http://schemas.microsoft.com/office/drawing/2014/main" id="{00A1EE0D-48B3-47DF-9317-98763AD3D58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Binding DataFrames</a:t>
            </a:r>
          </a:p>
        </p:txBody>
      </p:sp>
      <p:grpSp>
        <p:nvGrpSpPr>
          <p:cNvPr id="2" name="그룹 1">
            <a:extLst>
              <a:ext uri="{FF2B5EF4-FFF2-40B4-BE49-F238E27FC236}">
                <a16:creationId xmlns="" xmlns:a16="http://schemas.microsoft.com/office/drawing/2014/main" id="{24AF668B-1D60-4117-A371-0DC689DC2C83}"/>
              </a:ext>
            </a:extLst>
          </p:cNvPr>
          <p:cNvGrpSpPr/>
          <p:nvPr/>
        </p:nvGrpSpPr>
        <p:grpSpPr>
          <a:xfrm>
            <a:off x="559817" y="1729383"/>
            <a:ext cx="8782051" cy="3537942"/>
            <a:chOff x="559817" y="1729383"/>
            <a:chExt cx="8782051" cy="3537942"/>
          </a:xfrm>
        </p:grpSpPr>
        <p:sp>
          <p:nvSpPr>
            <p:cNvPr id="10" name="모서리가 둥근 직사각형 4">
              <a:extLst>
                <a:ext uri="{FF2B5EF4-FFF2-40B4-BE49-F238E27FC236}">
                  <a16:creationId xmlns="" xmlns:a16="http://schemas.microsoft.com/office/drawing/2014/main" id="{DB65F2FF-6A27-4550-8C61-DC8E0A0D58A3}"/>
                </a:ext>
              </a:extLst>
            </p:cNvPr>
            <p:cNvSpPr/>
            <p:nvPr/>
          </p:nvSpPr>
          <p:spPr>
            <a:xfrm>
              <a:off x="559817" y="1729383"/>
              <a:ext cx="8782050" cy="35379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그림 11">
              <a:extLst>
                <a:ext uri="{FF2B5EF4-FFF2-40B4-BE49-F238E27FC236}">
                  <a16:creationId xmlns="" xmlns:a16="http://schemas.microsoft.com/office/drawing/2014/main" id="{7465CC86-6AF9-4715-A4FB-657E0183837A}"/>
                </a:ext>
              </a:extLst>
            </p:cNvPr>
            <p:cNvPicPr>
              <a:picLocks noChangeAspect="1"/>
            </p:cNvPicPr>
            <p:nvPr/>
          </p:nvPicPr>
          <p:blipFill rotWithShape="1">
            <a:blip r:embed="rId4"/>
            <a:srcRect l="1560" r="16117" b="4045"/>
            <a:stretch/>
          </p:blipFill>
          <p:spPr>
            <a:xfrm>
              <a:off x="666750" y="1783086"/>
              <a:ext cx="8675118" cy="3350890"/>
            </a:xfrm>
            <a:prstGeom prst="rect">
              <a:avLst/>
            </a:prstGeom>
          </p:spPr>
        </p:pic>
      </p:grpSp>
    </p:spTree>
    <p:extLst>
      <p:ext uri="{BB962C8B-B14F-4D97-AF65-F5344CB8AC3E}">
        <p14:creationId xmlns:p14="http://schemas.microsoft.com/office/powerpoint/2010/main" val="299022766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9D540CFA-253D-4193-9F1F-B303D6DA9686}"/>
              </a:ext>
            </a:extLst>
          </p:cNvPr>
          <p:cNvGrpSpPr/>
          <p:nvPr/>
        </p:nvGrpSpPr>
        <p:grpSpPr>
          <a:xfrm>
            <a:off x="559817" y="2043010"/>
            <a:ext cx="8782051" cy="3690246"/>
            <a:chOff x="559817" y="2100954"/>
            <a:chExt cx="8782051" cy="3690246"/>
          </a:xfrm>
        </p:grpSpPr>
        <p:sp>
          <p:nvSpPr>
            <p:cNvPr id="16" name="모서리가 둥근 직사각형 4">
              <a:extLst>
                <a:ext uri="{FF2B5EF4-FFF2-40B4-BE49-F238E27FC236}">
                  <a16:creationId xmlns="" xmlns:a16="http://schemas.microsoft.com/office/drawing/2014/main" id="{930158F8-A5B7-4F97-8E44-C73FC55364FC}"/>
                </a:ext>
              </a:extLst>
            </p:cNvPr>
            <p:cNvSpPr/>
            <p:nvPr/>
          </p:nvSpPr>
          <p:spPr>
            <a:xfrm>
              <a:off x="559817" y="2100954"/>
              <a:ext cx="8782050" cy="3690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187" r="14992"/>
            <a:stretch/>
          </p:blipFill>
          <p:spPr>
            <a:xfrm>
              <a:off x="624414" y="2176530"/>
              <a:ext cx="8717454" cy="3560294"/>
            </a:xfrm>
            <a:prstGeom prst="rect">
              <a:avLst/>
            </a:prstGeom>
          </p:spPr>
        </p:pic>
      </p:grpSp>
      <p:grpSp>
        <p:nvGrpSpPr>
          <p:cNvPr id="12" name="그룹 11">
            <a:extLst>
              <a:ext uri="{FF2B5EF4-FFF2-40B4-BE49-F238E27FC236}">
                <a16:creationId xmlns="" xmlns:a16="http://schemas.microsoft.com/office/drawing/2014/main" id="{5BF64A29-E07C-4DDB-B3FC-230689BD99B9}"/>
              </a:ext>
            </a:extLst>
          </p:cNvPr>
          <p:cNvGrpSpPr/>
          <p:nvPr/>
        </p:nvGrpSpPr>
        <p:grpSpPr>
          <a:xfrm>
            <a:off x="580388" y="1413381"/>
            <a:ext cx="8887612" cy="568109"/>
            <a:chOff x="580388" y="1413381"/>
            <a:chExt cx="8887612" cy="568109"/>
          </a:xfrm>
        </p:grpSpPr>
        <p:sp>
          <p:nvSpPr>
            <p:cNvPr id="13" name="직사각형 12">
              <a:extLst>
                <a:ext uri="{FF2B5EF4-FFF2-40B4-BE49-F238E27FC236}">
                  <a16:creationId xmlns="" xmlns:a16="http://schemas.microsoft.com/office/drawing/2014/main" id="{E2B6747E-823E-4529-BBF3-8AB78BA31420}"/>
                </a:ext>
              </a:extLst>
            </p:cNvPr>
            <p:cNvSpPr/>
            <p:nvPr/>
          </p:nvSpPr>
          <p:spPr>
            <a:xfrm>
              <a:off x="711200" y="163602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Rows 0, 1, 2, and 3 derived from df1 are entered as NaN because there is no column ”d.”</a:t>
              </a:r>
            </a:p>
          </p:txBody>
        </p:sp>
        <p:sp>
          <p:nvSpPr>
            <p:cNvPr id="14" name="직사각형 13">
              <a:extLst>
                <a:ext uri="{FF2B5EF4-FFF2-40B4-BE49-F238E27FC236}">
                  <a16:creationId xmlns="" xmlns:a16="http://schemas.microsoft.com/office/drawing/2014/main" id="{06545082-FD7E-44CE-A243-9A540C3BAD1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Binding DataFrames</a:t>
              </a:r>
            </a:p>
          </p:txBody>
        </p:sp>
      </p:grpSp>
    </p:spTree>
    <p:extLst>
      <p:ext uri="{BB962C8B-B14F-4D97-AF65-F5344CB8AC3E}">
        <p14:creationId xmlns:p14="http://schemas.microsoft.com/office/powerpoint/2010/main" val="565017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 xmlns:a16="http://schemas.microsoft.com/office/drawing/2014/main" id="{3078C4E1-633F-4B6A-91AF-73907C46D4D5}"/>
              </a:ext>
            </a:extLst>
          </p:cNvPr>
          <p:cNvSpPr/>
          <p:nvPr/>
        </p:nvSpPr>
        <p:spPr>
          <a:xfrm>
            <a:off x="710975" y="1619179"/>
            <a:ext cx="8630058" cy="212061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ctr">
            <a:no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Understand the precise use of NumPy and be able to process data efficiently.</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Learn the basics of NumPy arrays, indexing, and slicing and the various ways of their application. </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Learn to create and handle series and data frame objects.</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Learn the appropriate methods of optimal model execution for data preprocessing using the Pandas library to explore and convert data.</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find the appropriate analysis method by implementing a data visualization suitable for the data scale.</a:t>
            </a:r>
          </a:p>
        </p:txBody>
      </p:sp>
      <p:grpSp>
        <p:nvGrpSpPr>
          <p:cNvPr id="4" name="그룹 3">
            <a:extLst>
              <a:ext uri="{FF2B5EF4-FFF2-40B4-BE49-F238E27FC236}">
                <a16:creationId xmlns="" xmlns:a16="http://schemas.microsoft.com/office/drawing/2014/main"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objectives</a:t>
              </a:r>
            </a:p>
          </p:txBody>
        </p:sp>
        <p:sp>
          <p:nvSpPr>
            <p:cNvPr id="27" name="AutoShape 2">
              <a:extLst>
                <a:ext uri="{FF2B5EF4-FFF2-40B4-BE49-F238E27FC236}">
                  <a16:creationId xmlns=""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dirty="0"/>
            </a:p>
          </p:txBody>
        </p:sp>
      </p:grpSp>
      <p:grpSp>
        <p:nvGrpSpPr>
          <p:cNvPr id="2" name="그룹 1">
            <a:extLst>
              <a:ext uri="{FF2B5EF4-FFF2-40B4-BE49-F238E27FC236}">
                <a16:creationId xmlns="" xmlns:a16="http://schemas.microsoft.com/office/drawing/2014/main" id="{5A7E1EC6-4CEB-45FD-9BF1-845BF148C065}"/>
              </a:ext>
            </a:extLst>
          </p:cNvPr>
          <p:cNvGrpSpPr/>
          <p:nvPr/>
        </p:nvGrpSpPr>
        <p:grpSpPr>
          <a:xfrm>
            <a:off x="449856" y="3969878"/>
            <a:ext cx="8899428" cy="1703500"/>
            <a:chOff x="449856" y="4234678"/>
            <a:chExt cx="8899428" cy="1703500"/>
          </a:xfrm>
        </p:grpSpPr>
        <p:grpSp>
          <p:nvGrpSpPr>
            <p:cNvPr id="29" name="그룹 28">
              <a:extLst>
                <a:ext uri="{FF2B5EF4-FFF2-40B4-BE49-F238E27FC236}">
                  <a16:creationId xmlns="" xmlns:a16="http://schemas.microsoft.com/office/drawing/2014/main" id="{5546DDD7-0649-48D2-9E99-1C9EA17BFAF3}"/>
                </a:ext>
              </a:extLst>
            </p:cNvPr>
            <p:cNvGrpSpPr/>
            <p:nvPr/>
          </p:nvGrpSpPr>
          <p:grpSpPr>
            <a:xfrm>
              <a:off x="449856" y="4234678"/>
              <a:ext cx="8899428" cy="233692"/>
              <a:chOff x="441747" y="1714333"/>
              <a:chExt cx="8902281" cy="233767"/>
            </a:xfrm>
          </p:grpSpPr>
          <p:sp>
            <p:nvSpPr>
              <p:cNvPr id="30" name="직사각형 29">
                <a:extLst>
                  <a:ext uri="{FF2B5EF4-FFF2-40B4-BE49-F238E27FC236}">
                    <a16:creationId xmlns=""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contents</a:t>
                </a:r>
              </a:p>
            </p:txBody>
          </p:sp>
          <p:sp>
            <p:nvSpPr>
              <p:cNvPr id="31" name="AutoShape 2">
                <a:extLst>
                  <a:ext uri="{FF2B5EF4-FFF2-40B4-BE49-F238E27FC236}">
                    <a16:creationId xmlns=""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dirty="0"/>
              </a:p>
            </p:txBody>
          </p:sp>
        </p:grpSp>
        <p:sp>
          <p:nvSpPr>
            <p:cNvPr id="36" name="직사각형 35">
              <a:extLst>
                <a:ext uri="{FF2B5EF4-FFF2-40B4-BE49-F238E27FC236}">
                  <a16:creationId xmlns="" xmlns:a16="http://schemas.microsoft.com/office/drawing/2014/main" id="{244D4D2B-5542-4F46-90E9-10F108566ADA}"/>
                </a:ext>
              </a:extLst>
            </p:cNvPr>
            <p:cNvSpPr/>
            <p:nvPr/>
          </p:nvSpPr>
          <p:spPr>
            <a:xfrm>
              <a:off x="710974" y="4539463"/>
              <a:ext cx="8630058" cy="1398715"/>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750" indent="-285750" fontAlgn="base">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1. NumPy Array Data Structure for Optimal Computational Performance</a:t>
              </a:r>
            </a:p>
            <a:p>
              <a:pPr marL="285750" indent="-285750" fontAlgn="base">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2. Optimal Data Exploration Through Pandas</a:t>
              </a:r>
            </a:p>
            <a:p>
              <a:pPr marL="285750" indent="-285750" fontAlgn="base">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3. Pandas Data Preprocessing for Optimal Model Execution</a:t>
              </a:r>
            </a:p>
            <a:p>
              <a:pPr marL="285750" indent="-285750" fontAlgn="base">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4. </a:t>
              </a:r>
              <a:r>
                <a:rPr kumimoji="1" lang="en-US" altLang="ko-KR" sz="1300" dirty="0" smtClean="0">
                  <a:solidFill>
                    <a:prstClr val="black">
                      <a:lumMod val="85000"/>
                      <a:lumOff val="15000"/>
                    </a:prstClr>
                  </a:solidFill>
                  <a:latin typeface="SamsungOne 400" panose="020B0503030303020204" pitchFamily="34" charset="0"/>
                </a:rPr>
                <a:t>Data Visualization for Various Data Scales</a:t>
              </a:r>
              <a:endParaRPr kumimoji="1" lang="en-US" altLang="ko-KR" sz="1300" dirty="0">
                <a:solidFill>
                  <a:prstClr val="black">
                    <a:lumMod val="85000"/>
                    <a:lumOff val="15000"/>
                  </a:prstClr>
                </a:solidFill>
                <a:latin typeface="SamsungOne 400" panose="020B0503030303020204" pitchFamily="34" charset="0"/>
              </a:endParaRPr>
            </a:p>
          </p:txBody>
        </p:sp>
      </p:grpSp>
      <p:grpSp>
        <p:nvGrpSpPr>
          <p:cNvPr id="13" name="그룹 12">
            <a:extLst>
              <a:ext uri="{FF2B5EF4-FFF2-40B4-BE49-F238E27FC236}">
                <a16:creationId xmlns="" xmlns:a16="http://schemas.microsoft.com/office/drawing/2014/main" id="{F2C3C996-990D-46F7-8F6B-2959CDFD75A8}"/>
              </a:ext>
            </a:extLst>
          </p:cNvPr>
          <p:cNvGrpSpPr/>
          <p:nvPr/>
        </p:nvGrpSpPr>
        <p:grpSpPr>
          <a:xfrm>
            <a:off x="449856" y="450955"/>
            <a:ext cx="8999458" cy="369214"/>
            <a:chOff x="450000" y="450000"/>
            <a:chExt cx="9002343" cy="369332"/>
          </a:xfrm>
        </p:grpSpPr>
        <p:sp>
          <p:nvSpPr>
            <p:cNvPr id="14" name="직사각형 13">
              <a:extLst>
                <a:ext uri="{FF2B5EF4-FFF2-40B4-BE49-F238E27FC236}">
                  <a16:creationId xmlns="" xmlns:a16="http://schemas.microsoft.com/office/drawing/2014/main" id="{C5130492-D07E-450B-9AF0-4256A1B5D83F}"/>
                </a:ext>
              </a:extLst>
            </p:cNvPr>
            <p:cNvSpPr/>
            <p:nvPr/>
          </p:nvSpPr>
          <p:spPr>
            <a:xfrm>
              <a:off x="450000" y="450000"/>
              <a:ext cx="8785226" cy="369332"/>
            </a:xfrm>
            <a:prstGeom prst="rect">
              <a:avLst/>
            </a:prstGeom>
          </p:spPr>
          <p:txBody>
            <a:bodyPr wrap="square" lIns="0" tIns="0" rIns="0" bIns="0">
              <a:spAutoFit/>
            </a:bodyPr>
            <a:lstStyle/>
            <a:p>
              <a:pPr defTabSz="457063">
                <a:defRPr/>
              </a:pPr>
              <a:r>
                <a:rPr lang="en-US" altLang="ko-KR" sz="2399" dirty="0">
                  <a:solidFill>
                    <a:srgbClr val="002F8E"/>
                  </a:solidFill>
                  <a:latin typeface="Samsung Sharp Sans" pitchFamily="2" charset="0"/>
                  <a:ea typeface="Samsung Sharp Sans" pitchFamily="2" charset="0"/>
                  <a:cs typeface="Samsung Sharp Sans" pitchFamily="2" charset="0"/>
                </a:rPr>
                <a:t>Chapter Description</a:t>
              </a:r>
            </a:p>
          </p:txBody>
        </p:sp>
        <p:cxnSp>
          <p:nvCxnSpPr>
            <p:cNvPr id="15" name="직선 연결선 14">
              <a:extLst>
                <a:ext uri="{FF2B5EF4-FFF2-40B4-BE49-F238E27FC236}">
                  <a16:creationId xmlns="" xmlns:a16="http://schemas.microsoft.com/office/drawing/2014/main" id="{D4F9354B-F836-4327-921B-E0690AEB4C60}"/>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627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How to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Import </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NumPy</a:t>
            </a:r>
          </a:p>
        </p:txBody>
      </p:sp>
      <p:grpSp>
        <p:nvGrpSpPr>
          <p:cNvPr id="3" name="그룹 2">
            <a:extLst>
              <a:ext uri="{FF2B5EF4-FFF2-40B4-BE49-F238E27FC236}">
                <a16:creationId xmlns="" xmlns:a16="http://schemas.microsoft.com/office/drawing/2014/main" id="{EABDC60E-5BF6-4C7D-82E6-508D067456D8}"/>
              </a:ext>
            </a:extLst>
          </p:cNvPr>
          <p:cNvGrpSpPr/>
          <p:nvPr/>
        </p:nvGrpSpPr>
        <p:grpSpPr>
          <a:xfrm>
            <a:off x="557644" y="3412066"/>
            <a:ext cx="8782050" cy="1217120"/>
            <a:chOff x="558396" y="3298896"/>
            <a:chExt cx="8782050" cy="1217120"/>
          </a:xfrm>
        </p:grpSpPr>
        <p:sp>
          <p:nvSpPr>
            <p:cNvPr id="22" name="모서리가 둥근 직사각형 4">
              <a:extLst>
                <a:ext uri="{FF2B5EF4-FFF2-40B4-BE49-F238E27FC236}">
                  <a16:creationId xmlns="" xmlns:a16="http://schemas.microsoft.com/office/drawing/2014/main" id="{A36E3BA1-83BF-4EF9-8B22-BB45DE7AA1FC}"/>
                </a:ext>
              </a:extLst>
            </p:cNvPr>
            <p:cNvSpPr/>
            <p:nvPr/>
          </p:nvSpPr>
          <p:spPr>
            <a:xfrm>
              <a:off x="558396" y="3298896"/>
              <a:ext cx="8782050" cy="12171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100" r="12825"/>
            <a:stretch/>
          </p:blipFill>
          <p:spPr>
            <a:xfrm>
              <a:off x="634480" y="3326364"/>
              <a:ext cx="8705214" cy="1124574"/>
            </a:xfrm>
            <a:prstGeom prst="rect">
              <a:avLst/>
            </a:prstGeom>
            <a:ln>
              <a:noFill/>
            </a:ln>
          </p:spPr>
        </p:pic>
      </p:grpSp>
      <p:sp>
        <p:nvSpPr>
          <p:cNvPr id="19" name="Rectangle 12">
            <a:extLst>
              <a:ext uri="{FF2B5EF4-FFF2-40B4-BE49-F238E27FC236}">
                <a16:creationId xmlns="" xmlns:a16="http://schemas.microsoft.com/office/drawing/2014/main" id="{39C1D0BA-7152-4AAC-B295-DCCB5F8378F4}"/>
              </a:ext>
            </a:extLst>
          </p:cNvPr>
          <p:cNvSpPr/>
          <p:nvPr/>
        </p:nvSpPr>
        <p:spPr>
          <a:xfrm>
            <a:off x="711201" y="2106754"/>
            <a:ext cx="8632824"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better readability of the code, abbreviate NumPy to np. This is a rule adopted by all those working with codes so that it can be easily understood.</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Python, objects generally have properties and methods. The property is another Python object stored inside the object, and the method refers to a function that allows access to the internal data of the object. It can be approached in the form of np.attrribute_name.</a:t>
            </a:r>
          </a:p>
        </p:txBody>
      </p:sp>
      <p:grpSp>
        <p:nvGrpSpPr>
          <p:cNvPr id="4" name="그룹 3">
            <a:extLst>
              <a:ext uri="{FF2B5EF4-FFF2-40B4-BE49-F238E27FC236}">
                <a16:creationId xmlns="" xmlns:a16="http://schemas.microsoft.com/office/drawing/2014/main" id="{F1353B94-770C-4E91-BD0F-46194618DC56}"/>
              </a:ext>
            </a:extLst>
          </p:cNvPr>
          <p:cNvGrpSpPr/>
          <p:nvPr/>
        </p:nvGrpSpPr>
        <p:grpSpPr>
          <a:xfrm>
            <a:off x="557644" y="4734475"/>
            <a:ext cx="8782050" cy="1291076"/>
            <a:chOff x="557644" y="4734475"/>
            <a:chExt cx="8782050" cy="1291076"/>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4734475"/>
              <a:ext cx="8782050" cy="12910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4" name="그룹 13">
              <a:extLst>
                <a:ext uri="{FF2B5EF4-FFF2-40B4-BE49-F238E27FC236}">
                  <a16:creationId xmlns="" xmlns:a16="http://schemas.microsoft.com/office/drawing/2014/main" id="{F18919BF-DD65-4EDD-8E99-5FA6C053E53B}"/>
                </a:ext>
              </a:extLst>
            </p:cNvPr>
            <p:cNvGrpSpPr/>
            <p:nvPr/>
          </p:nvGrpSpPr>
          <p:grpSpPr>
            <a:xfrm>
              <a:off x="665154" y="4823112"/>
              <a:ext cx="2918106" cy="292387"/>
              <a:chOff x="732985" y="5582396"/>
              <a:chExt cx="2918106" cy="302131"/>
            </a:xfrm>
          </p:grpSpPr>
          <p:pic>
            <p:nvPicPr>
              <p:cNvPr id="16"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5" name="TextBox 14">
              <a:extLst>
                <a:ext uri="{FF2B5EF4-FFF2-40B4-BE49-F238E27FC236}">
                  <a16:creationId xmlns="" xmlns:a16="http://schemas.microsoft.com/office/drawing/2014/main" id="{0800EE66-B78E-4CCD-A49E-31BBE412C7F6}"/>
                </a:ext>
              </a:extLst>
            </p:cNvPr>
            <p:cNvSpPr txBox="1"/>
            <p:nvPr/>
          </p:nvSpPr>
          <p:spPr>
            <a:xfrm>
              <a:off x="1024575" y="5158005"/>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As stands for alias, meaning it is abbreviated.</a:t>
              </a:r>
              <a:endParaRPr lang="ko-KR" altLang="en-US" sz="1300" dirty="0">
                <a:solidFill>
                  <a:prstClr val="black">
                    <a:lumMod val="85000"/>
                    <a:lumOff val="15000"/>
                  </a:prstClr>
                </a:solidFill>
                <a:latin typeface="SamsungOne 400" panose="020B0503030303020204" pitchFamily="34" charset="0"/>
              </a:endParaRPr>
            </a:p>
          </p:txBody>
        </p:sp>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5154" y="5399175"/>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23935" y="5376443"/>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0" name="TextBox 29">
              <a:extLst>
                <a:ext uri="{FF2B5EF4-FFF2-40B4-BE49-F238E27FC236}">
                  <a16:creationId xmlns="" xmlns:a16="http://schemas.microsoft.com/office/drawing/2014/main" id="{0800EE66-B78E-4CCD-A49E-31BBE412C7F6}"/>
                </a:ext>
              </a:extLst>
            </p:cNvPr>
            <p:cNvSpPr txBox="1"/>
            <p:nvPr/>
          </p:nvSpPr>
          <p:spPr>
            <a:xfrm>
              <a:off x="1024575" y="571133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To view the version of NumPy, use the built-in property ____version__.</a:t>
              </a:r>
              <a:endParaRPr lang="ko-KR" altLang="en-US" sz="1300" dirty="0">
                <a:solidFill>
                  <a:prstClr val="black">
                    <a:lumMod val="85000"/>
                    <a:lumOff val="15000"/>
                  </a:prstClr>
                </a:solidFill>
                <a:latin typeface="SamsungOne 400" panose="020B0503030303020204" pitchFamily="34" charset="0"/>
              </a:endParaRPr>
            </a:p>
          </p:txBody>
        </p:sp>
      </p:grpSp>
      <p:sp>
        <p:nvSpPr>
          <p:cNvPr id="31" name="직사각형 30">
            <a:extLst>
              <a:ext uri="{FF2B5EF4-FFF2-40B4-BE49-F238E27FC236}">
                <a16:creationId xmlns="" xmlns:a16="http://schemas.microsoft.com/office/drawing/2014/main" id="{BF4FC372-8A0A-4AA3-9506-00D796590A6F}"/>
              </a:ext>
            </a:extLst>
          </p:cNvPr>
          <p:cNvSpPr/>
          <p:nvPr/>
        </p:nvSpPr>
        <p:spPr>
          <a:xfrm>
            <a:off x="580388" y="184482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NumPy Library Import</a:t>
            </a:r>
          </a:p>
        </p:txBody>
      </p:sp>
    </p:spTree>
    <p:extLst>
      <p:ext uri="{BB962C8B-B14F-4D97-AF65-F5344CB8AC3E}">
        <p14:creationId xmlns:p14="http://schemas.microsoft.com/office/powerpoint/2010/main" val="293588565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5" name="그룹 4">
            <a:extLst>
              <a:ext uri="{FF2B5EF4-FFF2-40B4-BE49-F238E27FC236}">
                <a16:creationId xmlns="" xmlns:a16="http://schemas.microsoft.com/office/drawing/2014/main" id="{793C851C-6DDC-4133-8485-41CD6DD74B15}"/>
              </a:ext>
            </a:extLst>
          </p:cNvPr>
          <p:cNvGrpSpPr/>
          <p:nvPr/>
        </p:nvGrpSpPr>
        <p:grpSpPr>
          <a:xfrm>
            <a:off x="559817" y="2043010"/>
            <a:ext cx="8782051" cy="3690246"/>
            <a:chOff x="559817" y="2043010"/>
            <a:chExt cx="8782051" cy="3690246"/>
          </a:xfrm>
        </p:grpSpPr>
        <p:sp>
          <p:nvSpPr>
            <p:cNvPr id="17" name="모서리가 둥근 직사각형 4">
              <a:extLst>
                <a:ext uri="{FF2B5EF4-FFF2-40B4-BE49-F238E27FC236}">
                  <a16:creationId xmlns="" xmlns:a16="http://schemas.microsoft.com/office/drawing/2014/main" id="{D5612FAD-3380-4818-B2AB-CC1D14E56811}"/>
                </a:ext>
              </a:extLst>
            </p:cNvPr>
            <p:cNvSpPr/>
            <p:nvPr/>
          </p:nvSpPr>
          <p:spPr>
            <a:xfrm>
              <a:off x="559817" y="2043010"/>
              <a:ext cx="8782050" cy="3690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991" r="16015"/>
            <a:stretch/>
          </p:blipFill>
          <p:spPr>
            <a:xfrm>
              <a:off x="628650" y="2089423"/>
              <a:ext cx="8713218" cy="3632302"/>
            </a:xfrm>
            <a:prstGeom prst="rect">
              <a:avLst/>
            </a:prstGeom>
          </p:spPr>
        </p:pic>
      </p:grpSp>
      <p:grpSp>
        <p:nvGrpSpPr>
          <p:cNvPr id="12" name="그룹 11">
            <a:extLst>
              <a:ext uri="{FF2B5EF4-FFF2-40B4-BE49-F238E27FC236}">
                <a16:creationId xmlns="" xmlns:a16="http://schemas.microsoft.com/office/drawing/2014/main" id="{E6A23ABA-8FFE-46BE-9BC6-00339205BE23}"/>
              </a:ext>
            </a:extLst>
          </p:cNvPr>
          <p:cNvGrpSpPr/>
          <p:nvPr/>
        </p:nvGrpSpPr>
        <p:grpSpPr>
          <a:xfrm>
            <a:off x="580388" y="1413381"/>
            <a:ext cx="8887612" cy="560905"/>
            <a:chOff x="580388" y="1413381"/>
            <a:chExt cx="8887612" cy="560905"/>
          </a:xfrm>
        </p:grpSpPr>
        <p:sp>
          <p:nvSpPr>
            <p:cNvPr id="13" name="직사각형 12">
              <a:extLst>
                <a:ext uri="{FF2B5EF4-FFF2-40B4-BE49-F238E27FC236}">
                  <a16:creationId xmlns="" xmlns:a16="http://schemas.microsoft.com/office/drawing/2014/main" id="{3B461E04-FBA2-4473-8C06-E068892B74E5}"/>
                </a:ext>
              </a:extLst>
            </p:cNvPr>
            <p:cNvSpPr/>
            <p:nvPr/>
          </p:nvSpPr>
          <p:spPr>
            <a:xfrm>
              <a:off x="711200" y="162882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help(</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pd.concat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ignore_index</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4" name="직사각형 13">
              <a:extLst>
                <a:ext uri="{FF2B5EF4-FFF2-40B4-BE49-F238E27FC236}">
                  <a16:creationId xmlns="" xmlns:a16="http://schemas.microsoft.com/office/drawing/2014/main" id="{F332CA64-4770-4413-8553-4DDED65DAE7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Binding DataFrames</a:t>
              </a:r>
            </a:p>
          </p:txBody>
        </p:sp>
      </p:grpSp>
    </p:spTree>
    <p:extLst>
      <p:ext uri="{BB962C8B-B14F-4D97-AF65-F5344CB8AC3E}">
        <p14:creationId xmlns:p14="http://schemas.microsoft.com/office/powerpoint/2010/main" val="431916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5" name="그룹 4">
            <a:extLst>
              <a:ext uri="{FF2B5EF4-FFF2-40B4-BE49-F238E27FC236}">
                <a16:creationId xmlns="" xmlns:a16="http://schemas.microsoft.com/office/drawing/2014/main" id="{1F94A2CF-6614-46A1-95D8-6B43E4129CFB}"/>
              </a:ext>
            </a:extLst>
          </p:cNvPr>
          <p:cNvGrpSpPr/>
          <p:nvPr/>
        </p:nvGrpSpPr>
        <p:grpSpPr>
          <a:xfrm>
            <a:off x="559817" y="2043010"/>
            <a:ext cx="8782050" cy="3062390"/>
            <a:chOff x="559817" y="2043010"/>
            <a:chExt cx="8782050" cy="3062390"/>
          </a:xfrm>
        </p:grpSpPr>
        <p:sp>
          <p:nvSpPr>
            <p:cNvPr id="20" name="모서리가 둥근 직사각형 4">
              <a:extLst>
                <a:ext uri="{FF2B5EF4-FFF2-40B4-BE49-F238E27FC236}">
                  <a16:creationId xmlns="" xmlns:a16="http://schemas.microsoft.com/office/drawing/2014/main" id="{ECAC25D5-EA07-4FFF-A45F-E98C5D8385B7}"/>
                </a:ext>
              </a:extLst>
            </p:cNvPr>
            <p:cNvSpPr/>
            <p:nvPr/>
          </p:nvSpPr>
          <p:spPr>
            <a:xfrm>
              <a:off x="559817" y="2043010"/>
              <a:ext cx="8782050" cy="30623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283" r="16028"/>
            <a:stretch/>
          </p:blipFill>
          <p:spPr>
            <a:xfrm>
              <a:off x="638174" y="2147714"/>
              <a:ext cx="8703693" cy="2934900"/>
            </a:xfrm>
            <a:prstGeom prst="rect">
              <a:avLst/>
            </a:prstGeom>
          </p:spPr>
        </p:pic>
      </p:grpSp>
      <p:grpSp>
        <p:nvGrpSpPr>
          <p:cNvPr id="17" name="그룹 16">
            <a:extLst>
              <a:ext uri="{FF2B5EF4-FFF2-40B4-BE49-F238E27FC236}">
                <a16:creationId xmlns="" xmlns:a16="http://schemas.microsoft.com/office/drawing/2014/main" id="{374BE43B-9192-419E-8A51-4E4B822FE569}"/>
              </a:ext>
            </a:extLst>
          </p:cNvPr>
          <p:cNvGrpSpPr/>
          <p:nvPr/>
        </p:nvGrpSpPr>
        <p:grpSpPr>
          <a:xfrm>
            <a:off x="580388" y="1413381"/>
            <a:ext cx="8887612" cy="560905"/>
            <a:chOff x="580388" y="1413381"/>
            <a:chExt cx="8887612" cy="560905"/>
          </a:xfrm>
        </p:grpSpPr>
        <p:sp>
          <p:nvSpPr>
            <p:cNvPr id="18" name="직사각형 17">
              <a:extLst>
                <a:ext uri="{FF2B5EF4-FFF2-40B4-BE49-F238E27FC236}">
                  <a16:creationId xmlns="" xmlns:a16="http://schemas.microsoft.com/office/drawing/2014/main" id="{7F183272-B905-45B6-99E3-250799250821}"/>
                </a:ext>
              </a:extLst>
            </p:cNvPr>
            <p:cNvSpPr/>
            <p:nvPr/>
          </p:nvSpPr>
          <p:spPr>
            <a:xfrm>
              <a:off x="711200" y="162882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Axis=1 option binds the DataFrame in the left/right column directions.</a:t>
              </a:r>
            </a:p>
          </p:txBody>
        </p:sp>
        <p:sp>
          <p:nvSpPr>
            <p:cNvPr id="19" name="직사각형 18">
              <a:extLst>
                <a:ext uri="{FF2B5EF4-FFF2-40B4-BE49-F238E27FC236}">
                  <a16:creationId xmlns="" xmlns:a16="http://schemas.microsoft.com/office/drawing/2014/main" id="{519D014B-B50C-4133-9EDA-C1491C785FB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Binding DataFrames</a:t>
              </a:r>
            </a:p>
          </p:txBody>
        </p:sp>
      </p:grpSp>
    </p:spTree>
    <p:extLst>
      <p:ext uri="{BB962C8B-B14F-4D97-AF65-F5344CB8AC3E}">
        <p14:creationId xmlns:p14="http://schemas.microsoft.com/office/powerpoint/2010/main" val="372663130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3" name="그룹 12">
            <a:extLst>
              <a:ext uri="{FF2B5EF4-FFF2-40B4-BE49-F238E27FC236}">
                <a16:creationId xmlns="" xmlns:a16="http://schemas.microsoft.com/office/drawing/2014/main" id="{8E8EC2E1-0748-47CE-89EF-D5285C514537}"/>
              </a:ext>
            </a:extLst>
          </p:cNvPr>
          <p:cNvGrpSpPr/>
          <p:nvPr/>
        </p:nvGrpSpPr>
        <p:grpSpPr>
          <a:xfrm>
            <a:off x="580388" y="1413381"/>
            <a:ext cx="8887612" cy="979677"/>
            <a:chOff x="580388" y="1413381"/>
            <a:chExt cx="8887612" cy="979677"/>
          </a:xfrm>
        </p:grpSpPr>
        <p:sp>
          <p:nvSpPr>
            <p:cNvPr id="14" name="직사각형 13">
              <a:extLst>
                <a:ext uri="{FF2B5EF4-FFF2-40B4-BE49-F238E27FC236}">
                  <a16:creationId xmlns="" xmlns:a16="http://schemas.microsoft.com/office/drawing/2014/main" id="{0E89F545-982E-4B25-8AF0-96B1E1836B64}"/>
                </a:ext>
              </a:extLst>
            </p:cNvPr>
            <p:cNvSpPr/>
            <p:nvPr/>
          </p:nvSpPr>
          <p:spPr>
            <a:xfrm>
              <a:off x="711200" y="1647487"/>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concat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function is a concept that merges the two DataFrames by a certain criterion in a manner similar to SQL’s join command. In this case, the column or index that is the reference is referred to as a key. The key must exist in both DataFrames.</a:t>
              </a:r>
            </a:p>
          </p:txBody>
        </p:sp>
        <p:sp>
          <p:nvSpPr>
            <p:cNvPr id="15" name="직사각형 14">
              <a:extLst>
                <a:ext uri="{FF2B5EF4-FFF2-40B4-BE49-F238E27FC236}">
                  <a16:creationId xmlns="" xmlns:a16="http://schemas.microsoft.com/office/drawing/2014/main" id="{4FF06A6C-EE95-4045-97AD-CD7873A045E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Merging DataFrames</a:t>
              </a:r>
            </a:p>
          </p:txBody>
        </p:sp>
      </p:grpSp>
      <p:grpSp>
        <p:nvGrpSpPr>
          <p:cNvPr id="5" name="그룹 4">
            <a:extLst>
              <a:ext uri="{FF2B5EF4-FFF2-40B4-BE49-F238E27FC236}">
                <a16:creationId xmlns="" xmlns:a16="http://schemas.microsoft.com/office/drawing/2014/main" id="{6ECC0A6F-9967-4598-AAE8-8C71B13675C5}"/>
              </a:ext>
            </a:extLst>
          </p:cNvPr>
          <p:cNvGrpSpPr/>
          <p:nvPr/>
        </p:nvGrpSpPr>
        <p:grpSpPr>
          <a:xfrm>
            <a:off x="559817" y="2420888"/>
            <a:ext cx="8782050" cy="3427462"/>
            <a:chOff x="559817" y="2420888"/>
            <a:chExt cx="8782050" cy="3427462"/>
          </a:xfrm>
        </p:grpSpPr>
        <p:sp>
          <p:nvSpPr>
            <p:cNvPr id="16" name="모서리가 둥근 직사각형 4">
              <a:extLst>
                <a:ext uri="{FF2B5EF4-FFF2-40B4-BE49-F238E27FC236}">
                  <a16:creationId xmlns="" xmlns:a16="http://schemas.microsoft.com/office/drawing/2014/main" id="{930158F8-A5B7-4F97-8E44-C73FC55364FC}"/>
                </a:ext>
              </a:extLst>
            </p:cNvPr>
            <p:cNvSpPr/>
            <p:nvPr/>
          </p:nvSpPr>
          <p:spPr>
            <a:xfrm>
              <a:off x="559817" y="2420888"/>
              <a:ext cx="8782050" cy="34274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371" r="16166"/>
            <a:stretch/>
          </p:blipFill>
          <p:spPr>
            <a:xfrm>
              <a:off x="665981" y="2523017"/>
              <a:ext cx="8675886" cy="3279108"/>
            </a:xfrm>
            <a:prstGeom prst="rect">
              <a:avLst/>
            </a:prstGeom>
          </p:spPr>
        </p:pic>
        <p:sp>
          <p:nvSpPr>
            <p:cNvPr id="17" name="직사각형 16">
              <a:extLst>
                <a:ext uri="{FF2B5EF4-FFF2-40B4-BE49-F238E27FC236}">
                  <a16:creationId xmlns="" xmlns:a16="http://schemas.microsoft.com/office/drawing/2014/main" id="{23EEFAD1-ECC5-4B55-8027-92DEADC1A8F9}"/>
                </a:ext>
              </a:extLst>
            </p:cNvPr>
            <p:cNvSpPr/>
            <p:nvPr/>
          </p:nvSpPr>
          <p:spPr>
            <a:xfrm>
              <a:off x="1358156" y="2597178"/>
              <a:ext cx="4752528" cy="20527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1200" i="1" dirty="0">
                  <a:solidFill>
                    <a:srgbClr val="007671"/>
                  </a:solidFill>
                  <a:latin typeface="D2Coding" panose="020B0609020101020101" pitchFamily="49" charset="-127"/>
                  <a:ea typeface="D2Coding" panose="020B0609020101020101" pitchFamily="49" charset="-127"/>
                </a:rPr>
                <a:t># Creating a DataFrame with Stock Market Data</a:t>
              </a:r>
            </a:p>
          </p:txBody>
        </p:sp>
      </p:grpSp>
    </p:spTree>
    <p:extLst>
      <p:ext uri="{BB962C8B-B14F-4D97-AF65-F5344CB8AC3E}">
        <p14:creationId xmlns:p14="http://schemas.microsoft.com/office/powerpoint/2010/main" val="370441042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8" name="직사각형 17">
            <a:extLst>
              <a:ext uri="{FF2B5EF4-FFF2-40B4-BE49-F238E27FC236}">
                <a16:creationId xmlns="" xmlns:a16="http://schemas.microsoft.com/office/drawing/2014/main" id="{ACBC2D78-C315-487E-A101-9B56F6FC1E5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Merging DataFrames</a:t>
            </a:r>
          </a:p>
        </p:txBody>
      </p:sp>
      <p:grpSp>
        <p:nvGrpSpPr>
          <p:cNvPr id="29" name="그룹 28">
            <a:extLst>
              <a:ext uri="{FF2B5EF4-FFF2-40B4-BE49-F238E27FC236}">
                <a16:creationId xmlns="" xmlns:a16="http://schemas.microsoft.com/office/drawing/2014/main" id="{9EE1BA4E-3A24-8CF7-676F-D3F674D3E591}"/>
              </a:ext>
            </a:extLst>
          </p:cNvPr>
          <p:cNvGrpSpPr/>
          <p:nvPr/>
        </p:nvGrpSpPr>
        <p:grpSpPr>
          <a:xfrm>
            <a:off x="559817" y="1729992"/>
            <a:ext cx="8782050" cy="2501540"/>
            <a:chOff x="559817" y="1729992"/>
            <a:chExt cx="8782050" cy="2501540"/>
          </a:xfrm>
        </p:grpSpPr>
        <p:sp>
          <p:nvSpPr>
            <p:cNvPr id="7" name="모서리가 둥근 직사각형 4">
              <a:extLst>
                <a:ext uri="{FF2B5EF4-FFF2-40B4-BE49-F238E27FC236}">
                  <a16:creationId xmlns="" xmlns:a16="http://schemas.microsoft.com/office/drawing/2014/main" id="{898BD0C3-40EC-9C6D-434A-FC9DFD4C0DE0}"/>
                </a:ext>
              </a:extLst>
            </p:cNvPr>
            <p:cNvSpPr/>
            <p:nvPr/>
          </p:nvSpPr>
          <p:spPr>
            <a:xfrm>
              <a:off x="559817" y="1729992"/>
              <a:ext cx="8782050" cy="25015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1" name="그림 10">
              <a:extLst>
                <a:ext uri="{FF2B5EF4-FFF2-40B4-BE49-F238E27FC236}">
                  <a16:creationId xmlns="" xmlns:a16="http://schemas.microsoft.com/office/drawing/2014/main" id="{13CC4902-028B-0499-8AF3-B4EA65138469}"/>
                </a:ext>
              </a:extLst>
            </p:cNvPr>
            <p:cNvPicPr>
              <a:picLocks noChangeAspect="1"/>
            </p:cNvPicPr>
            <p:nvPr/>
          </p:nvPicPr>
          <p:blipFill>
            <a:blip r:embed="rId4"/>
            <a:stretch>
              <a:fillRect/>
            </a:stretch>
          </p:blipFill>
          <p:spPr>
            <a:xfrm>
              <a:off x="713192" y="1901596"/>
              <a:ext cx="677863" cy="602545"/>
            </a:xfrm>
            <a:prstGeom prst="rect">
              <a:avLst/>
            </a:prstGeom>
          </p:spPr>
        </p:pic>
        <p:sp>
          <p:nvSpPr>
            <p:cNvPr id="13" name="직사각형 12">
              <a:extLst>
                <a:ext uri="{FF2B5EF4-FFF2-40B4-BE49-F238E27FC236}">
                  <a16:creationId xmlns="" xmlns:a16="http://schemas.microsoft.com/office/drawing/2014/main" id="{9EB8DADC-E512-0C4B-A7C9-F895408ED798}"/>
                </a:ext>
              </a:extLst>
            </p:cNvPr>
            <p:cNvSpPr/>
            <p:nvPr/>
          </p:nvSpPr>
          <p:spPr>
            <a:xfrm>
              <a:off x="1059640" y="1965037"/>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2D3C9D"/>
                  </a:solidFill>
                  <a:latin typeface="D2Coding" panose="020B0609020101020101" pitchFamily="49" charset="-127"/>
                  <a:ea typeface="D2Coding" panose="020B0609020101020101" pitchFamily="49" charset="-127"/>
                </a:rPr>
                <a:t>11</a:t>
              </a:r>
              <a:endParaRPr lang="ko-KR" altLang="en-US" sz="1050" dirty="0">
                <a:solidFill>
                  <a:srgbClr val="2D3C9D"/>
                </a:solidFill>
                <a:latin typeface="D2Coding" panose="020B0609020101020101" pitchFamily="49" charset="-127"/>
                <a:ea typeface="D2Coding" panose="020B0609020101020101" pitchFamily="49" charset="-127"/>
              </a:endParaRPr>
            </a:p>
          </p:txBody>
        </p:sp>
        <p:sp>
          <p:nvSpPr>
            <p:cNvPr id="15" name="직사각형 14">
              <a:extLst>
                <a:ext uri="{FF2B5EF4-FFF2-40B4-BE49-F238E27FC236}">
                  <a16:creationId xmlns="" xmlns:a16="http://schemas.microsoft.com/office/drawing/2014/main" id="{8905A9DA-9459-5F94-B643-A0B5A222ED59}"/>
                </a:ext>
              </a:extLst>
            </p:cNvPr>
            <p:cNvSpPr/>
            <p:nvPr/>
          </p:nvSpPr>
          <p:spPr>
            <a:xfrm>
              <a:off x="1057100" y="2312584"/>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D73F11"/>
                  </a:solidFill>
                  <a:latin typeface="D2Coding" panose="020B0609020101020101" pitchFamily="49" charset="-127"/>
                  <a:ea typeface="D2Coding" panose="020B0609020101020101" pitchFamily="49" charset="-127"/>
                </a:rPr>
                <a:t>11</a:t>
              </a:r>
              <a:endParaRPr lang="ko-KR" altLang="en-US" sz="1050" dirty="0">
                <a:solidFill>
                  <a:srgbClr val="D73F11"/>
                </a:solidFill>
                <a:latin typeface="D2Coding" panose="020B0609020101020101" pitchFamily="49" charset="-127"/>
                <a:ea typeface="D2Coding" panose="020B0609020101020101" pitchFamily="49" charset="-127"/>
              </a:endParaRPr>
            </a:p>
          </p:txBody>
        </p:sp>
        <p:pic>
          <p:nvPicPr>
            <p:cNvPr id="28" name="그림 27">
              <a:extLst>
                <a:ext uri="{FF2B5EF4-FFF2-40B4-BE49-F238E27FC236}">
                  <a16:creationId xmlns="" xmlns:a16="http://schemas.microsoft.com/office/drawing/2014/main" id="{D83B72DD-A428-0FDD-96CE-C673213DD3D7}"/>
                </a:ext>
              </a:extLst>
            </p:cNvPr>
            <p:cNvPicPr>
              <a:picLocks noChangeAspect="1"/>
            </p:cNvPicPr>
            <p:nvPr/>
          </p:nvPicPr>
          <p:blipFill rotWithShape="1">
            <a:blip r:embed="rId5"/>
            <a:srcRect l="8487" r="17074"/>
            <a:stretch/>
          </p:blipFill>
          <p:spPr>
            <a:xfrm>
              <a:off x="1429365" y="1843378"/>
              <a:ext cx="7912502" cy="2349131"/>
            </a:xfrm>
            <a:prstGeom prst="rect">
              <a:avLst/>
            </a:prstGeom>
          </p:spPr>
        </p:pic>
      </p:grpSp>
    </p:spTree>
    <p:extLst>
      <p:ext uri="{BB962C8B-B14F-4D97-AF65-F5344CB8AC3E}">
        <p14:creationId xmlns:p14="http://schemas.microsoft.com/office/powerpoint/2010/main" val="13628027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 xmlns:a16="http://schemas.microsoft.com/office/drawing/2014/main" id="{6AAC80D9-DBC8-41DA-83D9-AAFB759990D8}"/>
              </a:ext>
            </a:extLst>
          </p:cNvPr>
          <p:cNvSpPr/>
          <p:nvPr/>
        </p:nvSpPr>
        <p:spPr>
          <a:xfrm>
            <a:off x="711200" y="439194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key here must be an id with a non-overlapping value.</a:t>
            </a:r>
          </a:p>
        </p:txBody>
      </p:sp>
      <p:sp>
        <p:nvSpPr>
          <p:cNvPr id="15" name="직사각형 14">
            <a:extLst>
              <a:ext uri="{FF2B5EF4-FFF2-40B4-BE49-F238E27FC236}">
                <a16:creationId xmlns="" xmlns:a16="http://schemas.microsoft.com/office/drawing/2014/main" id="{2268E0FF-0222-4A34-A3CA-815B5F49431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Merging DataFrames</a:t>
            </a:r>
          </a:p>
        </p:txBody>
      </p:sp>
      <p:grpSp>
        <p:nvGrpSpPr>
          <p:cNvPr id="18" name="그룹 17">
            <a:extLst>
              <a:ext uri="{FF2B5EF4-FFF2-40B4-BE49-F238E27FC236}">
                <a16:creationId xmlns="" xmlns:a16="http://schemas.microsoft.com/office/drawing/2014/main" id="{2C5CC4A1-1129-B0BD-B1FE-CDC9F724F1F8}"/>
              </a:ext>
            </a:extLst>
          </p:cNvPr>
          <p:cNvGrpSpPr/>
          <p:nvPr/>
        </p:nvGrpSpPr>
        <p:grpSpPr>
          <a:xfrm>
            <a:off x="559817" y="1729991"/>
            <a:ext cx="8782050" cy="2587365"/>
            <a:chOff x="559817" y="1729991"/>
            <a:chExt cx="8782050" cy="2587365"/>
          </a:xfrm>
        </p:grpSpPr>
        <p:grpSp>
          <p:nvGrpSpPr>
            <p:cNvPr id="3" name="그룹 2">
              <a:extLst>
                <a:ext uri="{FF2B5EF4-FFF2-40B4-BE49-F238E27FC236}">
                  <a16:creationId xmlns="" xmlns:a16="http://schemas.microsoft.com/office/drawing/2014/main" id="{F87943A8-3AC1-400B-B617-A75AD50FC4C0}"/>
                </a:ext>
              </a:extLst>
            </p:cNvPr>
            <p:cNvGrpSpPr/>
            <p:nvPr/>
          </p:nvGrpSpPr>
          <p:grpSpPr>
            <a:xfrm>
              <a:off x="559817" y="1729991"/>
              <a:ext cx="8782050" cy="2587365"/>
              <a:chOff x="559817" y="1729991"/>
              <a:chExt cx="8782050" cy="2587365"/>
            </a:xfrm>
          </p:grpSpPr>
          <p:sp>
            <p:nvSpPr>
              <p:cNvPr id="12" name="모서리가 둥근 직사각형 4">
                <a:extLst>
                  <a:ext uri="{FF2B5EF4-FFF2-40B4-BE49-F238E27FC236}">
                    <a16:creationId xmlns="" xmlns:a16="http://schemas.microsoft.com/office/drawing/2014/main" id="{99A3683D-13AA-35A1-27C8-6C2E0BE2852B}"/>
                  </a:ext>
                </a:extLst>
              </p:cNvPr>
              <p:cNvSpPr/>
              <p:nvPr/>
            </p:nvSpPr>
            <p:spPr>
              <a:xfrm>
                <a:off x="559817" y="1729991"/>
                <a:ext cx="8782050" cy="258736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7" name="그룹 6">
                <a:extLst>
                  <a:ext uri="{FF2B5EF4-FFF2-40B4-BE49-F238E27FC236}">
                    <a16:creationId xmlns="" xmlns:a16="http://schemas.microsoft.com/office/drawing/2014/main" id="{21C7E014-D059-232A-8B41-AABA4D85076B}"/>
                  </a:ext>
                </a:extLst>
              </p:cNvPr>
              <p:cNvGrpSpPr/>
              <p:nvPr/>
            </p:nvGrpSpPr>
            <p:grpSpPr>
              <a:xfrm>
                <a:off x="713192" y="1901596"/>
                <a:ext cx="677863" cy="602545"/>
                <a:chOff x="713192" y="2457856"/>
                <a:chExt cx="677863" cy="602545"/>
              </a:xfrm>
            </p:grpSpPr>
            <p:pic>
              <p:nvPicPr>
                <p:cNvPr id="8" name="그림 7">
                  <a:extLst>
                    <a:ext uri="{FF2B5EF4-FFF2-40B4-BE49-F238E27FC236}">
                      <a16:creationId xmlns="" xmlns:a16="http://schemas.microsoft.com/office/drawing/2014/main" id="{D706788D-7620-97FF-55D1-BAD4EB342FB5}"/>
                    </a:ext>
                  </a:extLst>
                </p:cNvPr>
                <p:cNvPicPr>
                  <a:picLocks noChangeAspect="1"/>
                </p:cNvPicPr>
                <p:nvPr/>
              </p:nvPicPr>
              <p:blipFill>
                <a:blip r:embed="rId4"/>
                <a:stretch>
                  <a:fillRect/>
                </a:stretch>
              </p:blipFill>
              <p:spPr>
                <a:xfrm>
                  <a:off x="713192" y="2457856"/>
                  <a:ext cx="677863" cy="602545"/>
                </a:xfrm>
                <a:prstGeom prst="rect">
                  <a:avLst/>
                </a:prstGeom>
              </p:spPr>
            </p:pic>
            <p:sp>
              <p:nvSpPr>
                <p:cNvPr id="9" name="직사각형 8">
                  <a:extLst>
                    <a:ext uri="{FF2B5EF4-FFF2-40B4-BE49-F238E27FC236}">
                      <a16:creationId xmlns="" xmlns:a16="http://schemas.microsoft.com/office/drawing/2014/main" id="{7E4B92CC-B1B6-8C98-AB78-50FA40F7E5CD}"/>
                    </a:ext>
                  </a:extLst>
                </p:cNvPr>
                <p:cNvSpPr/>
                <p:nvPr/>
              </p:nvSpPr>
              <p:spPr>
                <a:xfrm>
                  <a:off x="1049130" y="2521297"/>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2D3C9D"/>
                      </a:solidFill>
                      <a:latin typeface="D2Coding" panose="020B0609020101020101" pitchFamily="49" charset="-127"/>
                      <a:ea typeface="D2Coding" panose="020B0609020101020101" pitchFamily="49" charset="-127"/>
                    </a:rPr>
                    <a:t>12</a:t>
                  </a:r>
                  <a:endParaRPr lang="ko-KR" altLang="en-US" sz="1050" dirty="0">
                    <a:solidFill>
                      <a:srgbClr val="2D3C9D"/>
                    </a:solidFill>
                    <a:latin typeface="D2Coding" panose="020B0609020101020101" pitchFamily="49" charset="-127"/>
                    <a:ea typeface="D2Coding" panose="020B0609020101020101" pitchFamily="49" charset="-127"/>
                  </a:endParaRPr>
                </a:p>
              </p:txBody>
            </p:sp>
            <p:sp>
              <p:nvSpPr>
                <p:cNvPr id="10" name="직사각형 9">
                  <a:extLst>
                    <a:ext uri="{FF2B5EF4-FFF2-40B4-BE49-F238E27FC236}">
                      <a16:creationId xmlns="" xmlns:a16="http://schemas.microsoft.com/office/drawing/2014/main" id="{0DECA2D5-BDED-87E9-B382-A4BBDD999902}"/>
                    </a:ext>
                  </a:extLst>
                </p:cNvPr>
                <p:cNvSpPr/>
                <p:nvPr/>
              </p:nvSpPr>
              <p:spPr>
                <a:xfrm>
                  <a:off x="1057100" y="2868844"/>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D73F11"/>
                      </a:solidFill>
                      <a:latin typeface="D2Coding" panose="020B0609020101020101" pitchFamily="49" charset="-127"/>
                      <a:ea typeface="D2Coding" panose="020B0609020101020101" pitchFamily="49" charset="-127"/>
                    </a:rPr>
                    <a:t>12</a:t>
                  </a:r>
                  <a:endParaRPr lang="ko-KR" altLang="en-US" sz="1050" dirty="0">
                    <a:solidFill>
                      <a:srgbClr val="D73F11"/>
                    </a:solidFill>
                    <a:latin typeface="D2Coding" panose="020B0609020101020101" pitchFamily="49" charset="-127"/>
                    <a:ea typeface="D2Coding" panose="020B0609020101020101" pitchFamily="49" charset="-127"/>
                  </a:endParaRPr>
                </a:p>
              </p:txBody>
            </p:sp>
          </p:grpSp>
        </p:grpSp>
        <p:pic>
          <p:nvPicPr>
            <p:cNvPr id="14" name="그림 13">
              <a:extLst>
                <a:ext uri="{FF2B5EF4-FFF2-40B4-BE49-F238E27FC236}">
                  <a16:creationId xmlns="" xmlns:a16="http://schemas.microsoft.com/office/drawing/2014/main" id="{C116FD21-0703-38E3-75B4-A6B0F1DD7668}"/>
                </a:ext>
              </a:extLst>
            </p:cNvPr>
            <p:cNvPicPr>
              <a:picLocks noChangeAspect="1"/>
            </p:cNvPicPr>
            <p:nvPr/>
          </p:nvPicPr>
          <p:blipFill rotWithShape="1">
            <a:blip r:embed="rId5"/>
            <a:srcRect r="19686"/>
            <a:stretch/>
          </p:blipFill>
          <p:spPr>
            <a:xfrm>
              <a:off x="1413075" y="1840385"/>
              <a:ext cx="7928791" cy="2372800"/>
            </a:xfrm>
            <a:prstGeom prst="rect">
              <a:avLst/>
            </a:prstGeom>
          </p:spPr>
        </p:pic>
      </p:grpSp>
    </p:spTree>
    <p:extLst>
      <p:ext uri="{BB962C8B-B14F-4D97-AF65-F5344CB8AC3E}">
        <p14:creationId xmlns:p14="http://schemas.microsoft.com/office/powerpoint/2010/main" val="111362626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3" name="그룹 12">
            <a:extLst>
              <a:ext uri="{FF2B5EF4-FFF2-40B4-BE49-F238E27FC236}">
                <a16:creationId xmlns="" xmlns:a16="http://schemas.microsoft.com/office/drawing/2014/main" id="{49511CB0-354D-4155-A663-6F40AA465669}"/>
              </a:ext>
            </a:extLst>
          </p:cNvPr>
          <p:cNvGrpSpPr/>
          <p:nvPr/>
        </p:nvGrpSpPr>
        <p:grpSpPr>
          <a:xfrm>
            <a:off x="580388" y="1413381"/>
            <a:ext cx="8887612" cy="598229"/>
            <a:chOff x="580388" y="1413381"/>
            <a:chExt cx="8887612" cy="598229"/>
          </a:xfrm>
        </p:grpSpPr>
        <p:sp>
          <p:nvSpPr>
            <p:cNvPr id="14" name="직사각형 13">
              <a:extLst>
                <a:ext uri="{FF2B5EF4-FFF2-40B4-BE49-F238E27FC236}">
                  <a16:creationId xmlns="" xmlns:a16="http://schemas.microsoft.com/office/drawing/2014/main" id="{31A044F0-8302-4236-ADC6-4CC7048C1870}"/>
                </a:ext>
              </a:extLst>
            </p:cNvPr>
            <p:cNvSpPr/>
            <p:nvPr/>
          </p:nvSpPr>
          <p:spPr>
            <a:xfrm>
              <a:off x="711200" y="166614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See help(pd.merge) for more detail. Let’s just put two DataFrames as parameters and merge them. </a:t>
              </a:r>
            </a:p>
          </p:txBody>
        </p:sp>
        <p:sp>
          <p:nvSpPr>
            <p:cNvPr id="15" name="직사각형 14">
              <a:extLst>
                <a:ext uri="{FF2B5EF4-FFF2-40B4-BE49-F238E27FC236}">
                  <a16:creationId xmlns="" xmlns:a16="http://schemas.microsoft.com/office/drawing/2014/main" id="{24793A4B-466B-46E2-8709-56C3C9538FD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Merging DataFrames</a:t>
              </a:r>
            </a:p>
          </p:txBody>
        </p:sp>
      </p:grpSp>
      <p:grpSp>
        <p:nvGrpSpPr>
          <p:cNvPr id="20" name="그룹 19">
            <a:extLst>
              <a:ext uri="{FF2B5EF4-FFF2-40B4-BE49-F238E27FC236}">
                <a16:creationId xmlns="" xmlns:a16="http://schemas.microsoft.com/office/drawing/2014/main" id="{15984D25-5837-54EA-5DDD-2707052FB9AD}"/>
              </a:ext>
            </a:extLst>
          </p:cNvPr>
          <p:cNvGrpSpPr/>
          <p:nvPr/>
        </p:nvGrpSpPr>
        <p:grpSpPr>
          <a:xfrm>
            <a:off x="559817" y="2054196"/>
            <a:ext cx="8782051" cy="2436781"/>
            <a:chOff x="559817" y="2054196"/>
            <a:chExt cx="8782051" cy="2436781"/>
          </a:xfrm>
        </p:grpSpPr>
        <p:grpSp>
          <p:nvGrpSpPr>
            <p:cNvPr id="4" name="그룹 3">
              <a:extLst>
                <a:ext uri="{FF2B5EF4-FFF2-40B4-BE49-F238E27FC236}">
                  <a16:creationId xmlns="" xmlns:a16="http://schemas.microsoft.com/office/drawing/2014/main" id="{96B971B1-8001-44C1-D700-C5007C8FAFD7}"/>
                </a:ext>
              </a:extLst>
            </p:cNvPr>
            <p:cNvGrpSpPr/>
            <p:nvPr/>
          </p:nvGrpSpPr>
          <p:grpSpPr>
            <a:xfrm>
              <a:off x="559817" y="2054196"/>
              <a:ext cx="8782050" cy="2436781"/>
              <a:chOff x="559817" y="1729991"/>
              <a:chExt cx="8782050" cy="2436781"/>
            </a:xfrm>
          </p:grpSpPr>
          <p:sp>
            <p:nvSpPr>
              <p:cNvPr id="6" name="모서리가 둥근 직사각형 4">
                <a:extLst>
                  <a:ext uri="{FF2B5EF4-FFF2-40B4-BE49-F238E27FC236}">
                    <a16:creationId xmlns="" xmlns:a16="http://schemas.microsoft.com/office/drawing/2014/main" id="{2BE84B35-E745-BDF7-58C2-598EFEC6E119}"/>
                  </a:ext>
                </a:extLst>
              </p:cNvPr>
              <p:cNvSpPr/>
              <p:nvPr/>
            </p:nvSpPr>
            <p:spPr>
              <a:xfrm>
                <a:off x="559817" y="1729991"/>
                <a:ext cx="8782050" cy="24367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9" name="그룹 8">
                <a:extLst>
                  <a:ext uri="{FF2B5EF4-FFF2-40B4-BE49-F238E27FC236}">
                    <a16:creationId xmlns="" xmlns:a16="http://schemas.microsoft.com/office/drawing/2014/main" id="{8998B112-041C-4137-DEE2-B82E3FB27A8C}"/>
                  </a:ext>
                </a:extLst>
              </p:cNvPr>
              <p:cNvGrpSpPr/>
              <p:nvPr/>
            </p:nvGrpSpPr>
            <p:grpSpPr>
              <a:xfrm>
                <a:off x="713192" y="1901596"/>
                <a:ext cx="677863" cy="602545"/>
                <a:chOff x="713192" y="2457856"/>
                <a:chExt cx="677863" cy="602545"/>
              </a:xfrm>
            </p:grpSpPr>
            <p:pic>
              <p:nvPicPr>
                <p:cNvPr id="10" name="그림 9">
                  <a:extLst>
                    <a:ext uri="{FF2B5EF4-FFF2-40B4-BE49-F238E27FC236}">
                      <a16:creationId xmlns="" xmlns:a16="http://schemas.microsoft.com/office/drawing/2014/main" id="{09E2DA55-C37C-A7B5-A996-920A74EF958C}"/>
                    </a:ext>
                  </a:extLst>
                </p:cNvPr>
                <p:cNvPicPr>
                  <a:picLocks noChangeAspect="1"/>
                </p:cNvPicPr>
                <p:nvPr/>
              </p:nvPicPr>
              <p:blipFill>
                <a:blip r:embed="rId4"/>
                <a:stretch>
                  <a:fillRect/>
                </a:stretch>
              </p:blipFill>
              <p:spPr>
                <a:xfrm>
                  <a:off x="713192" y="2457856"/>
                  <a:ext cx="677863" cy="602545"/>
                </a:xfrm>
                <a:prstGeom prst="rect">
                  <a:avLst/>
                </a:prstGeom>
              </p:spPr>
            </p:pic>
            <p:sp>
              <p:nvSpPr>
                <p:cNvPr id="11" name="직사각형 10">
                  <a:extLst>
                    <a:ext uri="{FF2B5EF4-FFF2-40B4-BE49-F238E27FC236}">
                      <a16:creationId xmlns="" xmlns:a16="http://schemas.microsoft.com/office/drawing/2014/main" id="{B94E2F59-7EC6-7F37-C18B-8097E071CCE8}"/>
                    </a:ext>
                  </a:extLst>
                </p:cNvPr>
                <p:cNvSpPr/>
                <p:nvPr/>
              </p:nvSpPr>
              <p:spPr>
                <a:xfrm>
                  <a:off x="1059640" y="2521297"/>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2D3C9D"/>
                      </a:solidFill>
                      <a:latin typeface="D2Coding" panose="020B0609020101020101" pitchFamily="49" charset="-127"/>
                      <a:ea typeface="D2Coding" panose="020B0609020101020101" pitchFamily="49" charset="-127"/>
                    </a:rPr>
                    <a:t>13</a:t>
                  </a:r>
                  <a:endParaRPr lang="ko-KR" altLang="en-US" sz="1050" dirty="0">
                    <a:solidFill>
                      <a:srgbClr val="2D3C9D"/>
                    </a:solidFill>
                    <a:latin typeface="D2Coding" panose="020B0609020101020101" pitchFamily="49" charset="-127"/>
                    <a:ea typeface="D2Coding" panose="020B0609020101020101" pitchFamily="49" charset="-127"/>
                  </a:endParaRPr>
                </a:p>
              </p:txBody>
            </p:sp>
            <p:sp>
              <p:nvSpPr>
                <p:cNvPr id="12" name="직사각형 11">
                  <a:extLst>
                    <a:ext uri="{FF2B5EF4-FFF2-40B4-BE49-F238E27FC236}">
                      <a16:creationId xmlns="" xmlns:a16="http://schemas.microsoft.com/office/drawing/2014/main" id="{A372C015-E1E5-2E2B-33C6-2325E52A516F}"/>
                    </a:ext>
                  </a:extLst>
                </p:cNvPr>
                <p:cNvSpPr/>
                <p:nvPr/>
              </p:nvSpPr>
              <p:spPr>
                <a:xfrm>
                  <a:off x="1057100" y="2868844"/>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D73F11"/>
                      </a:solidFill>
                      <a:latin typeface="D2Coding" panose="020B0609020101020101" pitchFamily="49" charset="-127"/>
                      <a:ea typeface="D2Coding" panose="020B0609020101020101" pitchFamily="49" charset="-127"/>
                    </a:rPr>
                    <a:t>13</a:t>
                  </a:r>
                  <a:endParaRPr lang="ko-KR" altLang="en-US" sz="1050" dirty="0">
                    <a:solidFill>
                      <a:srgbClr val="D73F11"/>
                    </a:solidFill>
                    <a:latin typeface="D2Coding" panose="020B0609020101020101" pitchFamily="49" charset="-127"/>
                    <a:ea typeface="D2Coding" panose="020B0609020101020101" pitchFamily="49" charset="-127"/>
                  </a:endParaRPr>
                </a:p>
              </p:txBody>
            </p:sp>
          </p:grpSp>
        </p:grpSp>
        <p:pic>
          <p:nvPicPr>
            <p:cNvPr id="18" name="그림 17">
              <a:extLst>
                <a:ext uri="{FF2B5EF4-FFF2-40B4-BE49-F238E27FC236}">
                  <a16:creationId xmlns="" xmlns:a16="http://schemas.microsoft.com/office/drawing/2014/main" id="{01F81A5D-D95E-46D1-D40D-DE7A7BC3858A}"/>
                </a:ext>
              </a:extLst>
            </p:cNvPr>
            <p:cNvPicPr>
              <a:picLocks noChangeAspect="1"/>
            </p:cNvPicPr>
            <p:nvPr/>
          </p:nvPicPr>
          <p:blipFill rotWithShape="1">
            <a:blip r:embed="rId5"/>
            <a:srcRect r="19924" b="81058"/>
            <a:stretch/>
          </p:blipFill>
          <p:spPr>
            <a:xfrm>
              <a:off x="1412112" y="2159523"/>
              <a:ext cx="7929756" cy="456355"/>
            </a:xfrm>
            <a:prstGeom prst="rect">
              <a:avLst/>
            </a:prstGeom>
          </p:spPr>
        </p:pic>
        <p:pic>
          <p:nvPicPr>
            <p:cNvPr id="19" name="그림 18">
              <a:extLst>
                <a:ext uri="{FF2B5EF4-FFF2-40B4-BE49-F238E27FC236}">
                  <a16:creationId xmlns="" xmlns:a16="http://schemas.microsoft.com/office/drawing/2014/main" id="{B5C94D2F-63AB-F771-BBB4-76B487D2694E}"/>
                </a:ext>
              </a:extLst>
            </p:cNvPr>
            <p:cNvPicPr>
              <a:picLocks noChangeAspect="1"/>
            </p:cNvPicPr>
            <p:nvPr/>
          </p:nvPicPr>
          <p:blipFill rotWithShape="1">
            <a:blip r:embed="rId5"/>
            <a:srcRect t="18384" r="14101"/>
            <a:stretch/>
          </p:blipFill>
          <p:spPr>
            <a:xfrm>
              <a:off x="1354578" y="2620106"/>
              <a:ext cx="7880648" cy="1821681"/>
            </a:xfrm>
            <a:prstGeom prst="rect">
              <a:avLst/>
            </a:prstGeom>
          </p:spPr>
        </p:pic>
      </p:grpSp>
    </p:spTree>
    <p:extLst>
      <p:ext uri="{BB962C8B-B14F-4D97-AF65-F5344CB8AC3E}">
        <p14:creationId xmlns:p14="http://schemas.microsoft.com/office/powerpoint/2010/main" val="3353539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2" name="직사각형 11">
            <a:extLst>
              <a:ext uri="{FF2B5EF4-FFF2-40B4-BE49-F238E27FC236}">
                <a16:creationId xmlns="" xmlns:a16="http://schemas.microsoft.com/office/drawing/2014/main" id="{6AAC80D9-DBC8-41DA-83D9-AAFB759990D8}"/>
              </a:ext>
            </a:extLst>
          </p:cNvPr>
          <p:cNvSpPr/>
          <p:nvPr/>
        </p:nvSpPr>
        <p:spPr>
          <a:xfrm>
            <a:off x="711200" y="510848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there are no common column names, an error occurs.</a:t>
            </a:r>
          </a:p>
        </p:txBody>
      </p:sp>
      <p:sp>
        <p:nvSpPr>
          <p:cNvPr id="11" name="직사각형 10">
            <a:extLst>
              <a:ext uri="{FF2B5EF4-FFF2-40B4-BE49-F238E27FC236}">
                <a16:creationId xmlns="" xmlns:a16="http://schemas.microsoft.com/office/drawing/2014/main" id="{B33B8B30-2D34-403C-8FE2-C4BDA4E151F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Merging DataFrames</a:t>
            </a:r>
          </a:p>
        </p:txBody>
      </p:sp>
      <p:grpSp>
        <p:nvGrpSpPr>
          <p:cNvPr id="35" name="그룹 34">
            <a:extLst>
              <a:ext uri="{FF2B5EF4-FFF2-40B4-BE49-F238E27FC236}">
                <a16:creationId xmlns="" xmlns:a16="http://schemas.microsoft.com/office/drawing/2014/main" id="{F59D9EDE-1E7F-B42B-00D5-289F2F264700}"/>
              </a:ext>
            </a:extLst>
          </p:cNvPr>
          <p:cNvGrpSpPr/>
          <p:nvPr/>
        </p:nvGrpSpPr>
        <p:grpSpPr>
          <a:xfrm>
            <a:off x="559817" y="1723583"/>
            <a:ext cx="8782051" cy="3276680"/>
            <a:chOff x="559817" y="1723583"/>
            <a:chExt cx="8782051" cy="3276680"/>
          </a:xfrm>
        </p:grpSpPr>
        <p:sp>
          <p:nvSpPr>
            <p:cNvPr id="9" name="모서리가 둥근 직사각형 4">
              <a:extLst>
                <a:ext uri="{FF2B5EF4-FFF2-40B4-BE49-F238E27FC236}">
                  <a16:creationId xmlns="" xmlns:a16="http://schemas.microsoft.com/office/drawing/2014/main" id="{0B927A9F-1538-AB7C-D26D-3219EEEE2186}"/>
                </a:ext>
              </a:extLst>
            </p:cNvPr>
            <p:cNvSpPr/>
            <p:nvPr/>
          </p:nvSpPr>
          <p:spPr>
            <a:xfrm>
              <a:off x="559817" y="1723583"/>
              <a:ext cx="8782050" cy="32766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0" name="그룹 9">
              <a:extLst>
                <a:ext uri="{FF2B5EF4-FFF2-40B4-BE49-F238E27FC236}">
                  <a16:creationId xmlns="" xmlns:a16="http://schemas.microsoft.com/office/drawing/2014/main" id="{50D59E69-76A4-515F-2336-1D106DC3D953}"/>
                </a:ext>
              </a:extLst>
            </p:cNvPr>
            <p:cNvGrpSpPr/>
            <p:nvPr/>
          </p:nvGrpSpPr>
          <p:grpSpPr>
            <a:xfrm>
              <a:off x="713192" y="1895187"/>
              <a:ext cx="677863" cy="253653"/>
              <a:chOff x="713192" y="2457856"/>
              <a:chExt cx="677863" cy="253653"/>
            </a:xfrm>
          </p:grpSpPr>
          <p:pic>
            <p:nvPicPr>
              <p:cNvPr id="13" name="그림 12">
                <a:extLst>
                  <a:ext uri="{FF2B5EF4-FFF2-40B4-BE49-F238E27FC236}">
                    <a16:creationId xmlns="" xmlns:a16="http://schemas.microsoft.com/office/drawing/2014/main" id="{9762742B-08D2-9275-D874-CFA3CE582DCA}"/>
                  </a:ext>
                </a:extLst>
              </p:cNvPr>
              <p:cNvPicPr>
                <a:picLocks noChangeAspect="1"/>
              </p:cNvPicPr>
              <p:nvPr/>
            </p:nvPicPr>
            <p:blipFill rotWithShape="1">
              <a:blip r:embed="rId4"/>
              <a:srcRect b="57903"/>
              <a:stretch/>
            </p:blipFill>
            <p:spPr>
              <a:xfrm>
                <a:off x="713192" y="2457856"/>
                <a:ext cx="677863" cy="253653"/>
              </a:xfrm>
              <a:prstGeom prst="rect">
                <a:avLst/>
              </a:prstGeom>
            </p:spPr>
          </p:pic>
          <p:sp>
            <p:nvSpPr>
              <p:cNvPr id="14" name="직사각형 13">
                <a:extLst>
                  <a:ext uri="{FF2B5EF4-FFF2-40B4-BE49-F238E27FC236}">
                    <a16:creationId xmlns="" xmlns:a16="http://schemas.microsoft.com/office/drawing/2014/main" id="{2897C2EA-71D7-5EF4-4500-E26F838B493F}"/>
                  </a:ext>
                </a:extLst>
              </p:cNvPr>
              <p:cNvSpPr/>
              <p:nvPr/>
            </p:nvSpPr>
            <p:spPr>
              <a:xfrm>
                <a:off x="1059640" y="2517931"/>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2D3C9D"/>
                    </a:solidFill>
                    <a:latin typeface="D2Coding" panose="020B0609020101020101" pitchFamily="49" charset="-127"/>
                    <a:ea typeface="D2Coding" panose="020B0609020101020101" pitchFamily="49" charset="-127"/>
                  </a:rPr>
                  <a:t>14</a:t>
                </a:r>
                <a:endParaRPr lang="ko-KR" altLang="en-US" sz="1050" dirty="0">
                  <a:solidFill>
                    <a:srgbClr val="2D3C9D"/>
                  </a:solidFill>
                  <a:latin typeface="D2Coding" panose="020B0609020101020101" pitchFamily="49" charset="-127"/>
                  <a:ea typeface="D2Coding" panose="020B0609020101020101" pitchFamily="49" charset="-127"/>
                </a:endParaRPr>
              </a:p>
            </p:txBody>
          </p:sp>
        </p:grpSp>
        <p:pic>
          <p:nvPicPr>
            <p:cNvPr id="19" name="그림 18">
              <a:extLst>
                <a:ext uri="{FF2B5EF4-FFF2-40B4-BE49-F238E27FC236}">
                  <a16:creationId xmlns="" xmlns:a16="http://schemas.microsoft.com/office/drawing/2014/main" id="{409A80F1-070F-CE31-60C7-3F3ACA6A7030}"/>
                </a:ext>
              </a:extLst>
            </p:cNvPr>
            <p:cNvPicPr>
              <a:picLocks noChangeAspect="1"/>
            </p:cNvPicPr>
            <p:nvPr/>
          </p:nvPicPr>
          <p:blipFill rotWithShape="1">
            <a:blip r:embed="rId5"/>
            <a:srcRect r="19962" b="63013"/>
            <a:stretch/>
          </p:blipFill>
          <p:spPr>
            <a:xfrm>
              <a:off x="1415810" y="1810526"/>
              <a:ext cx="7926058" cy="1141018"/>
            </a:xfrm>
            <a:prstGeom prst="rect">
              <a:avLst/>
            </a:prstGeom>
          </p:spPr>
        </p:pic>
        <p:grpSp>
          <p:nvGrpSpPr>
            <p:cNvPr id="27" name="그룹 26">
              <a:extLst>
                <a:ext uri="{FF2B5EF4-FFF2-40B4-BE49-F238E27FC236}">
                  <a16:creationId xmlns="" xmlns:a16="http://schemas.microsoft.com/office/drawing/2014/main" id="{2C8CF08F-2F24-45A3-9B2A-F98A079ECD9F}"/>
                </a:ext>
              </a:extLst>
            </p:cNvPr>
            <p:cNvGrpSpPr/>
            <p:nvPr/>
          </p:nvGrpSpPr>
          <p:grpSpPr>
            <a:xfrm>
              <a:off x="711034" y="2590315"/>
              <a:ext cx="677863" cy="253653"/>
              <a:chOff x="713192" y="2457856"/>
              <a:chExt cx="677863" cy="253653"/>
            </a:xfrm>
          </p:grpSpPr>
          <p:pic>
            <p:nvPicPr>
              <p:cNvPr id="28" name="그림 27">
                <a:extLst>
                  <a:ext uri="{FF2B5EF4-FFF2-40B4-BE49-F238E27FC236}">
                    <a16:creationId xmlns="" xmlns:a16="http://schemas.microsoft.com/office/drawing/2014/main" id="{841C1373-37D1-27A9-77E7-F945FF799D9C}"/>
                  </a:ext>
                </a:extLst>
              </p:cNvPr>
              <p:cNvPicPr>
                <a:picLocks noChangeAspect="1"/>
              </p:cNvPicPr>
              <p:nvPr/>
            </p:nvPicPr>
            <p:blipFill rotWithShape="1">
              <a:blip r:embed="rId4"/>
              <a:srcRect b="57903"/>
              <a:stretch/>
            </p:blipFill>
            <p:spPr>
              <a:xfrm>
                <a:off x="713192" y="2457856"/>
                <a:ext cx="677863" cy="253653"/>
              </a:xfrm>
              <a:prstGeom prst="rect">
                <a:avLst/>
              </a:prstGeom>
            </p:spPr>
          </p:pic>
          <p:sp>
            <p:nvSpPr>
              <p:cNvPr id="29" name="직사각형 28">
                <a:extLst>
                  <a:ext uri="{FF2B5EF4-FFF2-40B4-BE49-F238E27FC236}">
                    <a16:creationId xmlns="" xmlns:a16="http://schemas.microsoft.com/office/drawing/2014/main" id="{E6718713-3F9D-4D7E-F384-16B7255191A0}"/>
                  </a:ext>
                </a:extLst>
              </p:cNvPr>
              <p:cNvSpPr/>
              <p:nvPr/>
            </p:nvSpPr>
            <p:spPr>
              <a:xfrm>
                <a:off x="1058575" y="2521297"/>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2D3C9D"/>
                    </a:solidFill>
                    <a:latin typeface="D2Coding" panose="020B0609020101020101" pitchFamily="49" charset="-127"/>
                    <a:ea typeface="D2Coding" panose="020B0609020101020101" pitchFamily="49" charset="-127"/>
                  </a:rPr>
                  <a:t>15</a:t>
                </a:r>
                <a:endParaRPr lang="ko-KR" altLang="en-US" sz="1050" dirty="0">
                  <a:solidFill>
                    <a:srgbClr val="2D3C9D"/>
                  </a:solidFill>
                  <a:latin typeface="D2Coding" panose="020B0609020101020101" pitchFamily="49" charset="-127"/>
                  <a:ea typeface="D2Coding" panose="020B0609020101020101" pitchFamily="49" charset="-127"/>
                </a:endParaRPr>
              </a:p>
            </p:txBody>
          </p:sp>
        </p:grpSp>
        <p:grpSp>
          <p:nvGrpSpPr>
            <p:cNvPr id="30" name="그룹 29">
              <a:extLst>
                <a:ext uri="{FF2B5EF4-FFF2-40B4-BE49-F238E27FC236}">
                  <a16:creationId xmlns="" xmlns:a16="http://schemas.microsoft.com/office/drawing/2014/main" id="{29C763A6-EC19-8E74-0DCB-4626274F98AB}"/>
                </a:ext>
              </a:extLst>
            </p:cNvPr>
            <p:cNvGrpSpPr/>
            <p:nvPr/>
          </p:nvGrpSpPr>
          <p:grpSpPr>
            <a:xfrm>
              <a:off x="704073" y="2985377"/>
              <a:ext cx="694706" cy="262093"/>
              <a:chOff x="713192" y="2798308"/>
              <a:chExt cx="694706" cy="262093"/>
            </a:xfrm>
          </p:grpSpPr>
          <p:pic>
            <p:nvPicPr>
              <p:cNvPr id="31" name="그림 30">
                <a:extLst>
                  <a:ext uri="{FF2B5EF4-FFF2-40B4-BE49-F238E27FC236}">
                    <a16:creationId xmlns="" xmlns:a16="http://schemas.microsoft.com/office/drawing/2014/main" id="{33FC40AB-236B-1014-5A40-EE7ECB2BFF55}"/>
                  </a:ext>
                </a:extLst>
              </p:cNvPr>
              <p:cNvPicPr>
                <a:picLocks noChangeAspect="1"/>
              </p:cNvPicPr>
              <p:nvPr/>
            </p:nvPicPr>
            <p:blipFill rotWithShape="1">
              <a:blip r:embed="rId4"/>
              <a:srcRect t="56503" r="-2484"/>
              <a:stretch/>
            </p:blipFill>
            <p:spPr>
              <a:xfrm>
                <a:off x="713192" y="2798308"/>
                <a:ext cx="694706" cy="262093"/>
              </a:xfrm>
              <a:prstGeom prst="rect">
                <a:avLst/>
              </a:prstGeom>
            </p:spPr>
          </p:pic>
          <p:sp>
            <p:nvSpPr>
              <p:cNvPr id="33" name="직사각형 32">
                <a:extLst>
                  <a:ext uri="{FF2B5EF4-FFF2-40B4-BE49-F238E27FC236}">
                    <a16:creationId xmlns="" xmlns:a16="http://schemas.microsoft.com/office/drawing/2014/main" id="{A755D1EB-6646-5A2E-0D85-A9ED9D26DB55}"/>
                  </a:ext>
                </a:extLst>
              </p:cNvPr>
              <p:cNvSpPr/>
              <p:nvPr/>
            </p:nvSpPr>
            <p:spPr>
              <a:xfrm>
                <a:off x="1064244" y="2868844"/>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D73F11"/>
                    </a:solidFill>
                    <a:latin typeface="D2Coding" panose="020B0609020101020101" pitchFamily="49" charset="-127"/>
                    <a:ea typeface="D2Coding" panose="020B0609020101020101" pitchFamily="49" charset="-127"/>
                  </a:rPr>
                  <a:t>15</a:t>
                </a:r>
                <a:endParaRPr lang="ko-KR" altLang="en-US" sz="1050" dirty="0">
                  <a:solidFill>
                    <a:srgbClr val="D73F11"/>
                  </a:solidFill>
                  <a:latin typeface="D2Coding" panose="020B0609020101020101" pitchFamily="49" charset="-127"/>
                  <a:ea typeface="D2Coding" panose="020B0609020101020101" pitchFamily="49" charset="-127"/>
                </a:endParaRPr>
              </a:p>
            </p:txBody>
          </p:sp>
        </p:grpSp>
        <p:pic>
          <p:nvPicPr>
            <p:cNvPr id="34" name="그림 33">
              <a:extLst>
                <a:ext uri="{FF2B5EF4-FFF2-40B4-BE49-F238E27FC236}">
                  <a16:creationId xmlns="" xmlns:a16="http://schemas.microsoft.com/office/drawing/2014/main" id="{D7FA71C8-8A93-B737-CE5F-AD3FA46B8DF1}"/>
                </a:ext>
              </a:extLst>
            </p:cNvPr>
            <p:cNvPicPr>
              <a:picLocks noChangeAspect="1"/>
            </p:cNvPicPr>
            <p:nvPr/>
          </p:nvPicPr>
          <p:blipFill rotWithShape="1">
            <a:blip r:embed="rId5"/>
            <a:srcRect t="36567" r="13993"/>
            <a:stretch/>
          </p:blipFill>
          <p:spPr>
            <a:xfrm>
              <a:off x="1341379" y="3101386"/>
              <a:ext cx="7926057" cy="1821090"/>
            </a:xfrm>
            <a:prstGeom prst="rect">
              <a:avLst/>
            </a:prstGeom>
          </p:spPr>
        </p:pic>
      </p:grpSp>
    </p:spTree>
    <p:extLst>
      <p:ext uri="{BB962C8B-B14F-4D97-AF65-F5344CB8AC3E}">
        <p14:creationId xmlns:p14="http://schemas.microsoft.com/office/powerpoint/2010/main" val="194294236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29F27DBF-D3CE-4508-B50D-C7CFA5F71AEE}"/>
              </a:ext>
            </a:extLst>
          </p:cNvPr>
          <p:cNvGrpSpPr/>
          <p:nvPr/>
        </p:nvGrpSpPr>
        <p:grpSpPr>
          <a:xfrm>
            <a:off x="559817" y="2315207"/>
            <a:ext cx="8782051" cy="3024336"/>
            <a:chOff x="559817" y="2315207"/>
            <a:chExt cx="8782051" cy="3024336"/>
          </a:xfrm>
        </p:grpSpPr>
        <p:sp>
          <p:nvSpPr>
            <p:cNvPr id="16" name="모서리가 둥근 직사각형 4">
              <a:extLst>
                <a:ext uri="{FF2B5EF4-FFF2-40B4-BE49-F238E27FC236}">
                  <a16:creationId xmlns="" xmlns:a16="http://schemas.microsoft.com/office/drawing/2014/main" id="{930158F8-A5B7-4F97-8E44-C73FC55364FC}"/>
                </a:ext>
              </a:extLst>
            </p:cNvPr>
            <p:cNvSpPr/>
            <p:nvPr/>
          </p:nvSpPr>
          <p:spPr>
            <a:xfrm>
              <a:off x="559817" y="2315207"/>
              <a:ext cx="8782050" cy="30243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3283"/>
            <a:stretch/>
          </p:blipFill>
          <p:spPr>
            <a:xfrm>
              <a:off x="631378" y="2393723"/>
              <a:ext cx="8710490" cy="2878072"/>
            </a:xfrm>
            <a:prstGeom prst="rect">
              <a:avLst/>
            </a:prstGeom>
          </p:spPr>
        </p:pic>
      </p:grpSp>
      <p:grpSp>
        <p:nvGrpSpPr>
          <p:cNvPr id="12" name="그룹 11">
            <a:extLst>
              <a:ext uri="{FF2B5EF4-FFF2-40B4-BE49-F238E27FC236}">
                <a16:creationId xmlns="" xmlns:a16="http://schemas.microsoft.com/office/drawing/2014/main" id="{5BC4FB4A-3CA8-4556-8526-EA897BF22ED0}"/>
              </a:ext>
            </a:extLst>
          </p:cNvPr>
          <p:cNvGrpSpPr/>
          <p:nvPr/>
        </p:nvGrpSpPr>
        <p:grpSpPr>
          <a:xfrm>
            <a:off x="580388" y="1413381"/>
            <a:ext cx="8887612" cy="849580"/>
            <a:chOff x="580388" y="1413381"/>
            <a:chExt cx="8887612" cy="849580"/>
          </a:xfrm>
        </p:grpSpPr>
        <p:sp>
          <p:nvSpPr>
            <p:cNvPr id="13" name="직사각형 12">
              <a:extLst>
                <a:ext uri="{FF2B5EF4-FFF2-40B4-BE49-F238E27FC236}">
                  <a16:creationId xmlns="" xmlns:a16="http://schemas.microsoft.com/office/drawing/2014/main" id="{F004C536-87E6-4C27-A185-D6665F5959BB}"/>
                </a:ext>
              </a:extLst>
            </p:cNvPr>
            <p:cNvSpPr/>
            <p:nvPr/>
          </p:nvSpPr>
          <p:spPr>
            <a:xfrm>
              <a:off x="711200" y="1666149"/>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Here is how to solve the error.</a:t>
              </a:r>
            </a:p>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Bring the file again.</a:t>
              </a:r>
            </a:p>
          </p:txBody>
        </p:sp>
        <p:sp>
          <p:nvSpPr>
            <p:cNvPr id="14" name="직사각형 13">
              <a:extLst>
                <a:ext uri="{FF2B5EF4-FFF2-40B4-BE49-F238E27FC236}">
                  <a16:creationId xmlns="" xmlns:a16="http://schemas.microsoft.com/office/drawing/2014/main" id="{CFFFBD08-1A68-4485-876A-E062158A3B7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Merging DataFrames</a:t>
              </a:r>
            </a:p>
          </p:txBody>
        </p:sp>
      </p:grpSp>
    </p:spTree>
    <p:extLst>
      <p:ext uri="{BB962C8B-B14F-4D97-AF65-F5344CB8AC3E}">
        <p14:creationId xmlns:p14="http://schemas.microsoft.com/office/powerpoint/2010/main" val="166239530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1" name="그룹 10">
            <a:extLst>
              <a:ext uri="{FF2B5EF4-FFF2-40B4-BE49-F238E27FC236}">
                <a16:creationId xmlns="" xmlns:a16="http://schemas.microsoft.com/office/drawing/2014/main" id="{09C85312-E9B5-4FDB-9258-63817A53E649}"/>
              </a:ext>
            </a:extLst>
          </p:cNvPr>
          <p:cNvGrpSpPr/>
          <p:nvPr/>
        </p:nvGrpSpPr>
        <p:grpSpPr>
          <a:xfrm>
            <a:off x="580388" y="1413381"/>
            <a:ext cx="8887612" cy="598229"/>
            <a:chOff x="580388" y="1413381"/>
            <a:chExt cx="8887612" cy="598229"/>
          </a:xfrm>
        </p:grpSpPr>
        <p:sp>
          <p:nvSpPr>
            <p:cNvPr id="12" name="직사각형 11">
              <a:extLst>
                <a:ext uri="{FF2B5EF4-FFF2-40B4-BE49-F238E27FC236}">
                  <a16:creationId xmlns="" xmlns:a16="http://schemas.microsoft.com/office/drawing/2014/main" id="{86053AEB-3C95-427A-9B65-44C6B6C5EB30}"/>
                </a:ext>
              </a:extLst>
            </p:cNvPr>
            <p:cNvSpPr/>
            <p:nvPr/>
          </p:nvSpPr>
          <p:spPr>
            <a:xfrm>
              <a:off x="711200" y="166614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Here is how to solve the error.</a:t>
              </a:r>
            </a:p>
          </p:txBody>
        </p:sp>
        <p:sp>
          <p:nvSpPr>
            <p:cNvPr id="13" name="직사각형 12">
              <a:extLst>
                <a:ext uri="{FF2B5EF4-FFF2-40B4-BE49-F238E27FC236}">
                  <a16:creationId xmlns="" xmlns:a16="http://schemas.microsoft.com/office/drawing/2014/main" id="{4C7EB74A-52CE-4115-9420-05F08182F37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Merging DataFrames</a:t>
              </a:r>
            </a:p>
          </p:txBody>
        </p:sp>
      </p:grpSp>
      <p:grpSp>
        <p:nvGrpSpPr>
          <p:cNvPr id="20" name="그룹 19">
            <a:extLst>
              <a:ext uri="{FF2B5EF4-FFF2-40B4-BE49-F238E27FC236}">
                <a16:creationId xmlns="" xmlns:a16="http://schemas.microsoft.com/office/drawing/2014/main" id="{CC349B65-9DBE-2DC2-67F6-56D282B03D51}"/>
              </a:ext>
            </a:extLst>
          </p:cNvPr>
          <p:cNvGrpSpPr/>
          <p:nvPr/>
        </p:nvGrpSpPr>
        <p:grpSpPr>
          <a:xfrm>
            <a:off x="559817" y="2030612"/>
            <a:ext cx="8782051" cy="2378828"/>
            <a:chOff x="559817" y="2030612"/>
            <a:chExt cx="8782051" cy="2378828"/>
          </a:xfrm>
        </p:grpSpPr>
        <p:sp>
          <p:nvSpPr>
            <p:cNvPr id="14" name="모서리가 둥근 직사각형 4">
              <a:extLst>
                <a:ext uri="{FF2B5EF4-FFF2-40B4-BE49-F238E27FC236}">
                  <a16:creationId xmlns="" xmlns:a16="http://schemas.microsoft.com/office/drawing/2014/main" id="{CF2E79C9-B406-F7A4-B5F4-E41FD72DF990}"/>
                </a:ext>
              </a:extLst>
            </p:cNvPr>
            <p:cNvSpPr/>
            <p:nvPr/>
          </p:nvSpPr>
          <p:spPr>
            <a:xfrm>
              <a:off x="559817" y="2030612"/>
              <a:ext cx="8782050" cy="23788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a:extLst>
                <a:ext uri="{FF2B5EF4-FFF2-40B4-BE49-F238E27FC236}">
                  <a16:creationId xmlns="" xmlns:a16="http://schemas.microsoft.com/office/drawing/2014/main" id="{6868E267-3CC6-1CE4-2949-B32A57E290B6}"/>
                </a:ext>
              </a:extLst>
            </p:cNvPr>
            <p:cNvPicPr>
              <a:picLocks noChangeAspect="1"/>
            </p:cNvPicPr>
            <p:nvPr/>
          </p:nvPicPr>
          <p:blipFill rotWithShape="1">
            <a:blip r:embed="rId4"/>
            <a:srcRect r="19676" b="81361"/>
            <a:stretch/>
          </p:blipFill>
          <p:spPr>
            <a:xfrm>
              <a:off x="1387548" y="2120395"/>
              <a:ext cx="7954320" cy="450086"/>
            </a:xfrm>
            <a:prstGeom prst="rect">
              <a:avLst/>
            </a:prstGeom>
          </p:spPr>
        </p:pic>
        <p:grpSp>
          <p:nvGrpSpPr>
            <p:cNvPr id="15" name="그룹 14">
              <a:extLst>
                <a:ext uri="{FF2B5EF4-FFF2-40B4-BE49-F238E27FC236}">
                  <a16:creationId xmlns="" xmlns:a16="http://schemas.microsoft.com/office/drawing/2014/main" id="{63C1EEE4-AA5E-A30E-4F79-DFDE5A5D2052}"/>
                </a:ext>
              </a:extLst>
            </p:cNvPr>
            <p:cNvGrpSpPr/>
            <p:nvPr/>
          </p:nvGrpSpPr>
          <p:grpSpPr>
            <a:xfrm>
              <a:off x="691733" y="2195631"/>
              <a:ext cx="677863" cy="602545"/>
              <a:chOff x="713192" y="2457856"/>
              <a:chExt cx="677863" cy="602545"/>
            </a:xfrm>
          </p:grpSpPr>
          <p:pic>
            <p:nvPicPr>
              <p:cNvPr id="16" name="그림 15">
                <a:extLst>
                  <a:ext uri="{FF2B5EF4-FFF2-40B4-BE49-F238E27FC236}">
                    <a16:creationId xmlns="" xmlns:a16="http://schemas.microsoft.com/office/drawing/2014/main" id="{A23ECC8D-9FB9-2D84-2604-9E2241B0EFCC}"/>
                  </a:ext>
                </a:extLst>
              </p:cNvPr>
              <p:cNvPicPr>
                <a:picLocks noChangeAspect="1"/>
              </p:cNvPicPr>
              <p:nvPr/>
            </p:nvPicPr>
            <p:blipFill>
              <a:blip r:embed="rId5"/>
              <a:stretch>
                <a:fillRect/>
              </a:stretch>
            </p:blipFill>
            <p:spPr>
              <a:xfrm>
                <a:off x="713192" y="2457856"/>
                <a:ext cx="677863" cy="602545"/>
              </a:xfrm>
              <a:prstGeom prst="rect">
                <a:avLst/>
              </a:prstGeom>
            </p:spPr>
          </p:pic>
          <p:sp>
            <p:nvSpPr>
              <p:cNvPr id="17" name="직사각형 16">
                <a:extLst>
                  <a:ext uri="{FF2B5EF4-FFF2-40B4-BE49-F238E27FC236}">
                    <a16:creationId xmlns="" xmlns:a16="http://schemas.microsoft.com/office/drawing/2014/main" id="{B3490574-0E04-C221-05AF-A993AFE64504}"/>
                  </a:ext>
                </a:extLst>
              </p:cNvPr>
              <p:cNvSpPr/>
              <p:nvPr/>
            </p:nvSpPr>
            <p:spPr>
              <a:xfrm>
                <a:off x="1052020" y="2516217"/>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dirty="0">
                    <a:solidFill>
                      <a:srgbClr val="2D3C9D"/>
                    </a:solidFill>
                    <a:latin typeface="D2Coding" panose="020B0609020101020101" pitchFamily="49" charset="-127"/>
                    <a:ea typeface="D2Coding" panose="020B0609020101020101" pitchFamily="49" charset="-127"/>
                  </a:rPr>
                  <a:t>18</a:t>
                </a:r>
                <a:endParaRPr lang="ko-KR" altLang="en-US" sz="1100" dirty="0">
                  <a:solidFill>
                    <a:srgbClr val="2D3C9D"/>
                  </a:solidFill>
                  <a:latin typeface="D2Coding" panose="020B0609020101020101" pitchFamily="49" charset="-127"/>
                  <a:ea typeface="D2Coding" panose="020B0609020101020101" pitchFamily="49" charset="-127"/>
                </a:endParaRPr>
              </a:p>
            </p:txBody>
          </p:sp>
          <p:sp>
            <p:nvSpPr>
              <p:cNvPr id="18" name="직사각형 17">
                <a:extLst>
                  <a:ext uri="{FF2B5EF4-FFF2-40B4-BE49-F238E27FC236}">
                    <a16:creationId xmlns="" xmlns:a16="http://schemas.microsoft.com/office/drawing/2014/main" id="{6CE0E5E2-EB6C-81CC-1C04-AB354FFC55C8}"/>
                  </a:ext>
                </a:extLst>
              </p:cNvPr>
              <p:cNvSpPr/>
              <p:nvPr/>
            </p:nvSpPr>
            <p:spPr>
              <a:xfrm>
                <a:off x="1054560" y="2868844"/>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dirty="0">
                    <a:solidFill>
                      <a:srgbClr val="D73F11"/>
                    </a:solidFill>
                    <a:latin typeface="D2Coding" panose="020B0609020101020101" pitchFamily="49" charset="-127"/>
                    <a:ea typeface="D2Coding" panose="020B0609020101020101" pitchFamily="49" charset="-127"/>
                  </a:rPr>
                  <a:t>18</a:t>
                </a:r>
                <a:endParaRPr lang="ko-KR" altLang="en-US" sz="1100" dirty="0">
                  <a:solidFill>
                    <a:srgbClr val="D73F11"/>
                  </a:solidFill>
                  <a:latin typeface="D2Coding" panose="020B0609020101020101" pitchFamily="49" charset="-127"/>
                  <a:ea typeface="D2Coding" panose="020B0609020101020101" pitchFamily="49" charset="-127"/>
                </a:endParaRPr>
              </a:p>
            </p:txBody>
          </p:sp>
        </p:grpSp>
        <p:pic>
          <p:nvPicPr>
            <p:cNvPr id="19" name="그림 18">
              <a:extLst>
                <a:ext uri="{FF2B5EF4-FFF2-40B4-BE49-F238E27FC236}">
                  <a16:creationId xmlns="" xmlns:a16="http://schemas.microsoft.com/office/drawing/2014/main" id="{D1758A27-EBDD-943F-6D2B-CC72B1451BA5}"/>
                </a:ext>
              </a:extLst>
            </p:cNvPr>
            <p:cNvPicPr>
              <a:picLocks noChangeAspect="1"/>
            </p:cNvPicPr>
            <p:nvPr/>
          </p:nvPicPr>
          <p:blipFill rotWithShape="1">
            <a:blip r:embed="rId4"/>
            <a:srcRect t="19481" r="13923"/>
            <a:stretch/>
          </p:blipFill>
          <p:spPr>
            <a:xfrm>
              <a:off x="1369597" y="2589483"/>
              <a:ext cx="7841496" cy="1788687"/>
            </a:xfrm>
            <a:prstGeom prst="rect">
              <a:avLst/>
            </a:prstGeom>
          </p:spPr>
        </p:pic>
      </p:grpSp>
    </p:spTree>
    <p:extLst>
      <p:ext uri="{BB962C8B-B14F-4D97-AF65-F5344CB8AC3E}">
        <p14:creationId xmlns:p14="http://schemas.microsoft.com/office/powerpoint/2010/main" val="15547694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9" name="그룹 8">
            <a:extLst>
              <a:ext uri="{FF2B5EF4-FFF2-40B4-BE49-F238E27FC236}">
                <a16:creationId xmlns="" xmlns:a16="http://schemas.microsoft.com/office/drawing/2014/main" id="{6D7FF944-7027-4101-9E63-51145ACB76C8}"/>
              </a:ext>
            </a:extLst>
          </p:cNvPr>
          <p:cNvGrpSpPr/>
          <p:nvPr/>
        </p:nvGrpSpPr>
        <p:grpSpPr>
          <a:xfrm>
            <a:off x="580388" y="1413381"/>
            <a:ext cx="8887612" cy="1603632"/>
            <a:chOff x="580388" y="1413381"/>
            <a:chExt cx="8887612" cy="1603632"/>
          </a:xfrm>
        </p:grpSpPr>
        <p:sp>
          <p:nvSpPr>
            <p:cNvPr id="11" name="직사각형 10">
              <a:extLst>
                <a:ext uri="{FF2B5EF4-FFF2-40B4-BE49-F238E27FC236}">
                  <a16:creationId xmlns="" xmlns:a16="http://schemas.microsoft.com/office/drawing/2014/main" id="{67DD63DD-44BF-4C8F-8552-93203D5B8AAA}"/>
                </a:ext>
              </a:extLst>
            </p:cNvPr>
            <p:cNvSpPr/>
            <p:nvPr/>
          </p:nvSpPr>
          <p:spPr>
            <a:xfrm>
              <a:off x="711200" y="1666149"/>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on=None and how='inner’ options are applied as default values. The on=None option means merging all columns that belong in common to the two DataFrames into a reference (key).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how='inner’ option means that data in the reference column is extracted only when the data is an intersection common to both DataFrames.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We merged and returned five commonly existing stocks based on the column “id.”</a:t>
              </a:r>
            </a:p>
          </p:txBody>
        </p:sp>
        <p:sp>
          <p:nvSpPr>
            <p:cNvPr id="12" name="직사각형 11">
              <a:extLst>
                <a:ext uri="{FF2B5EF4-FFF2-40B4-BE49-F238E27FC236}">
                  <a16:creationId xmlns="" xmlns:a16="http://schemas.microsoft.com/office/drawing/2014/main" id="{C70F0B4B-2039-4E09-8CFD-3EFA5EC7FCE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Merging DataFrames</a:t>
              </a:r>
            </a:p>
          </p:txBody>
        </p:sp>
      </p:grpSp>
    </p:spTree>
    <p:extLst>
      <p:ext uri="{BB962C8B-B14F-4D97-AF65-F5344CB8AC3E}">
        <p14:creationId xmlns:p14="http://schemas.microsoft.com/office/powerpoint/2010/main" val="3694952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NumPy</a:t>
            </a:r>
            <a:r>
              <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rPr>
              <a:t> </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Array Basics</a:t>
            </a:r>
          </a:p>
        </p:txBody>
      </p:sp>
      <p:grpSp>
        <p:nvGrpSpPr>
          <p:cNvPr id="2" name="그룹 1">
            <a:extLst>
              <a:ext uri="{FF2B5EF4-FFF2-40B4-BE49-F238E27FC236}">
                <a16:creationId xmlns="" xmlns:a16="http://schemas.microsoft.com/office/drawing/2014/main" id="{CC50D0E5-647A-43DC-999F-D20B4F96142F}"/>
              </a:ext>
            </a:extLst>
          </p:cNvPr>
          <p:cNvGrpSpPr/>
          <p:nvPr/>
        </p:nvGrpSpPr>
        <p:grpSpPr>
          <a:xfrm>
            <a:off x="559817" y="3417439"/>
            <a:ext cx="8782050" cy="2387825"/>
            <a:chOff x="559817" y="3789039"/>
            <a:chExt cx="8782050" cy="2387825"/>
          </a:xfrm>
        </p:grpSpPr>
        <p:sp>
          <p:nvSpPr>
            <p:cNvPr id="34" name="모서리가 둥근 직사각형 4">
              <a:extLst>
                <a:ext uri="{FF2B5EF4-FFF2-40B4-BE49-F238E27FC236}">
                  <a16:creationId xmlns="" xmlns:a16="http://schemas.microsoft.com/office/drawing/2014/main" id="{A36E3BA1-83BF-4EF9-8B22-BB45DE7AA1FC}"/>
                </a:ext>
              </a:extLst>
            </p:cNvPr>
            <p:cNvSpPr/>
            <p:nvPr/>
          </p:nvSpPr>
          <p:spPr>
            <a:xfrm>
              <a:off x="559817" y="3789039"/>
              <a:ext cx="8782050" cy="238782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357" r="14281"/>
            <a:stretch/>
          </p:blipFill>
          <p:spPr>
            <a:xfrm>
              <a:off x="604360" y="3855800"/>
              <a:ext cx="8737507" cy="2223583"/>
            </a:xfrm>
            <a:prstGeom prst="rect">
              <a:avLst/>
            </a:prstGeom>
            <a:ln>
              <a:noFill/>
            </a:ln>
          </p:spPr>
        </p:pic>
      </p:grpSp>
      <p:sp>
        <p:nvSpPr>
          <p:cNvPr id="15" name="Rectangle 12">
            <a:extLst>
              <a:ext uri="{FF2B5EF4-FFF2-40B4-BE49-F238E27FC236}">
                <a16:creationId xmlns="" xmlns:a16="http://schemas.microsoft.com/office/drawing/2014/main" id="{DDC3CFC0-B815-4081-ADBF-D7721003F2F2}"/>
              </a:ext>
            </a:extLst>
          </p:cNvPr>
          <p:cNvSpPr/>
          <p:nvPr/>
        </p:nvSpPr>
        <p:spPr>
          <a:xfrm>
            <a:off x="711201" y="2106754"/>
            <a:ext cx="86328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 n-dimensional array object is called 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ndarry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It can be used to process and store large datasets.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Fast and flexible arrangements use a similar grammar used for operations between scalar elements. They use mathematical operations for the entire data block.</a:t>
            </a:r>
          </a:p>
        </p:txBody>
      </p:sp>
      <p:sp>
        <p:nvSpPr>
          <p:cNvPr id="16" name="직사각형 15">
            <a:extLst>
              <a:ext uri="{FF2B5EF4-FFF2-40B4-BE49-F238E27FC236}">
                <a16:creationId xmlns="" xmlns:a16="http://schemas.microsoft.com/office/drawing/2014/main" id="{BA7BFE4E-0FFC-49CB-8243-11C7F533ADFB}"/>
              </a:ext>
            </a:extLst>
          </p:cNvPr>
          <p:cNvSpPr/>
          <p:nvPr/>
        </p:nvSpPr>
        <p:spPr>
          <a:xfrm>
            <a:off x="580388" y="184482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NumPy </a:t>
            </a:r>
            <a:r>
              <a:rPr lang="en-US" altLang="ko-KR" sz="1400" dirty="0" err="1">
                <a:solidFill>
                  <a:schemeClr val="tx1"/>
                </a:solidFill>
                <a:latin typeface="SamsungOne 400" panose="020B0503030303020204" pitchFamily="34" charset="0"/>
                <a:ea typeface="SamsungOne 400" panose="020B0503030303020204" pitchFamily="34" charset="0"/>
              </a:rPr>
              <a:t>ndarray</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7" name="직사각형 16">
            <a:extLst>
              <a:ext uri="{FF2B5EF4-FFF2-40B4-BE49-F238E27FC236}">
                <a16:creationId xmlns="" xmlns:a16="http://schemas.microsoft.com/office/drawing/2014/main" id="{6823BC7D-2DA5-4A7F-9FEB-A32D7FEA3DD9}"/>
              </a:ext>
            </a:extLst>
          </p:cNvPr>
          <p:cNvSpPr/>
          <p:nvPr/>
        </p:nvSpPr>
        <p:spPr>
          <a:xfrm>
            <a:off x="581098" y="3018542"/>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First, an arrangement may be made into a sequence (list, tuple, array, set).</a:t>
            </a:r>
          </a:p>
        </p:txBody>
      </p:sp>
    </p:spTree>
    <p:extLst>
      <p:ext uri="{BB962C8B-B14F-4D97-AF65-F5344CB8AC3E}">
        <p14:creationId xmlns:p14="http://schemas.microsoft.com/office/powerpoint/2010/main" val="267508719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2" name="직사각형 11">
            <a:extLst>
              <a:ext uri="{FF2B5EF4-FFF2-40B4-BE49-F238E27FC236}">
                <a16:creationId xmlns="" xmlns:a16="http://schemas.microsoft.com/office/drawing/2014/main" id="{6AAC80D9-DBC8-41DA-83D9-AAFB759990D8}"/>
              </a:ext>
            </a:extLst>
          </p:cNvPr>
          <p:cNvSpPr/>
          <p:nvPr/>
        </p:nvSpPr>
        <p:spPr>
          <a:xfrm>
            <a:off x="711200" y="535039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two columns are the same, the results are merged based on the values in the common column name. </a:t>
            </a:r>
          </a:p>
        </p:txBody>
      </p:sp>
      <p:grpSp>
        <p:nvGrpSpPr>
          <p:cNvPr id="13" name="그룹 12">
            <a:extLst>
              <a:ext uri="{FF2B5EF4-FFF2-40B4-BE49-F238E27FC236}">
                <a16:creationId xmlns="" xmlns:a16="http://schemas.microsoft.com/office/drawing/2014/main" id="{702F5418-74B5-43F9-ACEF-D6295E00BF6B}"/>
              </a:ext>
            </a:extLst>
          </p:cNvPr>
          <p:cNvGrpSpPr/>
          <p:nvPr/>
        </p:nvGrpSpPr>
        <p:grpSpPr>
          <a:xfrm>
            <a:off x="580388" y="1413381"/>
            <a:ext cx="8887612" cy="798284"/>
            <a:chOff x="580388" y="1413381"/>
            <a:chExt cx="8887612" cy="798284"/>
          </a:xfrm>
        </p:grpSpPr>
        <p:sp>
          <p:nvSpPr>
            <p:cNvPr id="14" name="직사각형 13">
              <a:extLst>
                <a:ext uri="{FF2B5EF4-FFF2-40B4-BE49-F238E27FC236}">
                  <a16:creationId xmlns="" xmlns:a16="http://schemas.microsoft.com/office/drawing/2014/main" id="{1B5629FB-B770-406D-8889-82DD4C909997}"/>
                </a:ext>
              </a:extLst>
            </p:cNvPr>
            <p:cNvSpPr/>
            <p:nvPr/>
          </p:nvSpPr>
          <p:spPr>
            <a:xfrm>
              <a:off x="711200" y="1666149"/>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deliberately change and see what happens if there are columns “id_1” and “name_1” on the left side of the DataFrame and if there are columns “id_1” and “name_1” on its right side.</a:t>
              </a:r>
            </a:p>
          </p:txBody>
        </p:sp>
        <p:sp>
          <p:nvSpPr>
            <p:cNvPr id="15" name="직사각형 14">
              <a:extLst>
                <a:ext uri="{FF2B5EF4-FFF2-40B4-BE49-F238E27FC236}">
                  <a16:creationId xmlns="" xmlns:a16="http://schemas.microsoft.com/office/drawing/2014/main" id="{70F8581F-9040-4B27-992E-16B56D5FC82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Merging DataFrames</a:t>
              </a:r>
            </a:p>
          </p:txBody>
        </p:sp>
      </p:grpSp>
      <p:grpSp>
        <p:nvGrpSpPr>
          <p:cNvPr id="29" name="그룹 28">
            <a:extLst>
              <a:ext uri="{FF2B5EF4-FFF2-40B4-BE49-F238E27FC236}">
                <a16:creationId xmlns="" xmlns:a16="http://schemas.microsoft.com/office/drawing/2014/main" id="{A8DAF409-3743-107E-2C49-070C6704FD74}"/>
              </a:ext>
            </a:extLst>
          </p:cNvPr>
          <p:cNvGrpSpPr/>
          <p:nvPr/>
        </p:nvGrpSpPr>
        <p:grpSpPr>
          <a:xfrm>
            <a:off x="559817" y="2235344"/>
            <a:ext cx="8782050" cy="3047856"/>
            <a:chOff x="559817" y="2235344"/>
            <a:chExt cx="8782050" cy="3047856"/>
          </a:xfrm>
        </p:grpSpPr>
        <p:sp>
          <p:nvSpPr>
            <p:cNvPr id="4" name="모서리가 둥근 직사각형 4">
              <a:extLst>
                <a:ext uri="{FF2B5EF4-FFF2-40B4-BE49-F238E27FC236}">
                  <a16:creationId xmlns="" xmlns:a16="http://schemas.microsoft.com/office/drawing/2014/main" id="{7D7D4D0C-D7AB-6B0B-CBFC-C150D730FDDD}"/>
                </a:ext>
              </a:extLst>
            </p:cNvPr>
            <p:cNvSpPr/>
            <p:nvPr/>
          </p:nvSpPr>
          <p:spPr>
            <a:xfrm>
              <a:off x="559817" y="2235344"/>
              <a:ext cx="8782050" cy="30478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5825AF2E-6228-8679-FD11-0EF9302BDB83}"/>
                </a:ext>
              </a:extLst>
            </p:cNvPr>
            <p:cNvPicPr>
              <a:picLocks noChangeAspect="1"/>
            </p:cNvPicPr>
            <p:nvPr/>
          </p:nvPicPr>
          <p:blipFill rotWithShape="1">
            <a:blip r:embed="rId4"/>
            <a:srcRect b="54624"/>
            <a:stretch/>
          </p:blipFill>
          <p:spPr>
            <a:xfrm>
              <a:off x="664055" y="2389921"/>
              <a:ext cx="677863" cy="273408"/>
            </a:xfrm>
            <a:prstGeom prst="rect">
              <a:avLst/>
            </a:prstGeom>
          </p:spPr>
        </p:pic>
        <p:pic>
          <p:nvPicPr>
            <p:cNvPr id="11" name="그림 10">
              <a:extLst>
                <a:ext uri="{FF2B5EF4-FFF2-40B4-BE49-F238E27FC236}">
                  <a16:creationId xmlns="" xmlns:a16="http://schemas.microsoft.com/office/drawing/2014/main" id="{43516AAF-C3CE-84BF-70A2-B21E0B8C110C}"/>
                </a:ext>
              </a:extLst>
            </p:cNvPr>
            <p:cNvPicPr>
              <a:picLocks noChangeAspect="1"/>
            </p:cNvPicPr>
            <p:nvPr/>
          </p:nvPicPr>
          <p:blipFill rotWithShape="1">
            <a:blip r:embed="rId5"/>
            <a:srcRect r="17808" b="63255"/>
            <a:stretch/>
          </p:blipFill>
          <p:spPr>
            <a:xfrm>
              <a:off x="1348025" y="2317698"/>
              <a:ext cx="7993842" cy="1111302"/>
            </a:xfrm>
            <a:prstGeom prst="rect">
              <a:avLst/>
            </a:prstGeom>
          </p:spPr>
        </p:pic>
        <p:pic>
          <p:nvPicPr>
            <p:cNvPr id="16" name="그림 15">
              <a:extLst>
                <a:ext uri="{FF2B5EF4-FFF2-40B4-BE49-F238E27FC236}">
                  <a16:creationId xmlns="" xmlns:a16="http://schemas.microsoft.com/office/drawing/2014/main" id="{72074972-6854-D5CF-AB35-2031C361BC55}"/>
                </a:ext>
              </a:extLst>
            </p:cNvPr>
            <p:cNvPicPr>
              <a:picLocks noChangeAspect="1"/>
            </p:cNvPicPr>
            <p:nvPr/>
          </p:nvPicPr>
          <p:blipFill rotWithShape="1">
            <a:blip r:embed="rId5"/>
            <a:srcRect t="36746" r="14021"/>
            <a:stretch/>
          </p:blipFill>
          <p:spPr>
            <a:xfrm>
              <a:off x="1341917" y="3437295"/>
              <a:ext cx="7924003" cy="1812825"/>
            </a:xfrm>
            <a:prstGeom prst="rect">
              <a:avLst/>
            </a:prstGeom>
          </p:spPr>
        </p:pic>
        <p:sp>
          <p:nvSpPr>
            <p:cNvPr id="21" name="직사각형 20">
              <a:extLst>
                <a:ext uri="{FF2B5EF4-FFF2-40B4-BE49-F238E27FC236}">
                  <a16:creationId xmlns="" xmlns:a16="http://schemas.microsoft.com/office/drawing/2014/main" id="{06600778-B142-4B06-7D7B-F55782F1B63D}"/>
                </a:ext>
              </a:extLst>
            </p:cNvPr>
            <p:cNvSpPr/>
            <p:nvPr/>
          </p:nvSpPr>
          <p:spPr>
            <a:xfrm>
              <a:off x="1002986" y="2448851"/>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2D3C9D"/>
                  </a:solidFill>
                  <a:latin typeface="D2Coding" panose="020B0609020101020101" pitchFamily="49" charset="-127"/>
                  <a:ea typeface="D2Coding" panose="020B0609020101020101" pitchFamily="49" charset="-127"/>
                </a:rPr>
                <a:t>19</a:t>
              </a:r>
              <a:endParaRPr lang="ko-KR" altLang="en-US" sz="1050" dirty="0">
                <a:solidFill>
                  <a:srgbClr val="2D3C9D"/>
                </a:solidFill>
                <a:latin typeface="D2Coding" panose="020B0609020101020101" pitchFamily="49" charset="-127"/>
                <a:ea typeface="D2Coding" panose="020B0609020101020101" pitchFamily="49" charset="-127"/>
              </a:endParaRPr>
            </a:p>
          </p:txBody>
        </p:sp>
        <p:pic>
          <p:nvPicPr>
            <p:cNvPr id="22" name="그림 21">
              <a:extLst>
                <a:ext uri="{FF2B5EF4-FFF2-40B4-BE49-F238E27FC236}">
                  <a16:creationId xmlns="" xmlns:a16="http://schemas.microsoft.com/office/drawing/2014/main" id="{CE642D5B-5A74-0443-CF1E-C74DCF527177}"/>
                </a:ext>
              </a:extLst>
            </p:cNvPr>
            <p:cNvPicPr>
              <a:picLocks noChangeAspect="1"/>
            </p:cNvPicPr>
            <p:nvPr/>
          </p:nvPicPr>
          <p:blipFill rotWithShape="1">
            <a:blip r:embed="rId4"/>
            <a:srcRect b="54624"/>
            <a:stretch/>
          </p:blipFill>
          <p:spPr>
            <a:xfrm>
              <a:off x="664055" y="3088400"/>
              <a:ext cx="677863" cy="273408"/>
            </a:xfrm>
            <a:prstGeom prst="rect">
              <a:avLst/>
            </a:prstGeom>
          </p:spPr>
        </p:pic>
        <p:sp>
          <p:nvSpPr>
            <p:cNvPr id="26" name="직사각형 25">
              <a:extLst>
                <a:ext uri="{FF2B5EF4-FFF2-40B4-BE49-F238E27FC236}">
                  <a16:creationId xmlns="" xmlns:a16="http://schemas.microsoft.com/office/drawing/2014/main" id="{5540B60E-0407-CBBB-773A-72CEA7170FF5}"/>
                </a:ext>
              </a:extLst>
            </p:cNvPr>
            <p:cNvSpPr/>
            <p:nvPr/>
          </p:nvSpPr>
          <p:spPr>
            <a:xfrm>
              <a:off x="1013496" y="3147330"/>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2D3C9D"/>
                  </a:solidFill>
                  <a:latin typeface="D2Coding" panose="020B0609020101020101" pitchFamily="49" charset="-127"/>
                  <a:ea typeface="D2Coding" panose="020B0609020101020101" pitchFamily="49" charset="-127"/>
                </a:rPr>
                <a:t>20</a:t>
              </a:r>
              <a:endParaRPr lang="ko-KR" altLang="en-US" sz="1050" dirty="0">
                <a:solidFill>
                  <a:srgbClr val="2D3C9D"/>
                </a:solidFill>
                <a:latin typeface="D2Coding" panose="020B0609020101020101" pitchFamily="49" charset="-127"/>
                <a:ea typeface="D2Coding" panose="020B0609020101020101" pitchFamily="49" charset="-127"/>
              </a:endParaRPr>
            </a:p>
          </p:txBody>
        </p:sp>
        <p:pic>
          <p:nvPicPr>
            <p:cNvPr id="27" name="그림 26">
              <a:extLst>
                <a:ext uri="{FF2B5EF4-FFF2-40B4-BE49-F238E27FC236}">
                  <a16:creationId xmlns="" xmlns:a16="http://schemas.microsoft.com/office/drawing/2014/main" id="{6CD64EAD-7DFA-706B-FCB2-BCB4B153A4F7}"/>
                </a:ext>
              </a:extLst>
            </p:cNvPr>
            <p:cNvPicPr>
              <a:picLocks noChangeAspect="1"/>
            </p:cNvPicPr>
            <p:nvPr/>
          </p:nvPicPr>
          <p:blipFill rotWithShape="1">
            <a:blip r:embed="rId4"/>
            <a:srcRect t="57962" b="4262"/>
            <a:stretch/>
          </p:blipFill>
          <p:spPr>
            <a:xfrm>
              <a:off x="664054" y="3429000"/>
              <a:ext cx="677863" cy="227614"/>
            </a:xfrm>
            <a:prstGeom prst="rect">
              <a:avLst/>
            </a:prstGeom>
          </p:spPr>
        </p:pic>
        <p:sp>
          <p:nvSpPr>
            <p:cNvPr id="28" name="직사각형 27">
              <a:extLst>
                <a:ext uri="{FF2B5EF4-FFF2-40B4-BE49-F238E27FC236}">
                  <a16:creationId xmlns="" xmlns:a16="http://schemas.microsoft.com/office/drawing/2014/main" id="{2651CF75-1ED5-3877-C8FC-F54653C05C48}"/>
                </a:ext>
              </a:extLst>
            </p:cNvPr>
            <p:cNvSpPr/>
            <p:nvPr/>
          </p:nvSpPr>
          <p:spPr>
            <a:xfrm>
              <a:off x="1016256" y="3486725"/>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D73F11"/>
                  </a:solidFill>
                  <a:latin typeface="D2Coding" panose="020B0609020101020101" pitchFamily="49" charset="-127"/>
                  <a:ea typeface="D2Coding" panose="020B0609020101020101" pitchFamily="49" charset="-127"/>
                </a:rPr>
                <a:t>20</a:t>
              </a:r>
              <a:endParaRPr lang="ko-KR" altLang="en-US" sz="1050" dirty="0">
                <a:solidFill>
                  <a:srgbClr val="D73F11"/>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5000465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4" name="그룹 13">
            <a:extLst>
              <a:ext uri="{FF2B5EF4-FFF2-40B4-BE49-F238E27FC236}">
                <a16:creationId xmlns="" xmlns:a16="http://schemas.microsoft.com/office/drawing/2014/main" id="{66E598DD-FC78-4859-A0F6-296492E64E35}"/>
              </a:ext>
            </a:extLst>
          </p:cNvPr>
          <p:cNvGrpSpPr/>
          <p:nvPr/>
        </p:nvGrpSpPr>
        <p:grpSpPr>
          <a:xfrm>
            <a:off x="580388" y="1413381"/>
            <a:ext cx="8887612" cy="798284"/>
            <a:chOff x="580388" y="1413381"/>
            <a:chExt cx="8887612" cy="798284"/>
          </a:xfrm>
        </p:grpSpPr>
        <p:sp>
          <p:nvSpPr>
            <p:cNvPr id="15" name="직사각형 14">
              <a:extLst>
                <a:ext uri="{FF2B5EF4-FFF2-40B4-BE49-F238E27FC236}">
                  <a16:creationId xmlns="" xmlns:a16="http://schemas.microsoft.com/office/drawing/2014/main" id="{017F6762-1E3B-40E0-A4E5-D54A388A8625}"/>
                </a:ext>
              </a:extLst>
            </p:cNvPr>
            <p:cNvSpPr/>
            <p:nvPr/>
          </p:nvSpPr>
          <p:spPr>
            <a:xfrm>
              <a:off x="711200" y="1666149"/>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use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how='left,’ all the companies in the left DataFrame will be returned, and those not on the right will be treated as NaN.</a:t>
              </a:r>
            </a:p>
          </p:txBody>
        </p:sp>
        <p:sp>
          <p:nvSpPr>
            <p:cNvPr id="17" name="직사각형 16">
              <a:extLst>
                <a:ext uri="{FF2B5EF4-FFF2-40B4-BE49-F238E27FC236}">
                  <a16:creationId xmlns="" xmlns:a16="http://schemas.microsoft.com/office/drawing/2014/main" id="{D9AEDC3A-83E6-401B-AAF2-52D88FB73F0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Merging DataFrames</a:t>
              </a:r>
            </a:p>
          </p:txBody>
        </p:sp>
      </p:grpSp>
      <p:grpSp>
        <p:nvGrpSpPr>
          <p:cNvPr id="22" name="그룹 21">
            <a:extLst>
              <a:ext uri="{FF2B5EF4-FFF2-40B4-BE49-F238E27FC236}">
                <a16:creationId xmlns="" xmlns:a16="http://schemas.microsoft.com/office/drawing/2014/main" id="{BEF29086-24E0-623A-1555-DA3B5E756D4E}"/>
              </a:ext>
            </a:extLst>
          </p:cNvPr>
          <p:cNvGrpSpPr/>
          <p:nvPr/>
        </p:nvGrpSpPr>
        <p:grpSpPr>
          <a:xfrm>
            <a:off x="559817" y="2204312"/>
            <a:ext cx="8782050" cy="4074567"/>
            <a:chOff x="559817" y="2204312"/>
            <a:chExt cx="8782050" cy="4074567"/>
          </a:xfrm>
        </p:grpSpPr>
        <p:sp>
          <p:nvSpPr>
            <p:cNvPr id="7" name="모서리가 둥근 직사각형 4">
              <a:extLst>
                <a:ext uri="{FF2B5EF4-FFF2-40B4-BE49-F238E27FC236}">
                  <a16:creationId xmlns="" xmlns:a16="http://schemas.microsoft.com/office/drawing/2014/main" id="{18BBA3D5-B622-E9BC-9129-B969EC883CA8}"/>
                </a:ext>
              </a:extLst>
            </p:cNvPr>
            <p:cNvSpPr/>
            <p:nvPr/>
          </p:nvSpPr>
          <p:spPr>
            <a:xfrm>
              <a:off x="559817" y="2204312"/>
              <a:ext cx="8782050" cy="407456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6" name="그림 5">
              <a:extLst>
                <a:ext uri="{FF2B5EF4-FFF2-40B4-BE49-F238E27FC236}">
                  <a16:creationId xmlns="" xmlns:a16="http://schemas.microsoft.com/office/drawing/2014/main" id="{D7B6F29A-69CA-1D94-12E6-87DC33ED7ADA}"/>
                </a:ext>
              </a:extLst>
            </p:cNvPr>
            <p:cNvPicPr>
              <a:picLocks noChangeAspect="1"/>
            </p:cNvPicPr>
            <p:nvPr/>
          </p:nvPicPr>
          <p:blipFill rotWithShape="1">
            <a:blip r:embed="rId4"/>
            <a:srcRect r="15534" b="74592"/>
            <a:stretch/>
          </p:blipFill>
          <p:spPr>
            <a:xfrm>
              <a:off x="1320499" y="2300745"/>
              <a:ext cx="8021368" cy="1081968"/>
            </a:xfrm>
            <a:prstGeom prst="rect">
              <a:avLst/>
            </a:prstGeom>
          </p:spPr>
        </p:pic>
        <p:pic>
          <p:nvPicPr>
            <p:cNvPr id="8" name="그림 7">
              <a:extLst>
                <a:ext uri="{FF2B5EF4-FFF2-40B4-BE49-F238E27FC236}">
                  <a16:creationId xmlns="" xmlns:a16="http://schemas.microsoft.com/office/drawing/2014/main" id="{0CA77991-23E3-2A69-643F-95F343CCE452}"/>
                </a:ext>
              </a:extLst>
            </p:cNvPr>
            <p:cNvPicPr>
              <a:picLocks noChangeAspect="1"/>
            </p:cNvPicPr>
            <p:nvPr/>
          </p:nvPicPr>
          <p:blipFill rotWithShape="1">
            <a:blip r:embed="rId4"/>
            <a:srcRect t="24527"/>
            <a:stretch/>
          </p:blipFill>
          <p:spPr>
            <a:xfrm>
              <a:off x="1273215" y="3433049"/>
              <a:ext cx="8032832" cy="2718526"/>
            </a:xfrm>
            <a:prstGeom prst="rect">
              <a:avLst/>
            </a:prstGeom>
          </p:spPr>
        </p:pic>
        <p:pic>
          <p:nvPicPr>
            <p:cNvPr id="13" name="그림 12">
              <a:extLst>
                <a:ext uri="{FF2B5EF4-FFF2-40B4-BE49-F238E27FC236}">
                  <a16:creationId xmlns="" xmlns:a16="http://schemas.microsoft.com/office/drawing/2014/main" id="{79549F28-A42E-7C6E-6672-CF199B156087}"/>
                </a:ext>
              </a:extLst>
            </p:cNvPr>
            <p:cNvPicPr>
              <a:picLocks noChangeAspect="1"/>
            </p:cNvPicPr>
            <p:nvPr/>
          </p:nvPicPr>
          <p:blipFill rotWithShape="1">
            <a:blip r:embed="rId5"/>
            <a:srcRect b="57084"/>
            <a:stretch/>
          </p:blipFill>
          <p:spPr>
            <a:xfrm>
              <a:off x="687622" y="2361433"/>
              <a:ext cx="620560" cy="236728"/>
            </a:xfrm>
            <a:prstGeom prst="rect">
              <a:avLst/>
            </a:prstGeom>
          </p:spPr>
        </p:pic>
        <p:sp>
          <p:nvSpPr>
            <p:cNvPr id="16" name="직사각형 15">
              <a:extLst>
                <a:ext uri="{FF2B5EF4-FFF2-40B4-BE49-F238E27FC236}">
                  <a16:creationId xmlns="" xmlns:a16="http://schemas.microsoft.com/office/drawing/2014/main" id="{16978C5B-5E13-4A79-E2FF-D3BE8C657062}"/>
                </a:ext>
              </a:extLst>
            </p:cNvPr>
            <p:cNvSpPr/>
            <p:nvPr/>
          </p:nvSpPr>
          <p:spPr>
            <a:xfrm>
              <a:off x="999262" y="2405763"/>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2D3C9D"/>
                  </a:solidFill>
                  <a:latin typeface="D2Coding" panose="020B0609020101020101" pitchFamily="49" charset="-127"/>
                  <a:ea typeface="D2Coding" panose="020B0609020101020101" pitchFamily="49" charset="-127"/>
                </a:rPr>
                <a:t>21</a:t>
              </a:r>
              <a:endParaRPr lang="ko-KR" altLang="en-US" sz="1050" dirty="0">
                <a:solidFill>
                  <a:srgbClr val="2D3C9D"/>
                </a:solidFill>
                <a:latin typeface="D2Coding" panose="020B0609020101020101" pitchFamily="49" charset="-127"/>
                <a:ea typeface="D2Coding" panose="020B0609020101020101" pitchFamily="49" charset="-127"/>
              </a:endParaRPr>
            </a:p>
          </p:txBody>
        </p:sp>
        <p:pic>
          <p:nvPicPr>
            <p:cNvPr id="18" name="그림 17">
              <a:extLst>
                <a:ext uri="{FF2B5EF4-FFF2-40B4-BE49-F238E27FC236}">
                  <a16:creationId xmlns="" xmlns:a16="http://schemas.microsoft.com/office/drawing/2014/main" id="{C63C2ED5-BCBA-E228-0D79-C277904CCF03}"/>
                </a:ext>
              </a:extLst>
            </p:cNvPr>
            <p:cNvPicPr>
              <a:picLocks noChangeAspect="1"/>
            </p:cNvPicPr>
            <p:nvPr/>
          </p:nvPicPr>
          <p:blipFill rotWithShape="1">
            <a:blip r:embed="rId5"/>
            <a:srcRect b="57084"/>
            <a:stretch/>
          </p:blipFill>
          <p:spPr>
            <a:xfrm>
              <a:off x="687622" y="3024249"/>
              <a:ext cx="620560" cy="236728"/>
            </a:xfrm>
            <a:prstGeom prst="rect">
              <a:avLst/>
            </a:prstGeom>
          </p:spPr>
        </p:pic>
        <p:sp>
          <p:nvSpPr>
            <p:cNvPr id="19" name="직사각형 18">
              <a:extLst>
                <a:ext uri="{FF2B5EF4-FFF2-40B4-BE49-F238E27FC236}">
                  <a16:creationId xmlns="" xmlns:a16="http://schemas.microsoft.com/office/drawing/2014/main" id="{5F183505-01C7-C0F2-418A-2C92064A1DAC}"/>
                </a:ext>
              </a:extLst>
            </p:cNvPr>
            <p:cNvSpPr/>
            <p:nvPr/>
          </p:nvSpPr>
          <p:spPr>
            <a:xfrm>
              <a:off x="999262" y="3068579"/>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2D3C9D"/>
                  </a:solidFill>
                  <a:latin typeface="D2Coding" panose="020B0609020101020101" pitchFamily="49" charset="-127"/>
                  <a:ea typeface="D2Coding" panose="020B0609020101020101" pitchFamily="49" charset="-127"/>
                </a:rPr>
                <a:t>22</a:t>
              </a:r>
              <a:endParaRPr lang="ko-KR" altLang="en-US" sz="1050" dirty="0">
                <a:solidFill>
                  <a:srgbClr val="2D3C9D"/>
                </a:solidFill>
                <a:latin typeface="D2Coding" panose="020B0609020101020101" pitchFamily="49" charset="-127"/>
                <a:ea typeface="D2Coding" panose="020B0609020101020101" pitchFamily="49" charset="-127"/>
              </a:endParaRPr>
            </a:p>
          </p:txBody>
        </p:sp>
        <p:pic>
          <p:nvPicPr>
            <p:cNvPr id="20" name="그림 19">
              <a:extLst>
                <a:ext uri="{FF2B5EF4-FFF2-40B4-BE49-F238E27FC236}">
                  <a16:creationId xmlns="" xmlns:a16="http://schemas.microsoft.com/office/drawing/2014/main" id="{FBB16B58-A6B4-1C64-3FA3-1CAC4FA93537}"/>
                </a:ext>
              </a:extLst>
            </p:cNvPr>
            <p:cNvPicPr>
              <a:picLocks noChangeAspect="1"/>
            </p:cNvPicPr>
            <p:nvPr/>
          </p:nvPicPr>
          <p:blipFill rotWithShape="1">
            <a:blip r:embed="rId5"/>
            <a:srcRect t="56994" b="90"/>
            <a:stretch/>
          </p:blipFill>
          <p:spPr>
            <a:xfrm>
              <a:off x="687622" y="3352517"/>
              <a:ext cx="620560" cy="236728"/>
            </a:xfrm>
            <a:prstGeom prst="rect">
              <a:avLst/>
            </a:prstGeom>
          </p:spPr>
        </p:pic>
        <p:sp>
          <p:nvSpPr>
            <p:cNvPr id="21" name="직사각형 20">
              <a:extLst>
                <a:ext uri="{FF2B5EF4-FFF2-40B4-BE49-F238E27FC236}">
                  <a16:creationId xmlns="" xmlns:a16="http://schemas.microsoft.com/office/drawing/2014/main" id="{16D08C48-E322-216E-446C-87841F006FC6}"/>
                </a:ext>
              </a:extLst>
            </p:cNvPr>
            <p:cNvSpPr/>
            <p:nvPr/>
          </p:nvSpPr>
          <p:spPr>
            <a:xfrm>
              <a:off x="1004102" y="3399908"/>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D73F11"/>
                  </a:solidFill>
                  <a:latin typeface="D2Coding" panose="020B0609020101020101" pitchFamily="49" charset="-127"/>
                  <a:ea typeface="D2Coding" panose="020B0609020101020101" pitchFamily="49" charset="-127"/>
                </a:rPr>
                <a:t>22</a:t>
              </a:r>
              <a:endParaRPr lang="ko-KR" altLang="en-US" sz="1050" dirty="0">
                <a:solidFill>
                  <a:srgbClr val="D73F11"/>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6486840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a:extLst>
              <a:ext uri="{FF2B5EF4-FFF2-40B4-BE49-F238E27FC236}">
                <a16:creationId xmlns="" xmlns:a16="http://schemas.microsoft.com/office/drawing/2014/main" id="{1D5C3F30-7355-4924-9F34-480E86C4ADFF}"/>
              </a:ext>
            </a:extLst>
          </p:cNvPr>
          <p:cNvGrpSpPr/>
          <p:nvPr/>
        </p:nvGrpSpPr>
        <p:grpSpPr>
          <a:xfrm>
            <a:off x="580388" y="1413381"/>
            <a:ext cx="8887612" cy="798284"/>
            <a:chOff x="580388" y="1413381"/>
            <a:chExt cx="8887612" cy="798284"/>
          </a:xfrm>
        </p:grpSpPr>
        <p:sp>
          <p:nvSpPr>
            <p:cNvPr id="13" name="직사각형 12">
              <a:extLst>
                <a:ext uri="{FF2B5EF4-FFF2-40B4-BE49-F238E27FC236}">
                  <a16:creationId xmlns="" xmlns:a16="http://schemas.microsoft.com/office/drawing/2014/main" id="{C0AB2056-E8D7-4B3A-A3A7-37A715DD9E53}"/>
                </a:ext>
              </a:extLst>
            </p:cNvPr>
            <p:cNvSpPr/>
            <p:nvPr/>
          </p:nvSpPr>
          <p:spPr>
            <a:xfrm>
              <a:off x="711200" y="1666149"/>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you how='right,’ all the companies in the right DataFrame will be returned, and those not on the left will be treated as NaN.</a:t>
              </a:r>
            </a:p>
          </p:txBody>
        </p:sp>
        <p:sp>
          <p:nvSpPr>
            <p:cNvPr id="14" name="직사각형 13">
              <a:extLst>
                <a:ext uri="{FF2B5EF4-FFF2-40B4-BE49-F238E27FC236}">
                  <a16:creationId xmlns="" xmlns:a16="http://schemas.microsoft.com/office/drawing/2014/main" id="{FF2C4909-8122-4DBE-8695-B6F4E7EB190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Merging DataFrames</a:t>
              </a:r>
            </a:p>
          </p:txBody>
        </p:sp>
      </p:grpSp>
      <p:grpSp>
        <p:nvGrpSpPr>
          <p:cNvPr id="19" name="그룹 18">
            <a:extLst>
              <a:ext uri="{FF2B5EF4-FFF2-40B4-BE49-F238E27FC236}">
                <a16:creationId xmlns="" xmlns:a16="http://schemas.microsoft.com/office/drawing/2014/main" id="{86AF5F52-EF7F-251B-1C64-3FB94ABA3333}"/>
              </a:ext>
            </a:extLst>
          </p:cNvPr>
          <p:cNvGrpSpPr/>
          <p:nvPr/>
        </p:nvGrpSpPr>
        <p:grpSpPr>
          <a:xfrm>
            <a:off x="559817" y="2204312"/>
            <a:ext cx="8782050" cy="3675627"/>
            <a:chOff x="559817" y="2204312"/>
            <a:chExt cx="8782050" cy="3675627"/>
          </a:xfrm>
        </p:grpSpPr>
        <p:sp>
          <p:nvSpPr>
            <p:cNvPr id="7" name="모서리가 둥근 직사각형 4">
              <a:extLst>
                <a:ext uri="{FF2B5EF4-FFF2-40B4-BE49-F238E27FC236}">
                  <a16:creationId xmlns="" xmlns:a16="http://schemas.microsoft.com/office/drawing/2014/main" id="{AF2D49BA-E395-01F6-0862-62E287CEEEA4}"/>
                </a:ext>
              </a:extLst>
            </p:cNvPr>
            <p:cNvSpPr/>
            <p:nvPr/>
          </p:nvSpPr>
          <p:spPr>
            <a:xfrm>
              <a:off x="559817" y="2204312"/>
              <a:ext cx="8782050" cy="36756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a:extLst>
                <a:ext uri="{FF2B5EF4-FFF2-40B4-BE49-F238E27FC236}">
                  <a16:creationId xmlns="" xmlns:a16="http://schemas.microsoft.com/office/drawing/2014/main" id="{89B449D7-2B69-3040-3E01-30C1D0A2F666}"/>
                </a:ext>
              </a:extLst>
            </p:cNvPr>
            <p:cNvPicPr>
              <a:picLocks noChangeAspect="1"/>
            </p:cNvPicPr>
            <p:nvPr/>
          </p:nvPicPr>
          <p:blipFill rotWithShape="1">
            <a:blip r:embed="rId4"/>
            <a:srcRect r="18989" b="89632"/>
            <a:stretch/>
          </p:blipFill>
          <p:spPr>
            <a:xfrm>
              <a:off x="1319514" y="2308582"/>
              <a:ext cx="8022353" cy="388319"/>
            </a:xfrm>
            <a:prstGeom prst="rect">
              <a:avLst/>
            </a:prstGeom>
          </p:spPr>
        </p:pic>
        <p:pic>
          <p:nvPicPr>
            <p:cNvPr id="10" name="그림 9">
              <a:extLst>
                <a:ext uri="{FF2B5EF4-FFF2-40B4-BE49-F238E27FC236}">
                  <a16:creationId xmlns="" xmlns:a16="http://schemas.microsoft.com/office/drawing/2014/main" id="{B0C2A2BA-ACDC-0FC4-FA86-217C2CCFA09B}"/>
                </a:ext>
              </a:extLst>
            </p:cNvPr>
            <p:cNvPicPr>
              <a:picLocks noChangeAspect="1"/>
            </p:cNvPicPr>
            <p:nvPr/>
          </p:nvPicPr>
          <p:blipFill rotWithShape="1">
            <a:blip r:embed="rId4"/>
            <a:srcRect t="11300" r="11810"/>
            <a:stretch/>
          </p:blipFill>
          <p:spPr>
            <a:xfrm>
              <a:off x="1296122" y="2766795"/>
              <a:ext cx="7963626" cy="3029517"/>
            </a:xfrm>
            <a:prstGeom prst="rect">
              <a:avLst/>
            </a:prstGeom>
          </p:spPr>
        </p:pic>
        <p:grpSp>
          <p:nvGrpSpPr>
            <p:cNvPr id="18" name="그룹 17">
              <a:extLst>
                <a:ext uri="{FF2B5EF4-FFF2-40B4-BE49-F238E27FC236}">
                  <a16:creationId xmlns="" xmlns:a16="http://schemas.microsoft.com/office/drawing/2014/main" id="{8F4CBC8A-D5C6-8629-D0D0-6EC58E75786A}"/>
                </a:ext>
              </a:extLst>
            </p:cNvPr>
            <p:cNvGrpSpPr/>
            <p:nvPr/>
          </p:nvGrpSpPr>
          <p:grpSpPr>
            <a:xfrm>
              <a:off x="687622" y="2361433"/>
              <a:ext cx="620560" cy="635519"/>
              <a:chOff x="687622" y="2361433"/>
              <a:chExt cx="620560" cy="635519"/>
            </a:xfrm>
          </p:grpSpPr>
          <p:pic>
            <p:nvPicPr>
              <p:cNvPr id="8" name="그림 7">
                <a:extLst>
                  <a:ext uri="{FF2B5EF4-FFF2-40B4-BE49-F238E27FC236}">
                    <a16:creationId xmlns="" xmlns:a16="http://schemas.microsoft.com/office/drawing/2014/main" id="{671C11B3-D783-02F6-1707-C65CF9D363B9}"/>
                  </a:ext>
                </a:extLst>
              </p:cNvPr>
              <p:cNvPicPr>
                <a:picLocks noChangeAspect="1"/>
              </p:cNvPicPr>
              <p:nvPr/>
            </p:nvPicPr>
            <p:blipFill rotWithShape="1">
              <a:blip r:embed="rId5"/>
              <a:srcRect b="57084"/>
              <a:stretch/>
            </p:blipFill>
            <p:spPr>
              <a:xfrm>
                <a:off x="687622" y="2361433"/>
                <a:ext cx="620560" cy="236728"/>
              </a:xfrm>
              <a:prstGeom prst="rect">
                <a:avLst/>
              </a:prstGeom>
            </p:spPr>
          </p:pic>
          <p:sp>
            <p:nvSpPr>
              <p:cNvPr id="9" name="직사각형 8">
                <a:extLst>
                  <a:ext uri="{FF2B5EF4-FFF2-40B4-BE49-F238E27FC236}">
                    <a16:creationId xmlns="" xmlns:a16="http://schemas.microsoft.com/office/drawing/2014/main" id="{F533B496-3E4F-B7DE-E032-B333AE7544AF}"/>
                  </a:ext>
                </a:extLst>
              </p:cNvPr>
              <p:cNvSpPr/>
              <p:nvPr/>
            </p:nvSpPr>
            <p:spPr>
              <a:xfrm>
                <a:off x="999262" y="2405763"/>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2D3C9D"/>
                    </a:solidFill>
                    <a:latin typeface="D2Coding" panose="020B0609020101020101" pitchFamily="49" charset="-127"/>
                    <a:ea typeface="D2Coding" panose="020B0609020101020101" pitchFamily="49" charset="-127"/>
                  </a:rPr>
                  <a:t>23</a:t>
                </a:r>
                <a:endParaRPr lang="ko-KR" altLang="en-US" sz="1050" dirty="0">
                  <a:solidFill>
                    <a:srgbClr val="2D3C9D"/>
                  </a:solidFill>
                  <a:latin typeface="D2Coding" panose="020B0609020101020101" pitchFamily="49" charset="-127"/>
                  <a:ea typeface="D2Coding" panose="020B0609020101020101" pitchFamily="49" charset="-127"/>
                </a:endParaRPr>
              </a:p>
            </p:txBody>
          </p:sp>
          <p:grpSp>
            <p:nvGrpSpPr>
              <p:cNvPr id="16" name="그룹 15">
                <a:extLst>
                  <a:ext uri="{FF2B5EF4-FFF2-40B4-BE49-F238E27FC236}">
                    <a16:creationId xmlns="" xmlns:a16="http://schemas.microsoft.com/office/drawing/2014/main" id="{CEB4A971-8323-3E92-ED7A-B8B8ACF69AE9}"/>
                  </a:ext>
                </a:extLst>
              </p:cNvPr>
              <p:cNvGrpSpPr/>
              <p:nvPr/>
            </p:nvGrpSpPr>
            <p:grpSpPr>
              <a:xfrm>
                <a:off x="687622" y="2760224"/>
                <a:ext cx="620560" cy="236728"/>
                <a:chOff x="687622" y="3352517"/>
                <a:chExt cx="620560" cy="236728"/>
              </a:xfrm>
            </p:grpSpPr>
            <p:pic>
              <p:nvPicPr>
                <p:cNvPr id="11" name="그림 10">
                  <a:extLst>
                    <a:ext uri="{FF2B5EF4-FFF2-40B4-BE49-F238E27FC236}">
                      <a16:creationId xmlns="" xmlns:a16="http://schemas.microsoft.com/office/drawing/2014/main" id="{7F216FA9-9C16-B1B5-F24E-293A907D58FA}"/>
                    </a:ext>
                  </a:extLst>
                </p:cNvPr>
                <p:cNvPicPr>
                  <a:picLocks noChangeAspect="1"/>
                </p:cNvPicPr>
                <p:nvPr/>
              </p:nvPicPr>
              <p:blipFill rotWithShape="1">
                <a:blip r:embed="rId5"/>
                <a:srcRect t="56994" b="90"/>
                <a:stretch/>
              </p:blipFill>
              <p:spPr>
                <a:xfrm>
                  <a:off x="687622" y="3352517"/>
                  <a:ext cx="620560" cy="236728"/>
                </a:xfrm>
                <a:prstGeom prst="rect">
                  <a:avLst/>
                </a:prstGeom>
              </p:spPr>
            </p:pic>
            <p:sp>
              <p:nvSpPr>
                <p:cNvPr id="15" name="직사각형 14">
                  <a:extLst>
                    <a:ext uri="{FF2B5EF4-FFF2-40B4-BE49-F238E27FC236}">
                      <a16:creationId xmlns="" xmlns:a16="http://schemas.microsoft.com/office/drawing/2014/main" id="{A8337D2A-6B96-4B2E-B267-053E45489AE4}"/>
                    </a:ext>
                  </a:extLst>
                </p:cNvPr>
                <p:cNvSpPr/>
                <p:nvPr/>
              </p:nvSpPr>
              <p:spPr>
                <a:xfrm>
                  <a:off x="1004102" y="3410418"/>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D73F11"/>
                      </a:solidFill>
                      <a:latin typeface="D2Coding" panose="020B0609020101020101" pitchFamily="49" charset="-127"/>
                      <a:ea typeface="D2Coding" panose="020B0609020101020101" pitchFamily="49" charset="-127"/>
                    </a:rPr>
                    <a:t>23</a:t>
                  </a:r>
                  <a:endParaRPr lang="ko-KR" altLang="en-US" sz="1050" dirty="0">
                    <a:solidFill>
                      <a:srgbClr val="D73F11"/>
                    </a:solidFill>
                    <a:latin typeface="D2Coding" panose="020B0609020101020101" pitchFamily="49" charset="-127"/>
                    <a:ea typeface="D2Coding" panose="020B0609020101020101" pitchFamily="49" charset="-127"/>
                  </a:endParaRPr>
                </a:p>
              </p:txBody>
            </p:sp>
          </p:grpSp>
        </p:grpSp>
      </p:grpSp>
    </p:spTree>
    <p:extLst>
      <p:ext uri="{BB962C8B-B14F-4D97-AF65-F5344CB8AC3E}">
        <p14:creationId xmlns:p14="http://schemas.microsoft.com/office/powerpoint/2010/main" val="3456750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5" name="그룹 14">
            <a:extLst>
              <a:ext uri="{FF2B5EF4-FFF2-40B4-BE49-F238E27FC236}">
                <a16:creationId xmlns="" xmlns:a16="http://schemas.microsoft.com/office/drawing/2014/main" id="{44EECC1C-64A0-48DF-8A57-C6AAA71CFCED}"/>
              </a:ext>
            </a:extLst>
          </p:cNvPr>
          <p:cNvGrpSpPr/>
          <p:nvPr/>
        </p:nvGrpSpPr>
        <p:grpSpPr>
          <a:xfrm>
            <a:off x="580388" y="1413381"/>
            <a:ext cx="8887612" cy="598229"/>
            <a:chOff x="580388" y="1413381"/>
            <a:chExt cx="8887612" cy="598229"/>
          </a:xfrm>
        </p:grpSpPr>
        <p:sp>
          <p:nvSpPr>
            <p:cNvPr id="17" name="직사각형 16">
              <a:extLst>
                <a:ext uri="{FF2B5EF4-FFF2-40B4-BE49-F238E27FC236}">
                  <a16:creationId xmlns="" xmlns:a16="http://schemas.microsoft.com/office/drawing/2014/main" id="{488C3FE2-ECE6-4822-8C01-3B2061C450A2}"/>
                </a:ext>
              </a:extLst>
            </p:cNvPr>
            <p:cNvSpPr/>
            <p:nvPr/>
          </p:nvSpPr>
          <p:spPr>
            <a:xfrm>
              <a:off x="711200" y="166614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you use how=“outer,” all the data on the left and right is returned.</a:t>
              </a:r>
            </a:p>
          </p:txBody>
        </p:sp>
        <p:sp>
          <p:nvSpPr>
            <p:cNvPr id="18" name="직사각형 17">
              <a:extLst>
                <a:ext uri="{FF2B5EF4-FFF2-40B4-BE49-F238E27FC236}">
                  <a16:creationId xmlns="" xmlns:a16="http://schemas.microsoft.com/office/drawing/2014/main" id="{EA5F0707-3366-4957-ADBA-545CEEE0F75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Merging DataFrames</a:t>
              </a:r>
            </a:p>
          </p:txBody>
        </p:sp>
      </p:grpSp>
      <p:grpSp>
        <p:nvGrpSpPr>
          <p:cNvPr id="27" name="그룹 26">
            <a:extLst>
              <a:ext uri="{FF2B5EF4-FFF2-40B4-BE49-F238E27FC236}">
                <a16:creationId xmlns="" xmlns:a16="http://schemas.microsoft.com/office/drawing/2014/main" id="{3DBAD3FD-F341-A1CD-F315-B530D589150C}"/>
              </a:ext>
            </a:extLst>
          </p:cNvPr>
          <p:cNvGrpSpPr/>
          <p:nvPr/>
        </p:nvGrpSpPr>
        <p:grpSpPr>
          <a:xfrm>
            <a:off x="559817" y="2035140"/>
            <a:ext cx="8782050" cy="4238338"/>
            <a:chOff x="559817" y="2035140"/>
            <a:chExt cx="8782050" cy="4238338"/>
          </a:xfrm>
        </p:grpSpPr>
        <p:sp>
          <p:nvSpPr>
            <p:cNvPr id="3" name="모서리가 둥근 직사각형 4">
              <a:extLst>
                <a:ext uri="{FF2B5EF4-FFF2-40B4-BE49-F238E27FC236}">
                  <a16:creationId xmlns="" xmlns:a16="http://schemas.microsoft.com/office/drawing/2014/main" id="{6E690103-53FD-EE77-E6CE-32BF948423C7}"/>
                </a:ext>
              </a:extLst>
            </p:cNvPr>
            <p:cNvSpPr/>
            <p:nvPr/>
          </p:nvSpPr>
          <p:spPr>
            <a:xfrm>
              <a:off x="559817" y="2035140"/>
              <a:ext cx="8782050" cy="423833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7" name="그림 6">
              <a:extLst>
                <a:ext uri="{FF2B5EF4-FFF2-40B4-BE49-F238E27FC236}">
                  <a16:creationId xmlns="" xmlns:a16="http://schemas.microsoft.com/office/drawing/2014/main" id="{92A02846-CEFF-7615-273A-2DA311A326BF}"/>
                </a:ext>
              </a:extLst>
            </p:cNvPr>
            <p:cNvPicPr>
              <a:picLocks noChangeAspect="1"/>
            </p:cNvPicPr>
            <p:nvPr/>
          </p:nvPicPr>
          <p:blipFill rotWithShape="1">
            <a:blip r:embed="rId4"/>
            <a:srcRect r="19231" b="92625"/>
            <a:stretch/>
          </p:blipFill>
          <p:spPr>
            <a:xfrm>
              <a:off x="1343490" y="2127205"/>
              <a:ext cx="7998377" cy="372928"/>
            </a:xfrm>
            <a:prstGeom prst="rect">
              <a:avLst/>
            </a:prstGeom>
          </p:spPr>
        </p:pic>
        <p:grpSp>
          <p:nvGrpSpPr>
            <p:cNvPr id="14" name="그룹 13">
              <a:extLst>
                <a:ext uri="{FF2B5EF4-FFF2-40B4-BE49-F238E27FC236}">
                  <a16:creationId xmlns="" xmlns:a16="http://schemas.microsoft.com/office/drawing/2014/main" id="{DD71EFB2-40DF-5AA0-DEFA-EEFBF26ACDE1}"/>
                </a:ext>
              </a:extLst>
            </p:cNvPr>
            <p:cNvGrpSpPr/>
            <p:nvPr/>
          </p:nvGrpSpPr>
          <p:grpSpPr>
            <a:xfrm>
              <a:off x="687622" y="2179156"/>
              <a:ext cx="620560" cy="635519"/>
              <a:chOff x="687622" y="2361433"/>
              <a:chExt cx="620560" cy="635519"/>
            </a:xfrm>
          </p:grpSpPr>
          <p:pic>
            <p:nvPicPr>
              <p:cNvPr id="16" name="그림 15">
                <a:extLst>
                  <a:ext uri="{FF2B5EF4-FFF2-40B4-BE49-F238E27FC236}">
                    <a16:creationId xmlns="" xmlns:a16="http://schemas.microsoft.com/office/drawing/2014/main" id="{9968A40A-0649-A7B1-FC2B-7EF3652E78ED}"/>
                  </a:ext>
                </a:extLst>
              </p:cNvPr>
              <p:cNvPicPr>
                <a:picLocks noChangeAspect="1"/>
              </p:cNvPicPr>
              <p:nvPr/>
            </p:nvPicPr>
            <p:blipFill rotWithShape="1">
              <a:blip r:embed="rId5"/>
              <a:srcRect b="57084"/>
              <a:stretch/>
            </p:blipFill>
            <p:spPr>
              <a:xfrm>
                <a:off x="687622" y="2361433"/>
                <a:ext cx="620560" cy="236728"/>
              </a:xfrm>
              <a:prstGeom prst="rect">
                <a:avLst/>
              </a:prstGeom>
            </p:spPr>
          </p:pic>
          <p:sp>
            <p:nvSpPr>
              <p:cNvPr id="19" name="직사각형 18">
                <a:extLst>
                  <a:ext uri="{FF2B5EF4-FFF2-40B4-BE49-F238E27FC236}">
                    <a16:creationId xmlns="" xmlns:a16="http://schemas.microsoft.com/office/drawing/2014/main" id="{2644B4B2-8247-CC7F-E35D-6725EE3A026D}"/>
                  </a:ext>
                </a:extLst>
              </p:cNvPr>
              <p:cNvSpPr/>
              <p:nvPr/>
            </p:nvSpPr>
            <p:spPr>
              <a:xfrm>
                <a:off x="988752" y="2405763"/>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2D3C9D"/>
                    </a:solidFill>
                    <a:latin typeface="D2Coding" panose="020B0609020101020101" pitchFamily="49" charset="-127"/>
                    <a:ea typeface="D2Coding" panose="020B0609020101020101" pitchFamily="49" charset="-127"/>
                  </a:rPr>
                  <a:t>24</a:t>
                </a:r>
                <a:endParaRPr lang="ko-KR" altLang="en-US" sz="1050" dirty="0">
                  <a:solidFill>
                    <a:srgbClr val="2D3C9D"/>
                  </a:solidFill>
                  <a:latin typeface="D2Coding" panose="020B0609020101020101" pitchFamily="49" charset="-127"/>
                  <a:ea typeface="D2Coding" panose="020B0609020101020101" pitchFamily="49" charset="-127"/>
                </a:endParaRPr>
              </a:p>
            </p:txBody>
          </p:sp>
          <p:grpSp>
            <p:nvGrpSpPr>
              <p:cNvPr id="20" name="그룹 19">
                <a:extLst>
                  <a:ext uri="{FF2B5EF4-FFF2-40B4-BE49-F238E27FC236}">
                    <a16:creationId xmlns="" xmlns:a16="http://schemas.microsoft.com/office/drawing/2014/main" id="{8CE9A63E-78BB-0A9C-DAC1-A0979DDD1E3B}"/>
                  </a:ext>
                </a:extLst>
              </p:cNvPr>
              <p:cNvGrpSpPr/>
              <p:nvPr/>
            </p:nvGrpSpPr>
            <p:grpSpPr>
              <a:xfrm>
                <a:off x="687622" y="2760224"/>
                <a:ext cx="620560" cy="236728"/>
                <a:chOff x="687622" y="3352517"/>
                <a:chExt cx="620560" cy="236728"/>
              </a:xfrm>
            </p:grpSpPr>
            <p:pic>
              <p:nvPicPr>
                <p:cNvPr id="21" name="그림 20">
                  <a:extLst>
                    <a:ext uri="{FF2B5EF4-FFF2-40B4-BE49-F238E27FC236}">
                      <a16:creationId xmlns="" xmlns:a16="http://schemas.microsoft.com/office/drawing/2014/main" id="{6E9BEFB8-20BA-4CD3-92FF-1B1999A816E4}"/>
                    </a:ext>
                  </a:extLst>
                </p:cNvPr>
                <p:cNvPicPr>
                  <a:picLocks noChangeAspect="1"/>
                </p:cNvPicPr>
                <p:nvPr/>
              </p:nvPicPr>
              <p:blipFill rotWithShape="1">
                <a:blip r:embed="rId5"/>
                <a:srcRect t="56994" b="90"/>
                <a:stretch/>
              </p:blipFill>
              <p:spPr>
                <a:xfrm>
                  <a:off x="687622" y="3352517"/>
                  <a:ext cx="620560" cy="236728"/>
                </a:xfrm>
                <a:prstGeom prst="rect">
                  <a:avLst/>
                </a:prstGeom>
              </p:spPr>
            </p:pic>
            <p:sp>
              <p:nvSpPr>
                <p:cNvPr id="22" name="직사각형 21">
                  <a:extLst>
                    <a:ext uri="{FF2B5EF4-FFF2-40B4-BE49-F238E27FC236}">
                      <a16:creationId xmlns="" xmlns:a16="http://schemas.microsoft.com/office/drawing/2014/main" id="{CA68F91F-EA77-4CDA-349A-87FE6666D9DD}"/>
                    </a:ext>
                  </a:extLst>
                </p:cNvPr>
                <p:cNvSpPr/>
                <p:nvPr/>
              </p:nvSpPr>
              <p:spPr>
                <a:xfrm>
                  <a:off x="993592" y="3399908"/>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D73F11"/>
                      </a:solidFill>
                      <a:latin typeface="D2Coding" panose="020B0609020101020101" pitchFamily="49" charset="-127"/>
                      <a:ea typeface="D2Coding" panose="020B0609020101020101" pitchFamily="49" charset="-127"/>
                    </a:rPr>
                    <a:t>24</a:t>
                  </a:r>
                  <a:endParaRPr lang="ko-KR" altLang="en-US" sz="1050" dirty="0">
                    <a:solidFill>
                      <a:srgbClr val="D73F11"/>
                    </a:solidFill>
                    <a:latin typeface="D2Coding" panose="020B0609020101020101" pitchFamily="49" charset="-127"/>
                    <a:ea typeface="D2Coding" panose="020B0609020101020101" pitchFamily="49" charset="-127"/>
                  </a:endParaRPr>
                </a:p>
              </p:txBody>
            </p:sp>
          </p:grpSp>
        </p:grpSp>
        <p:pic>
          <p:nvPicPr>
            <p:cNvPr id="26" name="그림 25">
              <a:extLst>
                <a:ext uri="{FF2B5EF4-FFF2-40B4-BE49-F238E27FC236}">
                  <a16:creationId xmlns="" xmlns:a16="http://schemas.microsoft.com/office/drawing/2014/main" id="{05F61B55-25A5-1A73-DE6C-CC6B472BE338}"/>
                </a:ext>
              </a:extLst>
            </p:cNvPr>
            <p:cNvPicPr>
              <a:picLocks noChangeAspect="1"/>
            </p:cNvPicPr>
            <p:nvPr/>
          </p:nvPicPr>
          <p:blipFill rotWithShape="1">
            <a:blip r:embed="rId4"/>
            <a:srcRect t="8445"/>
            <a:stretch/>
          </p:blipFill>
          <p:spPr>
            <a:xfrm>
              <a:off x="1338301" y="2519871"/>
              <a:ext cx="7944596" cy="3714355"/>
            </a:xfrm>
            <a:prstGeom prst="rect">
              <a:avLst/>
            </a:prstGeom>
          </p:spPr>
        </p:pic>
      </p:grpSp>
    </p:spTree>
    <p:extLst>
      <p:ext uri="{BB962C8B-B14F-4D97-AF65-F5344CB8AC3E}">
        <p14:creationId xmlns:p14="http://schemas.microsoft.com/office/powerpoint/2010/main" val="24719255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#0106</a:t>
            </a:r>
          </a:p>
        </p:txBody>
      </p:sp>
      <p:grpSp>
        <p:nvGrpSpPr>
          <p:cNvPr id="9" name="그룹 8">
            <a:extLst>
              <a:ext uri="{FF2B5EF4-FFF2-40B4-BE49-F238E27FC236}">
                <a16:creationId xmlns="" xmlns:a16="http://schemas.microsoft.com/office/drawing/2014/main" id="{52A8CADC-38AE-4E53-BD3F-5A505A63D31F}"/>
              </a:ext>
            </a:extLst>
          </p:cNvPr>
          <p:cNvGrpSpPr/>
          <p:nvPr/>
        </p:nvGrpSpPr>
        <p:grpSpPr>
          <a:xfrm>
            <a:off x="558798" y="2060849"/>
            <a:ext cx="8797129" cy="3960439"/>
            <a:chOff x="558798" y="2060849"/>
            <a:chExt cx="8797129" cy="3960439"/>
          </a:xfrm>
        </p:grpSpPr>
        <p:sp>
          <p:nvSpPr>
            <p:cNvPr id="14" name="직사각형 13">
              <a:extLst>
                <a:ext uri="{FF2B5EF4-FFF2-40B4-BE49-F238E27FC236}">
                  <a16:creationId xmlns="" xmlns:a16="http://schemas.microsoft.com/office/drawing/2014/main" id="{4EDE40C9-79DF-4C4D-8BD5-CD8D82B1B47A}"/>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a:extLst>
                <a:ext uri="{FF2B5EF4-FFF2-40B4-BE49-F238E27FC236}">
                  <a16:creationId xmlns="" xmlns:a16="http://schemas.microsoft.com/office/drawing/2014/main" id="{BF4AA0AB-C6DB-495C-B70C-E46D30286C8A}"/>
                </a:ext>
              </a:extLst>
            </p:cNvPr>
            <p:cNvGrpSpPr/>
            <p:nvPr/>
          </p:nvGrpSpPr>
          <p:grpSpPr>
            <a:xfrm>
              <a:off x="558798" y="3945816"/>
              <a:ext cx="8797129" cy="576572"/>
              <a:chOff x="4778069" y="4391025"/>
              <a:chExt cx="2349160" cy="431802"/>
            </a:xfrm>
          </p:grpSpPr>
          <p:sp>
            <p:nvSpPr>
              <p:cNvPr id="20" name="직사각형 19">
                <a:extLst>
                  <a:ext uri="{FF2B5EF4-FFF2-40B4-BE49-F238E27FC236}">
                    <a16:creationId xmlns="" xmlns:a16="http://schemas.microsoft.com/office/drawing/2014/main" id="{87C0CDFE-3456-470B-A332-03AEFF583FCC}"/>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 xmlns:a16="http://schemas.microsoft.com/office/drawing/2014/main" id="{B136C33C-F854-4DBC-B046-E0B4FAF6D075}"/>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'ex_0106.ipynb'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19" name="그림 18" descr="텍스트, 클립아트이(가) 표시된 사진&#10;&#10;자동 생성된 설명">
              <a:extLst>
                <a:ext uri="{FF2B5EF4-FFF2-40B4-BE49-F238E27FC236}">
                  <a16:creationId xmlns="" xmlns:a16="http://schemas.microsoft.com/office/drawing/2014/main" id="{0B5D6943-723B-4DC7-B856-92858486A1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3066347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#0107</a:t>
            </a:r>
          </a:p>
        </p:txBody>
      </p:sp>
      <p:grpSp>
        <p:nvGrpSpPr>
          <p:cNvPr id="9" name="그룹 8">
            <a:extLst>
              <a:ext uri="{FF2B5EF4-FFF2-40B4-BE49-F238E27FC236}">
                <a16:creationId xmlns="" xmlns:a16="http://schemas.microsoft.com/office/drawing/2014/main" id="{52A8CADC-38AE-4E53-BD3F-5A505A63D31F}"/>
              </a:ext>
            </a:extLst>
          </p:cNvPr>
          <p:cNvGrpSpPr/>
          <p:nvPr/>
        </p:nvGrpSpPr>
        <p:grpSpPr>
          <a:xfrm>
            <a:off x="558798" y="2060849"/>
            <a:ext cx="8797129" cy="3960439"/>
            <a:chOff x="558798" y="2060849"/>
            <a:chExt cx="8797129" cy="3960439"/>
          </a:xfrm>
        </p:grpSpPr>
        <p:sp>
          <p:nvSpPr>
            <p:cNvPr id="14" name="직사각형 13">
              <a:extLst>
                <a:ext uri="{FF2B5EF4-FFF2-40B4-BE49-F238E27FC236}">
                  <a16:creationId xmlns="" xmlns:a16="http://schemas.microsoft.com/office/drawing/2014/main" id="{4EDE40C9-79DF-4C4D-8BD5-CD8D82B1B47A}"/>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a:extLst>
                <a:ext uri="{FF2B5EF4-FFF2-40B4-BE49-F238E27FC236}">
                  <a16:creationId xmlns="" xmlns:a16="http://schemas.microsoft.com/office/drawing/2014/main" id="{BF4AA0AB-C6DB-495C-B70C-E46D30286C8A}"/>
                </a:ext>
              </a:extLst>
            </p:cNvPr>
            <p:cNvGrpSpPr/>
            <p:nvPr/>
          </p:nvGrpSpPr>
          <p:grpSpPr>
            <a:xfrm>
              <a:off x="558798" y="3945816"/>
              <a:ext cx="8797129" cy="576572"/>
              <a:chOff x="4778069" y="4391025"/>
              <a:chExt cx="2349160" cy="431802"/>
            </a:xfrm>
          </p:grpSpPr>
          <p:sp>
            <p:nvSpPr>
              <p:cNvPr id="20" name="직사각형 19">
                <a:extLst>
                  <a:ext uri="{FF2B5EF4-FFF2-40B4-BE49-F238E27FC236}">
                    <a16:creationId xmlns="" xmlns:a16="http://schemas.microsoft.com/office/drawing/2014/main" id="{87C0CDFE-3456-470B-A332-03AEFF583FCC}"/>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 xmlns:a16="http://schemas.microsoft.com/office/drawing/2014/main" id="{B136C33C-F854-4DBC-B046-E0B4FAF6D075}"/>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'ex_0107.ipynb'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19" name="그림 18" descr="텍스트, 클립아트이(가) 표시된 사진&#10;&#10;자동 생성된 설명">
              <a:extLst>
                <a:ext uri="{FF2B5EF4-FFF2-40B4-BE49-F238E27FC236}">
                  <a16:creationId xmlns="" xmlns:a16="http://schemas.microsoft.com/office/drawing/2014/main" id="{0B5D6943-723B-4DC7-B856-92858486A1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2.3. Merging and Binding DataFrames</a:t>
              </a:r>
              <a:endParaRPr lang="en-US" altLang="ko-KR"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89391607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그룹 33">
            <a:extLst>
              <a:ext uri="{FF2B5EF4-FFF2-40B4-BE49-F238E27FC236}">
                <a16:creationId xmlns="" xmlns:a16="http://schemas.microsoft.com/office/drawing/2014/main" id="{92222342-E7C1-4D3B-92E9-4C220D313A6F}"/>
              </a:ext>
            </a:extLst>
          </p:cNvPr>
          <p:cNvGrpSpPr/>
          <p:nvPr/>
        </p:nvGrpSpPr>
        <p:grpSpPr>
          <a:xfrm>
            <a:off x="989683" y="2748696"/>
            <a:ext cx="8354217" cy="3124387"/>
            <a:chOff x="989683" y="2748696"/>
            <a:chExt cx="8354217" cy="3124387"/>
          </a:xfrm>
        </p:grpSpPr>
        <p:sp>
          <p:nvSpPr>
            <p:cNvPr id="35" name="직사각형 133">
              <a:extLst>
                <a:ext uri="{FF2B5EF4-FFF2-40B4-BE49-F238E27FC236}">
                  <a16:creationId xmlns="" xmlns:a16="http://schemas.microsoft.com/office/drawing/2014/main" id="{670FB0E2-082B-4509-A996-8766389F22FA}"/>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3400" b="0"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Optimal Data Exploration Through Pandas</a:t>
              </a:r>
              <a:endParaRPr kumimoji="1" lang="ko-KR" altLang="en-US" sz="3400" b="0" i="0" u="none" strike="noStrike" kern="1200" cap="none" spc="0" normalizeH="0" baseline="0" noProof="0" dirty="0">
                <a:ln>
                  <a:noFill/>
                </a:ln>
                <a:solidFill>
                  <a:prstClr val="black"/>
                </a:solidFill>
                <a:effectLst/>
                <a:uLnTx/>
                <a:uFillTx/>
                <a:latin typeface="Samsung Sharp Sans" pitchFamily="2" charset="0"/>
                <a:ea typeface="맑은 고딕" panose="020B0503020000020004" pitchFamily="50" charset="-127"/>
                <a:cs typeface="Samsung Sharp Sans" pitchFamily="2" charset="0"/>
              </a:endParaRPr>
            </a:p>
          </p:txBody>
        </p:sp>
        <p:sp>
          <p:nvSpPr>
            <p:cNvPr id="36" name="직사각형 133">
              <a:extLst>
                <a:ext uri="{FF2B5EF4-FFF2-40B4-BE49-F238E27FC236}">
                  <a16:creationId xmlns="" xmlns:a16="http://schemas.microsoft.com/office/drawing/2014/main" id="{ABC20F91-AFEA-4FD6-9A3F-FE6290A3D139}"/>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2.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37" name="그룹 36">
              <a:extLst>
                <a:ext uri="{FF2B5EF4-FFF2-40B4-BE49-F238E27FC236}">
                  <a16:creationId xmlns="" xmlns:a16="http://schemas.microsoft.com/office/drawing/2014/main" id="{97AF80FA-4629-4B59-AC93-BD7BFC0754B0}"/>
                </a:ext>
              </a:extLst>
            </p:cNvPr>
            <p:cNvGrpSpPr/>
            <p:nvPr/>
          </p:nvGrpSpPr>
          <p:grpSpPr>
            <a:xfrm>
              <a:off x="1025537" y="4509120"/>
              <a:ext cx="8318362" cy="1363963"/>
              <a:chOff x="1025537" y="4609703"/>
              <a:chExt cx="8318362" cy="1363963"/>
            </a:xfrm>
          </p:grpSpPr>
          <p:sp>
            <p:nvSpPr>
              <p:cNvPr id="38" name="직사각형 37">
                <a:extLst>
                  <a:ext uri="{FF2B5EF4-FFF2-40B4-BE49-F238E27FC236}">
                    <a16:creationId xmlns="" xmlns:a16="http://schemas.microsoft.com/office/drawing/2014/main" id="{F028663D-60B3-45CC-BA52-A806672A9D4A}"/>
                  </a:ext>
                </a:extLst>
              </p:cNvPr>
              <p:cNvSpPr/>
              <p:nvPr/>
            </p:nvSpPr>
            <p:spPr>
              <a:xfrm>
                <a:off x="1025537" y="4609703"/>
                <a:ext cx="4185332" cy="136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Pipelines: Data Structures According to Data Types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2.2. Pandas Series and DataFrames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Merging and Binding DataFrames</a:t>
                </a:r>
              </a:p>
            </p:txBody>
          </p:sp>
          <p:sp>
            <p:nvSpPr>
              <p:cNvPr id="39" name="직사각형 38">
                <a:extLst>
                  <a:ext uri="{FF2B5EF4-FFF2-40B4-BE49-F238E27FC236}">
                    <a16:creationId xmlns="" xmlns:a16="http://schemas.microsoft.com/office/drawing/2014/main" id="{12880166-340D-4A6A-973D-3B7E5B916869}"/>
                  </a:ext>
                </a:extLst>
              </p:cNvPr>
              <p:cNvSpPr/>
              <p:nvPr/>
            </p:nvSpPr>
            <p:spPr>
              <a:xfrm>
                <a:off x="5137980" y="4609703"/>
                <a:ext cx="4205919" cy="1235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2.4. DataFrame Sorting and Multi-Index</a:t>
                </a:r>
              </a:p>
              <a:p>
                <a:pPr marL="176213" marR="0" lvl="0" indent="-176213" algn="l" defTabSz="457200" rtl="0" eaLnBrk="1" fontAlgn="base" latinLnBrk="0" hangingPunct="1">
                  <a:lnSpc>
                    <a:spcPct val="100000"/>
                  </a:lnSpc>
                  <a:spcBef>
                    <a:spcPct val="0"/>
                  </a:spcBef>
                  <a:spcAft>
                    <a:spcPts val="1000"/>
                  </a:spcAft>
                  <a:buClrTx/>
                  <a:buSzPct val="120000"/>
                  <a:buFontTx/>
                  <a:buBlip>
                    <a:blip r:embed="rId3"/>
                  </a:buBlip>
                  <a:tabLst/>
                  <a:defRPr/>
                </a:pP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2.5. Examining the Characteristics of Data Through Descriptive Statistics and Data Samples</a:t>
                </a:r>
                <a:endParaRPr kumimoji="1" lang="ko-KR" altLang="en-US"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p:txBody>
          </p:sp>
        </p:grpSp>
      </p:grpSp>
    </p:spTree>
    <p:extLst>
      <p:ext uri="{BB962C8B-B14F-4D97-AF65-F5344CB8AC3E}">
        <p14:creationId xmlns:p14="http://schemas.microsoft.com/office/powerpoint/2010/main" val="114356172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 xmlns:a16="http://schemas.microsoft.com/office/drawing/2014/main" id="{EBB9A9ED-2650-4764-BF4A-5019AD59DE70}"/>
              </a:ext>
            </a:extLst>
          </p:cNvPr>
          <p:cNvGrpSpPr/>
          <p:nvPr/>
        </p:nvGrpSpPr>
        <p:grpSpPr>
          <a:xfrm>
            <a:off x="558396" y="2528414"/>
            <a:ext cx="8782050" cy="942574"/>
            <a:chOff x="558396" y="2528414"/>
            <a:chExt cx="8782050" cy="942574"/>
          </a:xfrm>
        </p:grpSpPr>
        <p:sp>
          <p:nvSpPr>
            <p:cNvPr id="13" name="모서리가 둥근 직사각형 4">
              <a:extLst>
                <a:ext uri="{FF2B5EF4-FFF2-40B4-BE49-F238E27FC236}">
                  <a16:creationId xmlns="" xmlns:a16="http://schemas.microsoft.com/office/drawing/2014/main" id="{930158F8-A5B7-4F97-8E44-C73FC55364FC}"/>
                </a:ext>
              </a:extLst>
            </p:cNvPr>
            <p:cNvSpPr/>
            <p:nvPr/>
          </p:nvSpPr>
          <p:spPr>
            <a:xfrm>
              <a:off x="558396" y="2528414"/>
              <a:ext cx="8782050" cy="9425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0278"/>
            <a:stretch/>
          </p:blipFill>
          <p:spPr>
            <a:xfrm>
              <a:off x="589903" y="2565816"/>
              <a:ext cx="8749791" cy="863183"/>
            </a:xfrm>
            <a:prstGeom prst="rect">
              <a:avLst/>
            </a:prstGeom>
          </p:spPr>
        </p:pic>
      </p:grpSp>
      <p:grpSp>
        <p:nvGrpSpPr>
          <p:cNvPr id="22" name="그룹 2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3" name="직사각형 2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2.4. DataFrame Sorting and Multi-Index</a:t>
              </a:r>
              <a:endParaRPr lang="ko-KR" altLang="en-US" dirty="0">
                <a:solidFill>
                  <a:prstClr val="white"/>
                </a:solidFill>
                <a:latin typeface="SamsungSharpSans-Medium" pitchFamily="2" charset="0"/>
                <a:cs typeface="SamsungSharpSans-Medium" pitchFamily="2" charset="0"/>
              </a:endParaRPr>
            </a:p>
          </p:txBody>
        </p:sp>
        <p:sp>
          <p:nvSpPr>
            <p:cNvPr id="24" name="직사각형 2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7" name="직사각형 26">
            <a:extLst>
              <a:ext uri="{FF2B5EF4-FFF2-40B4-BE49-F238E27FC236}">
                <a16:creationId xmlns="" xmlns:a16="http://schemas.microsoft.com/office/drawing/2014/main" id="{58B1BC1D-DFB7-4482-BA23-F01AD71B1BBE}"/>
              </a:ext>
            </a:extLst>
          </p:cNvPr>
          <p:cNvSpPr/>
          <p:nvPr/>
        </p:nvSpPr>
        <p:spPr>
          <a:xfrm>
            <a:off x="445388" y="137300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DataFrame Manipulation</a:t>
            </a:r>
          </a:p>
        </p:txBody>
      </p:sp>
      <p:grpSp>
        <p:nvGrpSpPr>
          <p:cNvPr id="30" name="그룹 29">
            <a:extLst>
              <a:ext uri="{FF2B5EF4-FFF2-40B4-BE49-F238E27FC236}">
                <a16:creationId xmlns="" xmlns:a16="http://schemas.microsoft.com/office/drawing/2014/main" id="{B6CABCFF-C343-40C8-A464-3ADE8C8C925E}"/>
              </a:ext>
            </a:extLst>
          </p:cNvPr>
          <p:cNvGrpSpPr/>
          <p:nvPr/>
        </p:nvGrpSpPr>
        <p:grpSpPr>
          <a:xfrm>
            <a:off x="557644" y="1850942"/>
            <a:ext cx="8887612" cy="598229"/>
            <a:chOff x="580388" y="1413381"/>
            <a:chExt cx="8887612" cy="598229"/>
          </a:xfrm>
        </p:grpSpPr>
        <p:sp>
          <p:nvSpPr>
            <p:cNvPr id="31" name="직사각형 30">
              <a:extLst>
                <a:ext uri="{FF2B5EF4-FFF2-40B4-BE49-F238E27FC236}">
                  <a16:creationId xmlns="" xmlns:a16="http://schemas.microsoft.com/office/drawing/2014/main" id="{39232B15-612A-4E7C-BF1A-96412ED17D66}"/>
                </a:ext>
              </a:extLst>
            </p:cNvPr>
            <p:cNvSpPr/>
            <p:nvPr/>
          </p:nvSpPr>
          <p:spPr>
            <a:xfrm>
              <a:off x="711200" y="166614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possible to sort the rows of a DataFrame using one or more columns.</a:t>
              </a:r>
            </a:p>
          </p:txBody>
        </p:sp>
        <p:sp>
          <p:nvSpPr>
            <p:cNvPr id="32" name="직사각형 31">
              <a:extLst>
                <a:ext uri="{FF2B5EF4-FFF2-40B4-BE49-F238E27FC236}">
                  <a16:creationId xmlns="" xmlns:a16="http://schemas.microsoft.com/office/drawing/2014/main" id="{D11D675B-D631-46E5-B2CC-B71948AEB64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Sorting:</a:t>
              </a:r>
            </a:p>
          </p:txBody>
        </p:sp>
      </p:grpSp>
      <p:grpSp>
        <p:nvGrpSpPr>
          <p:cNvPr id="4" name="그룹 3">
            <a:extLst>
              <a:ext uri="{FF2B5EF4-FFF2-40B4-BE49-F238E27FC236}">
                <a16:creationId xmlns="" xmlns:a16="http://schemas.microsoft.com/office/drawing/2014/main" id="{E66D7888-4B15-4902-876D-B80CD6F036D6}"/>
              </a:ext>
            </a:extLst>
          </p:cNvPr>
          <p:cNvGrpSpPr/>
          <p:nvPr/>
        </p:nvGrpSpPr>
        <p:grpSpPr>
          <a:xfrm>
            <a:off x="557644" y="3574373"/>
            <a:ext cx="8782050" cy="1996004"/>
            <a:chOff x="557644" y="3574373"/>
            <a:chExt cx="8782050" cy="1996004"/>
          </a:xfrm>
        </p:grpSpPr>
        <p:grpSp>
          <p:nvGrpSpPr>
            <p:cNvPr id="15" name="그룹 14"/>
            <p:cNvGrpSpPr/>
            <p:nvPr/>
          </p:nvGrpSpPr>
          <p:grpSpPr>
            <a:xfrm>
              <a:off x="557644" y="3574373"/>
              <a:ext cx="8782050" cy="1996004"/>
              <a:chOff x="568325" y="5114924"/>
              <a:chExt cx="8782050" cy="2062520"/>
            </a:xfrm>
          </p:grpSpPr>
          <p:sp>
            <p:nvSpPr>
              <p:cNvPr id="16" name="모서리가 둥근 직사각형 4">
                <a:extLst>
                  <a:ext uri="{FF2B5EF4-FFF2-40B4-BE49-F238E27FC236}">
                    <a16:creationId xmlns="" xmlns:a16="http://schemas.microsoft.com/office/drawing/2014/main" id="{930158F8-A5B7-4F97-8E44-C73FC55364FC}"/>
                  </a:ext>
                </a:extLst>
              </p:cNvPr>
              <p:cNvSpPr/>
              <p:nvPr/>
            </p:nvSpPr>
            <p:spPr>
              <a:xfrm>
                <a:off x="568325" y="5114924"/>
                <a:ext cx="8782050" cy="20625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7" name="그룹 16"/>
              <p:cNvGrpSpPr/>
              <p:nvPr/>
            </p:nvGrpSpPr>
            <p:grpSpPr>
              <a:xfrm>
                <a:off x="675835" y="5210921"/>
                <a:ext cx="1477946" cy="302132"/>
                <a:chOff x="732985" y="5582396"/>
                <a:chExt cx="1477946" cy="302132"/>
              </a:xfrm>
            </p:grpSpPr>
            <p:pic>
              <p:nvPicPr>
                <p:cNvPr id="19" name="Picture 2" descr="Byte - Free electronics icons">
                  <a:extLst>
                    <a:ext uri="{FF2B5EF4-FFF2-40B4-BE49-F238E27FC236}">
                      <a16:creationId xmlns="" xmlns:a16="http://schemas.microsoft.com/office/drawing/2014/main" id="{2E1868BC-E3F2-46C6-A15E-1A8572E0F8A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 xmlns:a16="http://schemas.microsoft.com/office/drawing/2014/main"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8" name="TextBox 17">
                <a:extLst>
                  <a:ext uri="{FF2B5EF4-FFF2-40B4-BE49-F238E27FC236}">
                    <a16:creationId xmlns="" xmlns:a16="http://schemas.microsoft.com/office/drawing/2014/main" id="{FF266B98-5C19-4B37-8678-61D0A80AF6D7}"/>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Sort in ascending order.</a:t>
                </a:r>
              </a:p>
            </p:txBody>
          </p:sp>
        </p:grpSp>
        <p:grpSp>
          <p:nvGrpSpPr>
            <p:cNvPr id="33" name="그룹 32">
              <a:extLst>
                <a:ext uri="{FF2B5EF4-FFF2-40B4-BE49-F238E27FC236}">
                  <a16:creationId xmlns="" xmlns:a16="http://schemas.microsoft.com/office/drawing/2014/main" id="{DEF87E9A-2FDE-4BBF-A8AB-DFC95DD87BA6}"/>
                </a:ext>
              </a:extLst>
            </p:cNvPr>
            <p:cNvGrpSpPr/>
            <p:nvPr/>
          </p:nvGrpSpPr>
          <p:grpSpPr>
            <a:xfrm>
              <a:off x="665154" y="4305607"/>
              <a:ext cx="8640559" cy="534949"/>
              <a:chOff x="665154" y="3144518"/>
              <a:chExt cx="8640559" cy="534949"/>
            </a:xfrm>
          </p:grpSpPr>
          <p:grpSp>
            <p:nvGrpSpPr>
              <p:cNvPr id="34" name="그룹 33">
                <a:extLst>
                  <a:ext uri="{FF2B5EF4-FFF2-40B4-BE49-F238E27FC236}">
                    <a16:creationId xmlns="" xmlns:a16="http://schemas.microsoft.com/office/drawing/2014/main" id="{0B95BEBB-E64F-40D9-BB6C-32BAA0B4A643}"/>
                  </a:ext>
                </a:extLst>
              </p:cNvPr>
              <p:cNvGrpSpPr/>
              <p:nvPr/>
            </p:nvGrpSpPr>
            <p:grpSpPr>
              <a:xfrm>
                <a:off x="665154" y="3144518"/>
                <a:ext cx="1477946" cy="292388"/>
                <a:chOff x="732985" y="5582396"/>
                <a:chExt cx="1477946" cy="302132"/>
              </a:xfrm>
            </p:grpSpPr>
            <p:pic>
              <p:nvPicPr>
                <p:cNvPr id="36" name="Picture 2" descr="Byte - Free electronics icons">
                  <a:extLst>
                    <a:ext uri="{FF2B5EF4-FFF2-40B4-BE49-F238E27FC236}">
                      <a16:creationId xmlns="" xmlns:a16="http://schemas.microsoft.com/office/drawing/2014/main" id="{2B256675-424E-48EC-8011-92DBD399AF0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 xmlns:a16="http://schemas.microsoft.com/office/drawing/2014/main" id="{85B29EC3-B1E5-4C7A-AD65-DED7F1028D20}"/>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5" name="TextBox 34">
                <a:extLst>
                  <a:ext uri="{FF2B5EF4-FFF2-40B4-BE49-F238E27FC236}">
                    <a16:creationId xmlns="" xmlns:a16="http://schemas.microsoft.com/office/drawing/2014/main" id="{38585290-1A9D-49C6-9D80-9FE6DD2D0235}"/>
                  </a:ext>
                </a:extLst>
              </p:cNvPr>
              <p:cNvSpPr txBox="1"/>
              <p:nvPr/>
            </p:nvSpPr>
            <p:spPr>
              <a:xfrm>
                <a:off x="1024575" y="347941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Sort in descending order.</a:t>
                </a:r>
              </a:p>
            </p:txBody>
          </p:sp>
        </p:grpSp>
        <p:grpSp>
          <p:nvGrpSpPr>
            <p:cNvPr id="38" name="그룹 37">
              <a:extLst>
                <a:ext uri="{FF2B5EF4-FFF2-40B4-BE49-F238E27FC236}">
                  <a16:creationId xmlns="" xmlns:a16="http://schemas.microsoft.com/office/drawing/2014/main" id="{363AEA7B-E151-4507-A25A-32AB5F8B8B16}"/>
                </a:ext>
              </a:extLst>
            </p:cNvPr>
            <p:cNvGrpSpPr/>
            <p:nvPr/>
          </p:nvGrpSpPr>
          <p:grpSpPr>
            <a:xfrm>
              <a:off x="665154" y="4900034"/>
              <a:ext cx="8640559" cy="534949"/>
              <a:chOff x="665154" y="3143199"/>
              <a:chExt cx="8640559" cy="534949"/>
            </a:xfrm>
          </p:grpSpPr>
          <p:grpSp>
            <p:nvGrpSpPr>
              <p:cNvPr id="39" name="그룹 38">
                <a:extLst>
                  <a:ext uri="{FF2B5EF4-FFF2-40B4-BE49-F238E27FC236}">
                    <a16:creationId xmlns="" xmlns:a16="http://schemas.microsoft.com/office/drawing/2014/main" id="{4F288C14-590E-4195-9529-6B50CF3515C9}"/>
                  </a:ext>
                </a:extLst>
              </p:cNvPr>
              <p:cNvGrpSpPr/>
              <p:nvPr/>
            </p:nvGrpSpPr>
            <p:grpSpPr>
              <a:xfrm>
                <a:off x="665154" y="3143199"/>
                <a:ext cx="1477946" cy="292388"/>
                <a:chOff x="732985" y="5582396"/>
                <a:chExt cx="1477946" cy="302132"/>
              </a:xfrm>
            </p:grpSpPr>
            <p:pic>
              <p:nvPicPr>
                <p:cNvPr id="41" name="Picture 2" descr="Byte - Free electronics icons">
                  <a:extLst>
                    <a:ext uri="{FF2B5EF4-FFF2-40B4-BE49-F238E27FC236}">
                      <a16:creationId xmlns="" xmlns:a16="http://schemas.microsoft.com/office/drawing/2014/main" id="{3F6BA621-A29F-4A27-85B4-663811777C0C}"/>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 xmlns:a16="http://schemas.microsoft.com/office/drawing/2014/main" id="{DC738910-CDDE-418A-835B-0BB0C456841B}"/>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0" name="TextBox 39">
                <a:extLst>
                  <a:ext uri="{FF2B5EF4-FFF2-40B4-BE49-F238E27FC236}">
                    <a16:creationId xmlns="" xmlns:a16="http://schemas.microsoft.com/office/drawing/2014/main" id="{8CEA595A-F46C-4851-8F05-7DA69B435C72}"/>
                  </a:ext>
                </a:extLst>
              </p:cNvPr>
              <p:cNvSpPr txBox="1"/>
              <p:nvPr/>
            </p:nvSpPr>
            <p:spPr>
              <a:xfrm>
                <a:off x="1024575" y="347809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Sort using two columns.</a:t>
                </a:r>
              </a:p>
            </p:txBody>
          </p:sp>
        </p:grpSp>
      </p:grpSp>
    </p:spTree>
    <p:extLst>
      <p:ext uri="{BB962C8B-B14F-4D97-AF65-F5344CB8AC3E}">
        <p14:creationId xmlns:p14="http://schemas.microsoft.com/office/powerpoint/2010/main" val="191925227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C001AB92-C222-45B4-9FA3-4B08B19C9046}"/>
              </a:ext>
            </a:extLst>
          </p:cNvPr>
          <p:cNvGrpSpPr/>
          <p:nvPr/>
        </p:nvGrpSpPr>
        <p:grpSpPr>
          <a:xfrm>
            <a:off x="558396" y="1691477"/>
            <a:ext cx="8782050" cy="2208719"/>
            <a:chOff x="558396" y="1691477"/>
            <a:chExt cx="8782050" cy="2208719"/>
          </a:xfrm>
        </p:grpSpPr>
        <p:sp>
          <p:nvSpPr>
            <p:cNvPr id="16" name="모서리가 둥근 직사각형 4">
              <a:extLst>
                <a:ext uri="{FF2B5EF4-FFF2-40B4-BE49-F238E27FC236}">
                  <a16:creationId xmlns="" xmlns:a16="http://schemas.microsoft.com/office/drawing/2014/main" id="{930158F8-A5B7-4F97-8E44-C73FC55364FC}"/>
                </a:ext>
              </a:extLst>
            </p:cNvPr>
            <p:cNvSpPr/>
            <p:nvPr/>
          </p:nvSpPr>
          <p:spPr>
            <a:xfrm>
              <a:off x="558396" y="1691477"/>
              <a:ext cx="8782050" cy="22087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17701"/>
            <a:stretch/>
          </p:blipFill>
          <p:spPr>
            <a:xfrm>
              <a:off x="589903" y="1753174"/>
              <a:ext cx="8749792" cy="2086670"/>
            </a:xfrm>
            <a:prstGeom prst="rect">
              <a:avLst/>
            </a:prstGeom>
          </p:spPr>
        </p:pic>
      </p:grpSp>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2.4. DataFrame Sorting and Multi-Index</a:t>
              </a:r>
              <a:endParaRPr lang="ko-KR" altLang="en-US"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35" name="직사각형 34">
            <a:extLst>
              <a:ext uri="{FF2B5EF4-FFF2-40B4-BE49-F238E27FC236}">
                <a16:creationId xmlns="" xmlns:a16="http://schemas.microsoft.com/office/drawing/2014/main" id="{CF4BE3B8-4C43-46ED-ABA8-A7C18C026E21}"/>
              </a:ext>
            </a:extLst>
          </p:cNvPr>
          <p:cNvSpPr/>
          <p:nvPr/>
        </p:nvSpPr>
        <p:spPr>
          <a:xfrm>
            <a:off x="557644" y="138926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Hierarchical indexing with MultiIndex:</a:t>
            </a:r>
          </a:p>
        </p:txBody>
      </p:sp>
      <p:grpSp>
        <p:nvGrpSpPr>
          <p:cNvPr id="4" name="그룹 3">
            <a:extLst>
              <a:ext uri="{FF2B5EF4-FFF2-40B4-BE49-F238E27FC236}">
                <a16:creationId xmlns="" xmlns:a16="http://schemas.microsoft.com/office/drawing/2014/main" id="{E2DAE6E0-70FF-4A71-8431-01247C8687D9}"/>
              </a:ext>
            </a:extLst>
          </p:cNvPr>
          <p:cNvGrpSpPr/>
          <p:nvPr/>
        </p:nvGrpSpPr>
        <p:grpSpPr>
          <a:xfrm>
            <a:off x="557644" y="4005064"/>
            <a:ext cx="8782050" cy="1938536"/>
            <a:chOff x="557644" y="4005064"/>
            <a:chExt cx="8782050" cy="1938536"/>
          </a:xfrm>
        </p:grpSpPr>
        <p:sp>
          <p:nvSpPr>
            <p:cNvPr id="18" name="모서리가 둥근 직사각형 4">
              <a:extLst>
                <a:ext uri="{FF2B5EF4-FFF2-40B4-BE49-F238E27FC236}">
                  <a16:creationId xmlns="" xmlns:a16="http://schemas.microsoft.com/office/drawing/2014/main" id="{930158F8-A5B7-4F97-8E44-C73FC55364FC}"/>
                </a:ext>
              </a:extLst>
            </p:cNvPr>
            <p:cNvSpPr/>
            <p:nvPr/>
          </p:nvSpPr>
          <p:spPr>
            <a:xfrm>
              <a:off x="557644" y="4005064"/>
              <a:ext cx="8782050" cy="19385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9" name="그룹 18"/>
            <p:cNvGrpSpPr/>
            <p:nvPr/>
          </p:nvGrpSpPr>
          <p:grpSpPr>
            <a:xfrm>
              <a:off x="665154" y="4097965"/>
              <a:ext cx="1477946" cy="292388"/>
              <a:chOff x="732985" y="5582396"/>
              <a:chExt cx="1477946" cy="302132"/>
            </a:xfrm>
          </p:grpSpPr>
          <p:pic>
            <p:nvPicPr>
              <p:cNvPr id="21" name="Picture 2" descr="Byte - Free electronics icons">
                <a:extLst>
                  <a:ext uri="{FF2B5EF4-FFF2-40B4-BE49-F238E27FC236}">
                    <a16:creationId xmlns="" xmlns:a16="http://schemas.microsoft.com/office/drawing/2014/main" id="{2E1868BC-E3F2-46C6-A15E-1A8572E0F8A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 xmlns:a16="http://schemas.microsoft.com/office/drawing/2014/main"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0" name="TextBox 19">
              <a:extLst>
                <a:ext uri="{FF2B5EF4-FFF2-40B4-BE49-F238E27FC236}">
                  <a16:creationId xmlns="" xmlns:a16="http://schemas.microsoft.com/office/drawing/2014/main" id="{FF266B98-5C19-4B37-8678-61D0A80AF6D7}"/>
                </a:ext>
              </a:extLst>
            </p:cNvPr>
            <p:cNvSpPr txBox="1"/>
            <p:nvPr/>
          </p:nvSpPr>
          <p:spPr>
            <a:xfrm>
              <a:off x="1024575" y="443285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Column names</a:t>
              </a:r>
            </a:p>
          </p:txBody>
        </p:sp>
        <p:grpSp>
          <p:nvGrpSpPr>
            <p:cNvPr id="36" name="그룹 35">
              <a:extLst>
                <a:ext uri="{FF2B5EF4-FFF2-40B4-BE49-F238E27FC236}">
                  <a16:creationId xmlns="" xmlns:a16="http://schemas.microsoft.com/office/drawing/2014/main" id="{2ECB9BA6-5609-4112-951E-05E960016BCA}"/>
                </a:ext>
              </a:extLst>
            </p:cNvPr>
            <p:cNvGrpSpPr/>
            <p:nvPr/>
          </p:nvGrpSpPr>
          <p:grpSpPr>
            <a:xfrm>
              <a:off x="665154" y="4694082"/>
              <a:ext cx="8640559" cy="534949"/>
              <a:chOff x="665154" y="4115645"/>
              <a:chExt cx="8640559" cy="534949"/>
            </a:xfrm>
          </p:grpSpPr>
          <p:grpSp>
            <p:nvGrpSpPr>
              <p:cNvPr id="37" name="그룹 36">
                <a:extLst>
                  <a:ext uri="{FF2B5EF4-FFF2-40B4-BE49-F238E27FC236}">
                    <a16:creationId xmlns="" xmlns:a16="http://schemas.microsoft.com/office/drawing/2014/main" id="{D74F2E01-4BAC-4074-A6FF-48AE5937B1BC}"/>
                  </a:ext>
                </a:extLst>
              </p:cNvPr>
              <p:cNvGrpSpPr/>
              <p:nvPr/>
            </p:nvGrpSpPr>
            <p:grpSpPr>
              <a:xfrm>
                <a:off x="665154" y="4115645"/>
                <a:ext cx="1477946" cy="292388"/>
                <a:chOff x="732985" y="5582396"/>
                <a:chExt cx="1477946" cy="302132"/>
              </a:xfrm>
            </p:grpSpPr>
            <p:pic>
              <p:nvPicPr>
                <p:cNvPr id="39" name="Picture 2" descr="Byte - Free electronics icons">
                  <a:extLst>
                    <a:ext uri="{FF2B5EF4-FFF2-40B4-BE49-F238E27FC236}">
                      <a16:creationId xmlns="" xmlns:a16="http://schemas.microsoft.com/office/drawing/2014/main" id="{F50A321A-9438-4D77-9E7B-53C9B6E2B0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 xmlns:a16="http://schemas.microsoft.com/office/drawing/2014/main" id="{CFF044F0-8336-4466-B1E1-D2A460CB20DE}"/>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8" name="TextBox 37">
                <a:extLst>
                  <a:ext uri="{FF2B5EF4-FFF2-40B4-BE49-F238E27FC236}">
                    <a16:creationId xmlns="" xmlns:a16="http://schemas.microsoft.com/office/drawing/2014/main" id="{23F9BCBF-18F3-44FE-931C-263233DC23CE}"/>
                  </a:ext>
                </a:extLst>
              </p:cNvPr>
              <p:cNvSpPr txBox="1"/>
              <p:nvPr/>
            </p:nvSpPr>
            <p:spPr>
              <a:xfrm>
                <a:off x="1024575" y="445053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Labels for the outer layer</a:t>
                </a:r>
              </a:p>
            </p:txBody>
          </p:sp>
        </p:grpSp>
        <p:grpSp>
          <p:nvGrpSpPr>
            <p:cNvPr id="41" name="그룹 40">
              <a:extLst>
                <a:ext uri="{FF2B5EF4-FFF2-40B4-BE49-F238E27FC236}">
                  <a16:creationId xmlns="" xmlns:a16="http://schemas.microsoft.com/office/drawing/2014/main" id="{B1B37499-1806-4F48-9190-7A1499C81064}"/>
                </a:ext>
              </a:extLst>
            </p:cNvPr>
            <p:cNvGrpSpPr/>
            <p:nvPr/>
          </p:nvGrpSpPr>
          <p:grpSpPr>
            <a:xfrm>
              <a:off x="665154" y="5297921"/>
              <a:ext cx="8640559" cy="534949"/>
              <a:chOff x="665154" y="4115645"/>
              <a:chExt cx="8640559" cy="534949"/>
            </a:xfrm>
          </p:grpSpPr>
          <p:grpSp>
            <p:nvGrpSpPr>
              <p:cNvPr id="42" name="그룹 41">
                <a:extLst>
                  <a:ext uri="{FF2B5EF4-FFF2-40B4-BE49-F238E27FC236}">
                    <a16:creationId xmlns="" xmlns:a16="http://schemas.microsoft.com/office/drawing/2014/main" id="{DC6989FF-A906-4811-A7F3-6EB0940C0B82}"/>
                  </a:ext>
                </a:extLst>
              </p:cNvPr>
              <p:cNvGrpSpPr/>
              <p:nvPr/>
            </p:nvGrpSpPr>
            <p:grpSpPr>
              <a:xfrm>
                <a:off x="665154" y="4115645"/>
                <a:ext cx="1477946" cy="292388"/>
                <a:chOff x="732985" y="5582396"/>
                <a:chExt cx="1477946" cy="302132"/>
              </a:xfrm>
            </p:grpSpPr>
            <p:pic>
              <p:nvPicPr>
                <p:cNvPr id="44" name="Picture 2" descr="Byte - Free electronics icons">
                  <a:extLst>
                    <a:ext uri="{FF2B5EF4-FFF2-40B4-BE49-F238E27FC236}">
                      <a16:creationId xmlns="" xmlns:a16="http://schemas.microsoft.com/office/drawing/2014/main" id="{A4488AC4-3093-41A2-9DBE-434C0751D1E2}"/>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 xmlns:a16="http://schemas.microsoft.com/office/drawing/2014/main" id="{1401090D-BE09-4033-A190-586FBF3605DE}"/>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3" name="TextBox 42">
                <a:extLst>
                  <a:ext uri="{FF2B5EF4-FFF2-40B4-BE49-F238E27FC236}">
                    <a16:creationId xmlns="" xmlns:a16="http://schemas.microsoft.com/office/drawing/2014/main" id="{132F6423-F1F6-40B5-9D30-14E5C0916F6F}"/>
                  </a:ext>
                </a:extLst>
              </p:cNvPr>
              <p:cNvSpPr txBox="1"/>
              <p:nvPr/>
            </p:nvSpPr>
            <p:spPr>
              <a:xfrm>
                <a:off x="1024575" y="445053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Labels for the inner layer</a:t>
                </a:r>
              </a:p>
            </p:txBody>
          </p:sp>
        </p:grpSp>
      </p:grpSp>
    </p:spTree>
    <p:extLst>
      <p:ext uri="{BB962C8B-B14F-4D97-AF65-F5344CB8AC3E}">
        <p14:creationId xmlns:p14="http://schemas.microsoft.com/office/powerpoint/2010/main" val="413671972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C001AB92-C222-45B4-9FA3-4B08B19C9046}"/>
              </a:ext>
            </a:extLst>
          </p:cNvPr>
          <p:cNvGrpSpPr/>
          <p:nvPr/>
        </p:nvGrpSpPr>
        <p:grpSpPr>
          <a:xfrm>
            <a:off x="558396" y="1691477"/>
            <a:ext cx="8782050" cy="2208719"/>
            <a:chOff x="558396" y="1691477"/>
            <a:chExt cx="8782050" cy="2208719"/>
          </a:xfrm>
        </p:grpSpPr>
        <p:sp>
          <p:nvSpPr>
            <p:cNvPr id="16" name="모서리가 둥근 직사각형 4">
              <a:extLst>
                <a:ext uri="{FF2B5EF4-FFF2-40B4-BE49-F238E27FC236}">
                  <a16:creationId xmlns="" xmlns:a16="http://schemas.microsoft.com/office/drawing/2014/main" id="{930158F8-A5B7-4F97-8E44-C73FC55364FC}"/>
                </a:ext>
              </a:extLst>
            </p:cNvPr>
            <p:cNvSpPr/>
            <p:nvPr/>
          </p:nvSpPr>
          <p:spPr>
            <a:xfrm>
              <a:off x="558396" y="1691477"/>
              <a:ext cx="8782050" cy="22087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17701"/>
            <a:stretch/>
          </p:blipFill>
          <p:spPr>
            <a:xfrm>
              <a:off x="589903" y="1753174"/>
              <a:ext cx="8749792" cy="2086670"/>
            </a:xfrm>
            <a:prstGeom prst="rect">
              <a:avLst/>
            </a:prstGeom>
          </p:spPr>
        </p:pic>
      </p:grpSp>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2.4. DataFrame Sorting and Multi-Index</a:t>
              </a:r>
              <a:endParaRPr lang="ko-KR" altLang="en-US"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35" name="직사각형 34">
            <a:extLst>
              <a:ext uri="{FF2B5EF4-FFF2-40B4-BE49-F238E27FC236}">
                <a16:creationId xmlns="" xmlns:a16="http://schemas.microsoft.com/office/drawing/2014/main" id="{CF4BE3B8-4C43-46ED-ABA8-A7C18C026E21}"/>
              </a:ext>
            </a:extLst>
          </p:cNvPr>
          <p:cNvSpPr/>
          <p:nvPr/>
        </p:nvSpPr>
        <p:spPr>
          <a:xfrm>
            <a:off x="557644" y="138926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Hierarchical indexing with MultiIndex:</a:t>
            </a:r>
          </a:p>
        </p:txBody>
      </p:sp>
      <p:grpSp>
        <p:nvGrpSpPr>
          <p:cNvPr id="4" name="그룹 3">
            <a:extLst>
              <a:ext uri="{FF2B5EF4-FFF2-40B4-BE49-F238E27FC236}">
                <a16:creationId xmlns="" xmlns:a16="http://schemas.microsoft.com/office/drawing/2014/main" id="{E2DAE6E0-70FF-4A71-8431-01247C8687D9}"/>
              </a:ext>
            </a:extLst>
          </p:cNvPr>
          <p:cNvGrpSpPr/>
          <p:nvPr/>
        </p:nvGrpSpPr>
        <p:grpSpPr>
          <a:xfrm>
            <a:off x="557644" y="4005064"/>
            <a:ext cx="8782050" cy="1938536"/>
            <a:chOff x="557644" y="4005064"/>
            <a:chExt cx="8782050" cy="1938536"/>
          </a:xfrm>
        </p:grpSpPr>
        <p:sp>
          <p:nvSpPr>
            <p:cNvPr id="18" name="모서리가 둥근 직사각형 4">
              <a:extLst>
                <a:ext uri="{FF2B5EF4-FFF2-40B4-BE49-F238E27FC236}">
                  <a16:creationId xmlns="" xmlns:a16="http://schemas.microsoft.com/office/drawing/2014/main" id="{930158F8-A5B7-4F97-8E44-C73FC55364FC}"/>
                </a:ext>
              </a:extLst>
            </p:cNvPr>
            <p:cNvSpPr/>
            <p:nvPr/>
          </p:nvSpPr>
          <p:spPr>
            <a:xfrm>
              <a:off x="557644" y="4005064"/>
              <a:ext cx="8782050" cy="19385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9" name="그룹 18"/>
            <p:cNvGrpSpPr/>
            <p:nvPr/>
          </p:nvGrpSpPr>
          <p:grpSpPr>
            <a:xfrm>
              <a:off x="665154" y="4097965"/>
              <a:ext cx="1477946" cy="292388"/>
              <a:chOff x="732985" y="5582396"/>
              <a:chExt cx="1477946" cy="302132"/>
            </a:xfrm>
          </p:grpSpPr>
          <p:pic>
            <p:nvPicPr>
              <p:cNvPr id="21" name="Picture 2" descr="Byte - Free electronics icons">
                <a:extLst>
                  <a:ext uri="{FF2B5EF4-FFF2-40B4-BE49-F238E27FC236}">
                    <a16:creationId xmlns="" xmlns:a16="http://schemas.microsoft.com/office/drawing/2014/main" id="{2E1868BC-E3F2-46C6-A15E-1A8572E0F8A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 xmlns:a16="http://schemas.microsoft.com/office/drawing/2014/main"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0" name="TextBox 19">
              <a:extLst>
                <a:ext uri="{FF2B5EF4-FFF2-40B4-BE49-F238E27FC236}">
                  <a16:creationId xmlns="" xmlns:a16="http://schemas.microsoft.com/office/drawing/2014/main" id="{FF266B98-5C19-4B37-8678-61D0A80AF6D7}"/>
                </a:ext>
              </a:extLst>
            </p:cNvPr>
            <p:cNvSpPr txBox="1"/>
            <p:nvPr/>
          </p:nvSpPr>
          <p:spPr>
            <a:xfrm>
              <a:off x="1024575" y="443285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Create a list of tuples with the labels.</a:t>
              </a:r>
            </a:p>
          </p:txBody>
        </p:sp>
        <p:grpSp>
          <p:nvGrpSpPr>
            <p:cNvPr id="36" name="그룹 35">
              <a:extLst>
                <a:ext uri="{FF2B5EF4-FFF2-40B4-BE49-F238E27FC236}">
                  <a16:creationId xmlns="" xmlns:a16="http://schemas.microsoft.com/office/drawing/2014/main" id="{2ECB9BA6-5609-4112-951E-05E960016BCA}"/>
                </a:ext>
              </a:extLst>
            </p:cNvPr>
            <p:cNvGrpSpPr/>
            <p:nvPr/>
          </p:nvGrpSpPr>
          <p:grpSpPr>
            <a:xfrm>
              <a:off x="665154" y="4694082"/>
              <a:ext cx="8640559" cy="534949"/>
              <a:chOff x="665154" y="4115645"/>
              <a:chExt cx="8640559" cy="534949"/>
            </a:xfrm>
          </p:grpSpPr>
          <p:grpSp>
            <p:nvGrpSpPr>
              <p:cNvPr id="37" name="그룹 36">
                <a:extLst>
                  <a:ext uri="{FF2B5EF4-FFF2-40B4-BE49-F238E27FC236}">
                    <a16:creationId xmlns="" xmlns:a16="http://schemas.microsoft.com/office/drawing/2014/main" id="{D74F2E01-4BAC-4074-A6FF-48AE5937B1BC}"/>
                  </a:ext>
                </a:extLst>
              </p:cNvPr>
              <p:cNvGrpSpPr/>
              <p:nvPr/>
            </p:nvGrpSpPr>
            <p:grpSpPr>
              <a:xfrm>
                <a:off x="665154" y="4115645"/>
                <a:ext cx="1477946" cy="292388"/>
                <a:chOff x="732985" y="5582396"/>
                <a:chExt cx="1477946" cy="302132"/>
              </a:xfrm>
            </p:grpSpPr>
            <p:pic>
              <p:nvPicPr>
                <p:cNvPr id="39" name="Picture 2" descr="Byte - Free electronics icons">
                  <a:extLst>
                    <a:ext uri="{FF2B5EF4-FFF2-40B4-BE49-F238E27FC236}">
                      <a16:creationId xmlns="" xmlns:a16="http://schemas.microsoft.com/office/drawing/2014/main" id="{F50A321A-9438-4D77-9E7B-53C9B6E2B0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 xmlns:a16="http://schemas.microsoft.com/office/drawing/2014/main" id="{CFF044F0-8336-4466-B1E1-D2A460CB20DE}"/>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8" name="TextBox 37">
                <a:extLst>
                  <a:ext uri="{FF2B5EF4-FFF2-40B4-BE49-F238E27FC236}">
                    <a16:creationId xmlns="" xmlns:a16="http://schemas.microsoft.com/office/drawing/2014/main" id="{23F9BCBF-18F3-44FE-931C-263233DC23CE}"/>
                  </a:ext>
                </a:extLst>
              </p:cNvPr>
              <p:cNvSpPr txBox="1"/>
              <p:nvPr/>
            </p:nvSpPr>
            <p:spPr>
              <a:xfrm>
                <a:off x="1024575" y="445053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Create the MultiIndex.</a:t>
                </a:r>
              </a:p>
            </p:txBody>
          </p:sp>
        </p:grpSp>
        <p:grpSp>
          <p:nvGrpSpPr>
            <p:cNvPr id="41" name="그룹 40">
              <a:extLst>
                <a:ext uri="{FF2B5EF4-FFF2-40B4-BE49-F238E27FC236}">
                  <a16:creationId xmlns="" xmlns:a16="http://schemas.microsoft.com/office/drawing/2014/main" id="{B1B37499-1806-4F48-9190-7A1499C81064}"/>
                </a:ext>
              </a:extLst>
            </p:cNvPr>
            <p:cNvGrpSpPr/>
            <p:nvPr/>
          </p:nvGrpSpPr>
          <p:grpSpPr>
            <a:xfrm>
              <a:off x="665154" y="5297921"/>
              <a:ext cx="8640559" cy="534949"/>
              <a:chOff x="665154" y="4115645"/>
              <a:chExt cx="8640559" cy="534949"/>
            </a:xfrm>
          </p:grpSpPr>
          <p:grpSp>
            <p:nvGrpSpPr>
              <p:cNvPr id="42" name="그룹 41">
                <a:extLst>
                  <a:ext uri="{FF2B5EF4-FFF2-40B4-BE49-F238E27FC236}">
                    <a16:creationId xmlns="" xmlns:a16="http://schemas.microsoft.com/office/drawing/2014/main" id="{DC6989FF-A906-4811-A7F3-6EB0940C0B82}"/>
                  </a:ext>
                </a:extLst>
              </p:cNvPr>
              <p:cNvGrpSpPr/>
              <p:nvPr/>
            </p:nvGrpSpPr>
            <p:grpSpPr>
              <a:xfrm>
                <a:off x="665154" y="4115645"/>
                <a:ext cx="1477946" cy="292388"/>
                <a:chOff x="732985" y="5582396"/>
                <a:chExt cx="1477946" cy="302132"/>
              </a:xfrm>
            </p:grpSpPr>
            <p:pic>
              <p:nvPicPr>
                <p:cNvPr id="44" name="Picture 2" descr="Byte - Free electronics icons">
                  <a:extLst>
                    <a:ext uri="{FF2B5EF4-FFF2-40B4-BE49-F238E27FC236}">
                      <a16:creationId xmlns="" xmlns:a16="http://schemas.microsoft.com/office/drawing/2014/main" id="{A4488AC4-3093-41A2-9DBE-434C0751D1E2}"/>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 xmlns:a16="http://schemas.microsoft.com/office/drawing/2014/main" id="{1401090D-BE09-4033-A190-586FBF3605DE}"/>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3" name="TextBox 42">
                <a:extLst>
                  <a:ext uri="{FF2B5EF4-FFF2-40B4-BE49-F238E27FC236}">
                    <a16:creationId xmlns="" xmlns:a16="http://schemas.microsoft.com/office/drawing/2014/main" id="{132F6423-F1F6-40B5-9D30-14E5C0916F6F}"/>
                  </a:ext>
                </a:extLst>
              </p:cNvPr>
              <p:cNvSpPr txBox="1"/>
              <p:nvPr/>
            </p:nvSpPr>
            <p:spPr>
              <a:xfrm>
                <a:off x="1024575" y="445053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Apply the MultiIndex.</a:t>
                </a:r>
              </a:p>
            </p:txBody>
          </p:sp>
        </p:grpSp>
      </p:grpSp>
    </p:spTree>
    <p:extLst>
      <p:ext uri="{BB962C8B-B14F-4D97-AF65-F5344CB8AC3E}">
        <p14:creationId xmlns:p14="http://schemas.microsoft.com/office/powerpoint/2010/main" val="566634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 xmlns:a16="http://schemas.microsoft.com/office/drawing/2014/main" id="{DC5E03AC-9BA0-4FB2-92BE-F3C813918B10}"/>
              </a:ext>
            </a:extLst>
          </p:cNvPr>
          <p:cNvGrpSpPr/>
          <p:nvPr/>
        </p:nvGrpSpPr>
        <p:grpSpPr>
          <a:xfrm>
            <a:off x="558396" y="1720481"/>
            <a:ext cx="8782050" cy="487829"/>
            <a:chOff x="558396" y="1844824"/>
            <a:chExt cx="8782050" cy="487829"/>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48782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2088" t="6954" r="12779"/>
            <a:stretch/>
          </p:blipFill>
          <p:spPr>
            <a:xfrm>
              <a:off x="648375" y="1905042"/>
              <a:ext cx="8692071" cy="418280"/>
            </a:xfrm>
            <a:prstGeom prst="rect">
              <a:avLst/>
            </a:prstGeom>
            <a:ln>
              <a:noFill/>
            </a:ln>
          </p:spPr>
        </p:pic>
      </p:grpSp>
      <p:grpSp>
        <p:nvGrpSpPr>
          <p:cNvPr id="6" name="그룹 5">
            <a:extLst>
              <a:ext uri="{FF2B5EF4-FFF2-40B4-BE49-F238E27FC236}">
                <a16:creationId xmlns="" xmlns:a16="http://schemas.microsoft.com/office/drawing/2014/main" id="{5ECB97FB-3926-4B1F-8D3D-5CD09D15DE96}"/>
              </a:ext>
            </a:extLst>
          </p:cNvPr>
          <p:cNvGrpSpPr/>
          <p:nvPr/>
        </p:nvGrpSpPr>
        <p:grpSpPr>
          <a:xfrm>
            <a:off x="558396" y="2744276"/>
            <a:ext cx="8782050" cy="1542042"/>
            <a:chOff x="558396" y="3113933"/>
            <a:chExt cx="8782050" cy="1542042"/>
          </a:xfrm>
        </p:grpSpPr>
        <p:sp>
          <p:nvSpPr>
            <p:cNvPr id="15" name="모서리가 둥근 직사각형 4">
              <a:extLst>
                <a:ext uri="{FF2B5EF4-FFF2-40B4-BE49-F238E27FC236}">
                  <a16:creationId xmlns="" xmlns:a16="http://schemas.microsoft.com/office/drawing/2014/main" id="{A36E3BA1-83BF-4EF9-8B22-BB45DE7AA1FC}"/>
                </a:ext>
              </a:extLst>
            </p:cNvPr>
            <p:cNvSpPr/>
            <p:nvPr/>
          </p:nvSpPr>
          <p:spPr>
            <a:xfrm>
              <a:off x="558396" y="3113933"/>
              <a:ext cx="8782050" cy="15420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665" r="17786"/>
            <a:stretch/>
          </p:blipFill>
          <p:spPr>
            <a:xfrm>
              <a:off x="606489" y="3177598"/>
              <a:ext cx="8733957" cy="1407980"/>
            </a:xfrm>
            <a:prstGeom prst="rect">
              <a:avLst/>
            </a:prstGeom>
            <a:ln>
              <a:noFill/>
            </a:ln>
          </p:spPr>
        </p:pic>
      </p:grpSp>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21" name="직사각형 2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7" name="직사각형 16">
            <a:extLst>
              <a:ext uri="{FF2B5EF4-FFF2-40B4-BE49-F238E27FC236}">
                <a16:creationId xmlns="" xmlns:a16="http://schemas.microsoft.com/office/drawing/2014/main" id="{1BBE638F-80EB-4AA3-BFEA-B21985344B3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Here is one more arrangement.</a:t>
            </a:r>
            <a:endParaRPr lang="ko-KR" altLang="en-US" sz="1400" dirty="0">
              <a:solidFill>
                <a:schemeClr val="tx1"/>
              </a:solidFill>
              <a:latin typeface="SamsungOne 400" panose="020B0503030303020204" pitchFamily="34" charset="0"/>
            </a:endParaRPr>
          </a:p>
        </p:txBody>
      </p:sp>
      <p:sp>
        <p:nvSpPr>
          <p:cNvPr id="22" name="직사각형 21">
            <a:extLst>
              <a:ext uri="{FF2B5EF4-FFF2-40B4-BE49-F238E27FC236}">
                <a16:creationId xmlns="" xmlns:a16="http://schemas.microsoft.com/office/drawing/2014/main" id="{05DBEBFF-99D0-40A7-AEF5-DDA3D1B37B84}"/>
              </a:ext>
            </a:extLst>
          </p:cNvPr>
          <p:cNvSpPr/>
          <p:nvPr/>
        </p:nvSpPr>
        <p:spPr>
          <a:xfrm>
            <a:off x="580388" y="245500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Check the address of each array using a function representing the address id.</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426719220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2.4. DataFrame Sorting and Multi-Index</a:t>
              </a:r>
              <a:endParaRPr lang="ko-KR" altLang="en-US"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 xmlns:a16="http://schemas.microsoft.com/office/drawing/2014/main" id="{111073F6-0789-4B23-9B2A-378B69A684DE}"/>
              </a:ext>
            </a:extLst>
          </p:cNvPr>
          <p:cNvGrpSpPr/>
          <p:nvPr/>
        </p:nvGrpSpPr>
        <p:grpSpPr>
          <a:xfrm>
            <a:off x="558396" y="1691477"/>
            <a:ext cx="8782050" cy="2777886"/>
            <a:chOff x="558396" y="1691477"/>
            <a:chExt cx="8782050" cy="2777886"/>
          </a:xfrm>
        </p:grpSpPr>
        <p:sp>
          <p:nvSpPr>
            <p:cNvPr id="15" name="모서리가 둥근 직사각형 4">
              <a:extLst>
                <a:ext uri="{FF2B5EF4-FFF2-40B4-BE49-F238E27FC236}">
                  <a16:creationId xmlns="" xmlns:a16="http://schemas.microsoft.com/office/drawing/2014/main" id="{373CC0E7-9C9A-4AFF-97CC-AE64CEE2819A}"/>
                </a:ext>
              </a:extLst>
            </p:cNvPr>
            <p:cNvSpPr/>
            <p:nvPr/>
          </p:nvSpPr>
          <p:spPr>
            <a:xfrm>
              <a:off x="558396" y="1691477"/>
              <a:ext cx="8782050" cy="27778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4820"/>
            <a:stretch/>
          </p:blipFill>
          <p:spPr>
            <a:xfrm>
              <a:off x="646893" y="1794297"/>
              <a:ext cx="8487678" cy="2552827"/>
            </a:xfrm>
            <a:prstGeom prst="rect">
              <a:avLst/>
            </a:prstGeom>
          </p:spPr>
        </p:pic>
      </p:grpSp>
      <p:sp>
        <p:nvSpPr>
          <p:cNvPr id="14" name="직사각형 13">
            <a:extLst>
              <a:ext uri="{FF2B5EF4-FFF2-40B4-BE49-F238E27FC236}">
                <a16:creationId xmlns="" xmlns:a16="http://schemas.microsoft.com/office/drawing/2014/main" id="{0DE87079-600B-4DE8-AC80-B7738B7EC541}"/>
              </a:ext>
            </a:extLst>
          </p:cNvPr>
          <p:cNvSpPr/>
          <p:nvPr/>
        </p:nvSpPr>
        <p:spPr>
          <a:xfrm>
            <a:off x="557644" y="138926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Hierarchical indexing with MultiIndex:</a:t>
            </a:r>
          </a:p>
        </p:txBody>
      </p:sp>
    </p:spTree>
    <p:extLst>
      <p:ext uri="{BB962C8B-B14F-4D97-AF65-F5344CB8AC3E}">
        <p14:creationId xmlns:p14="http://schemas.microsoft.com/office/powerpoint/2010/main" val="333850922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그룹 33">
            <a:extLst>
              <a:ext uri="{FF2B5EF4-FFF2-40B4-BE49-F238E27FC236}">
                <a16:creationId xmlns="" xmlns:a16="http://schemas.microsoft.com/office/drawing/2014/main" id="{92222342-E7C1-4D3B-92E9-4C220D313A6F}"/>
              </a:ext>
            </a:extLst>
          </p:cNvPr>
          <p:cNvGrpSpPr/>
          <p:nvPr/>
        </p:nvGrpSpPr>
        <p:grpSpPr>
          <a:xfrm>
            <a:off x="989683" y="2748696"/>
            <a:ext cx="8354217" cy="3124387"/>
            <a:chOff x="989683" y="2748696"/>
            <a:chExt cx="8354217" cy="3124387"/>
          </a:xfrm>
        </p:grpSpPr>
        <p:sp>
          <p:nvSpPr>
            <p:cNvPr id="35" name="직사각형 133">
              <a:extLst>
                <a:ext uri="{FF2B5EF4-FFF2-40B4-BE49-F238E27FC236}">
                  <a16:creationId xmlns="" xmlns:a16="http://schemas.microsoft.com/office/drawing/2014/main" id="{670FB0E2-082B-4509-A996-8766389F22FA}"/>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3400" b="0"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Optimal Data Exploration Through Pandas</a:t>
              </a:r>
              <a:endParaRPr kumimoji="1" lang="ko-KR" altLang="en-US" sz="3400" b="0" i="0" u="none" strike="noStrike" kern="1200" cap="none" spc="0" normalizeH="0" baseline="0" noProof="0" dirty="0">
                <a:ln>
                  <a:noFill/>
                </a:ln>
                <a:solidFill>
                  <a:prstClr val="black"/>
                </a:solidFill>
                <a:effectLst/>
                <a:uLnTx/>
                <a:uFillTx/>
                <a:latin typeface="Samsung Sharp Sans" pitchFamily="2" charset="0"/>
                <a:ea typeface="맑은 고딕" panose="020B0503020000020004" pitchFamily="50" charset="-127"/>
                <a:cs typeface="Samsung Sharp Sans" pitchFamily="2" charset="0"/>
              </a:endParaRPr>
            </a:p>
          </p:txBody>
        </p:sp>
        <p:sp>
          <p:nvSpPr>
            <p:cNvPr id="36" name="직사각형 133">
              <a:extLst>
                <a:ext uri="{FF2B5EF4-FFF2-40B4-BE49-F238E27FC236}">
                  <a16:creationId xmlns="" xmlns:a16="http://schemas.microsoft.com/office/drawing/2014/main" id="{ABC20F91-AFEA-4FD6-9A3F-FE6290A3D139}"/>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2.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37" name="그룹 36">
              <a:extLst>
                <a:ext uri="{FF2B5EF4-FFF2-40B4-BE49-F238E27FC236}">
                  <a16:creationId xmlns="" xmlns:a16="http://schemas.microsoft.com/office/drawing/2014/main" id="{97AF80FA-4629-4B59-AC93-BD7BFC0754B0}"/>
                </a:ext>
              </a:extLst>
            </p:cNvPr>
            <p:cNvGrpSpPr/>
            <p:nvPr/>
          </p:nvGrpSpPr>
          <p:grpSpPr>
            <a:xfrm>
              <a:off x="1025537" y="4509120"/>
              <a:ext cx="8297776" cy="1363963"/>
              <a:chOff x="1025537" y="4609703"/>
              <a:chExt cx="8297776" cy="1363963"/>
            </a:xfrm>
          </p:grpSpPr>
          <p:sp>
            <p:nvSpPr>
              <p:cNvPr id="38" name="직사각형 37">
                <a:extLst>
                  <a:ext uri="{FF2B5EF4-FFF2-40B4-BE49-F238E27FC236}">
                    <a16:creationId xmlns="" xmlns:a16="http://schemas.microsoft.com/office/drawing/2014/main" id="{F028663D-60B3-45CC-BA52-A806672A9D4A}"/>
                  </a:ext>
                </a:extLst>
              </p:cNvPr>
              <p:cNvSpPr/>
              <p:nvPr/>
            </p:nvSpPr>
            <p:spPr>
              <a:xfrm>
                <a:off x="1025537" y="4609703"/>
                <a:ext cx="4185332" cy="136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algn="l" defTabSz="457200" rtl="0" eaLnBrk="1" fontAlgn="base" latinLnBrk="0" hangingPunct="1">
                  <a:lnSpc>
                    <a:spcPct val="100000"/>
                  </a:lnSpc>
                  <a:spcBef>
                    <a:spcPct val="0"/>
                  </a:spcBef>
                  <a:spcAft>
                    <a:spcPts val="1000"/>
                  </a:spcAft>
                  <a:buClrTx/>
                  <a:buSzPct val="120000"/>
                  <a:buFontTx/>
                  <a:buBlip>
                    <a:blip r:embed="rId3"/>
                  </a:buBlip>
                  <a:tabLst/>
                  <a:defRPr/>
                </a:pP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2.1. Pipelines: Data Structures According to Data Types</a:t>
                </a:r>
              </a:p>
              <a:p>
                <a:pPr marL="176213" marR="0" lvl="0" indent="-176213" algn="l" defTabSz="457200" rtl="0" eaLnBrk="1" fontAlgn="base" latinLnBrk="0" hangingPunct="1">
                  <a:lnSpc>
                    <a:spcPct val="100000"/>
                  </a:lnSpc>
                  <a:spcBef>
                    <a:spcPct val="0"/>
                  </a:spcBef>
                  <a:spcAft>
                    <a:spcPts val="1000"/>
                  </a:spcAft>
                  <a:buClrTx/>
                  <a:buSzPct val="120000"/>
                  <a:buFontTx/>
                  <a:buBlip>
                    <a:blip r:embed="rId3"/>
                  </a:buBlip>
                  <a:tabLst/>
                  <a:defRPr/>
                </a:pP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2.2. Pandas Series and DataFrames</a:t>
                </a:r>
              </a:p>
              <a:p>
                <a:pPr marL="176213" marR="0" lvl="0" indent="-176213" algn="l" defTabSz="457200" rtl="0" eaLnBrk="1" fontAlgn="base" latinLnBrk="0" hangingPunct="1">
                  <a:lnSpc>
                    <a:spcPct val="100000"/>
                  </a:lnSpc>
                  <a:spcBef>
                    <a:spcPct val="0"/>
                  </a:spcBef>
                  <a:spcAft>
                    <a:spcPts val="1000"/>
                  </a:spcAft>
                  <a:buClrTx/>
                  <a:buSzPct val="120000"/>
                  <a:buFontTx/>
                  <a:buBlip>
                    <a:blip r:embed="rId3"/>
                  </a:buBlip>
                  <a:tabLst/>
                  <a:defRPr/>
                </a:pP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2.3. Merging and Binding DataFrames</a:t>
                </a:r>
              </a:p>
            </p:txBody>
          </p:sp>
          <p:sp>
            <p:nvSpPr>
              <p:cNvPr id="39" name="직사각형 38">
                <a:extLst>
                  <a:ext uri="{FF2B5EF4-FFF2-40B4-BE49-F238E27FC236}">
                    <a16:creationId xmlns="" xmlns:a16="http://schemas.microsoft.com/office/drawing/2014/main" id="{12880166-340D-4A6A-973D-3B7E5B916869}"/>
                  </a:ext>
                </a:extLst>
              </p:cNvPr>
              <p:cNvSpPr/>
              <p:nvPr/>
            </p:nvSpPr>
            <p:spPr>
              <a:xfrm>
                <a:off x="5137981" y="4609703"/>
                <a:ext cx="4185332" cy="12357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DataFrame Sorting and Multi-Index</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2.5. Examining the Characteristics of Data Through Descriptive Statistics and Data Samples</a:t>
                </a:r>
                <a:endParaRPr kumimoji="1" lang="ko-KR" altLang="en-US" dirty="0">
                  <a:solidFill>
                    <a:prstClr val="black">
                      <a:lumMod val="75000"/>
                      <a:lumOff val="25000"/>
                    </a:prstClr>
                  </a:solidFill>
                  <a:latin typeface="SamsungOne-700" panose="020B0803030303020204" pitchFamily="34" charset="0"/>
                </a:endParaRPr>
              </a:p>
            </p:txBody>
          </p:sp>
        </p:grpSp>
      </p:grpSp>
    </p:spTree>
    <p:extLst>
      <p:ext uri="{BB962C8B-B14F-4D97-AF65-F5344CB8AC3E}">
        <p14:creationId xmlns:p14="http://schemas.microsoft.com/office/powerpoint/2010/main" val="171232305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 xmlns:a16="http://schemas.microsoft.com/office/drawing/2014/main" id="{58B1BC1D-DFB7-4482-BA23-F01AD71B1BBE}"/>
              </a:ext>
            </a:extLst>
          </p:cNvPr>
          <p:cNvSpPr/>
          <p:nvPr/>
        </p:nvSpPr>
        <p:spPr>
          <a:xfrm>
            <a:off x="444580" y="136086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DataFrame Summarization</a:t>
            </a:r>
          </a:p>
        </p:txBody>
      </p:sp>
      <p:grpSp>
        <p:nvGrpSpPr>
          <p:cNvPr id="4" name="그룹 3">
            <a:extLst>
              <a:ext uri="{FF2B5EF4-FFF2-40B4-BE49-F238E27FC236}">
                <a16:creationId xmlns="" xmlns:a16="http://schemas.microsoft.com/office/drawing/2014/main" id="{F5578069-048C-4454-9961-E94F9BD60025}"/>
              </a:ext>
            </a:extLst>
          </p:cNvPr>
          <p:cNvGrpSpPr/>
          <p:nvPr/>
        </p:nvGrpSpPr>
        <p:grpSpPr>
          <a:xfrm>
            <a:off x="558396" y="2140167"/>
            <a:ext cx="8782050" cy="4145096"/>
            <a:chOff x="558396" y="2140167"/>
            <a:chExt cx="8782050" cy="4145096"/>
          </a:xfrm>
        </p:grpSpPr>
        <p:sp>
          <p:nvSpPr>
            <p:cNvPr id="11" name="모서리가 둥근 직사각형 4">
              <a:extLst>
                <a:ext uri="{FF2B5EF4-FFF2-40B4-BE49-F238E27FC236}">
                  <a16:creationId xmlns="" xmlns:a16="http://schemas.microsoft.com/office/drawing/2014/main" id="{930158F8-A5B7-4F97-8E44-C73FC55364FC}"/>
                </a:ext>
              </a:extLst>
            </p:cNvPr>
            <p:cNvSpPr/>
            <p:nvPr/>
          </p:nvSpPr>
          <p:spPr>
            <a:xfrm>
              <a:off x="558396" y="2140167"/>
              <a:ext cx="8782050" cy="41450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6439"/>
            <a:stretch/>
          </p:blipFill>
          <p:spPr>
            <a:xfrm>
              <a:off x="589903" y="2205243"/>
              <a:ext cx="8750543" cy="4014186"/>
            </a:xfrm>
            <a:prstGeom prst="rect">
              <a:avLst/>
            </a:prstGeom>
          </p:spPr>
        </p:pic>
      </p:grpSp>
      <p:sp>
        <p:nvSpPr>
          <p:cNvPr id="20" name="직사각형 19">
            <a:extLst>
              <a:ext uri="{FF2B5EF4-FFF2-40B4-BE49-F238E27FC236}">
                <a16:creationId xmlns="" xmlns:a16="http://schemas.microsoft.com/office/drawing/2014/main" id="{E7542FEF-2998-4F04-9C71-8A8C9DB0F29F}"/>
              </a:ext>
            </a:extLst>
          </p:cNvPr>
          <p:cNvSpPr/>
          <p:nvPr/>
        </p:nvSpPr>
        <p:spPr>
          <a:xfrm>
            <a:off x="557644" y="1822949"/>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Grouping and Summarizing:</a:t>
            </a:r>
          </a:p>
        </p:txBody>
      </p:sp>
      <p:grpSp>
        <p:nvGrpSpPr>
          <p:cNvPr id="21" name="그룹 20">
            <a:extLst>
              <a:ext uri="{FF2B5EF4-FFF2-40B4-BE49-F238E27FC236}">
                <a16:creationId xmlns="" xmlns:a16="http://schemas.microsoft.com/office/drawing/2014/main" id="{EDB27E0B-42FA-4858-B249-CECD9F18EF9A}"/>
              </a:ext>
            </a:extLst>
          </p:cNvPr>
          <p:cNvGrpSpPr/>
          <p:nvPr/>
        </p:nvGrpSpPr>
        <p:grpSpPr>
          <a:xfrm>
            <a:off x="450000" y="355025"/>
            <a:ext cx="9033082" cy="492443"/>
            <a:chOff x="450000" y="448335"/>
            <a:chExt cx="9033082" cy="492443"/>
          </a:xfrm>
        </p:grpSpPr>
        <p:sp>
          <p:nvSpPr>
            <p:cNvPr id="22" name="직사각형 21">
              <a:extLst>
                <a:ext uri="{FF2B5EF4-FFF2-40B4-BE49-F238E27FC236}">
                  <a16:creationId xmlns="" xmlns:a16="http://schemas.microsoft.com/office/drawing/2014/main" id="{9D41ED82-E31E-4FE5-B388-CC12B30CC302}"/>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smtClean="0">
                  <a:solidFill>
                    <a:prstClr val="white"/>
                  </a:solidFill>
                  <a:latin typeface="SamsungSharpSans-Medium" pitchFamily="2" charset="0"/>
                  <a:cs typeface="SamsungSharpSans-Medium" pitchFamily="2" charset="0"/>
                </a:rPr>
                <a:t>2.5. Examining the </a:t>
              </a:r>
              <a:r>
                <a:rPr lang="en-US" altLang="ko-KR" sz="1600" dirty="0">
                  <a:solidFill>
                    <a:prstClr val="white"/>
                  </a:solidFill>
                  <a:latin typeface="SamsungSharpSans-Medium" pitchFamily="2" charset="0"/>
                  <a:cs typeface="SamsungSharpSans-Medium" pitchFamily="2" charset="0"/>
                </a:rPr>
                <a:t>Characteristics of Data 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23" name="직사각형 22">
              <a:extLst>
                <a:ext uri="{FF2B5EF4-FFF2-40B4-BE49-F238E27FC236}">
                  <a16:creationId xmlns="" xmlns:a16="http://schemas.microsoft.com/office/drawing/2014/main" id="{9BF7E163-F44A-448E-AA8B-BCF7C4BAE481}"/>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33434547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 xmlns:a16="http://schemas.microsoft.com/office/drawing/2014/main" id="{B60E08E3-24F6-497B-AAC7-F5BA767E0855}"/>
              </a:ext>
            </a:extLst>
          </p:cNvPr>
          <p:cNvGrpSpPr/>
          <p:nvPr/>
        </p:nvGrpSpPr>
        <p:grpSpPr>
          <a:xfrm>
            <a:off x="559817" y="1951516"/>
            <a:ext cx="8782050" cy="4392488"/>
            <a:chOff x="559817" y="1951516"/>
            <a:chExt cx="8782050" cy="4392488"/>
          </a:xfrm>
        </p:grpSpPr>
        <p:sp>
          <p:nvSpPr>
            <p:cNvPr id="16" name="모서리가 둥근 직사각형 4">
              <a:extLst>
                <a:ext uri="{FF2B5EF4-FFF2-40B4-BE49-F238E27FC236}">
                  <a16:creationId xmlns="" xmlns:a16="http://schemas.microsoft.com/office/drawing/2014/main" id="{930158F8-A5B7-4F97-8E44-C73FC55364FC}"/>
                </a:ext>
              </a:extLst>
            </p:cNvPr>
            <p:cNvSpPr/>
            <p:nvPr/>
          </p:nvSpPr>
          <p:spPr>
            <a:xfrm>
              <a:off x="559817" y="1951516"/>
              <a:ext cx="8782050" cy="43924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5653"/>
            <a:stretch/>
          </p:blipFill>
          <p:spPr>
            <a:xfrm>
              <a:off x="585772" y="2019167"/>
              <a:ext cx="8756095" cy="4288123"/>
            </a:xfrm>
            <a:prstGeom prst="rect">
              <a:avLst/>
            </a:prstGeom>
          </p:spPr>
        </p:pic>
      </p:grpSp>
      <p:grpSp>
        <p:nvGrpSpPr>
          <p:cNvPr id="22" name="그룹 21">
            <a:extLst>
              <a:ext uri="{FF2B5EF4-FFF2-40B4-BE49-F238E27FC236}">
                <a16:creationId xmlns="" xmlns:a16="http://schemas.microsoft.com/office/drawing/2014/main" id="{6D5D63FC-71BD-4706-82B4-5F8E519035FB}"/>
              </a:ext>
            </a:extLst>
          </p:cNvPr>
          <p:cNvGrpSpPr/>
          <p:nvPr/>
        </p:nvGrpSpPr>
        <p:grpSpPr>
          <a:xfrm>
            <a:off x="580388" y="1340768"/>
            <a:ext cx="8887612" cy="579567"/>
            <a:chOff x="580388" y="1413381"/>
            <a:chExt cx="8887612" cy="579567"/>
          </a:xfrm>
        </p:grpSpPr>
        <p:sp>
          <p:nvSpPr>
            <p:cNvPr id="26" name="직사각형 25">
              <a:extLst>
                <a:ext uri="{FF2B5EF4-FFF2-40B4-BE49-F238E27FC236}">
                  <a16:creationId xmlns="" xmlns:a16="http://schemas.microsoft.com/office/drawing/2014/main" id="{876AD833-CA84-4D4B-A9A1-A620CC9BF59F}"/>
                </a:ext>
              </a:extLst>
            </p:cNvPr>
            <p:cNvSpPr/>
            <p:nvPr/>
          </p:nvSpPr>
          <p:spPr>
            <a:xfrm>
              <a:off x="711200" y="16474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Manipulate the indices and the columns and then summarize.</a:t>
              </a:r>
            </a:p>
          </p:txBody>
        </p:sp>
        <p:sp>
          <p:nvSpPr>
            <p:cNvPr id="28" name="직사각형 27">
              <a:extLst>
                <a:ext uri="{FF2B5EF4-FFF2-40B4-BE49-F238E27FC236}">
                  <a16:creationId xmlns="" xmlns:a16="http://schemas.microsoft.com/office/drawing/2014/main" id="{95026205-37B2-4EF1-85B9-003BBA2FEBA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Pivoting:</a:t>
              </a:r>
            </a:p>
          </p:txBody>
        </p:sp>
      </p:grpSp>
      <p:grpSp>
        <p:nvGrpSpPr>
          <p:cNvPr id="31" name="그룹 30">
            <a:extLst>
              <a:ext uri="{FF2B5EF4-FFF2-40B4-BE49-F238E27FC236}">
                <a16:creationId xmlns="" xmlns:a16="http://schemas.microsoft.com/office/drawing/2014/main" id="{919EF437-FC11-4B7E-8D3B-6B70D6BA6ADD}"/>
              </a:ext>
            </a:extLst>
          </p:cNvPr>
          <p:cNvGrpSpPr/>
          <p:nvPr/>
        </p:nvGrpSpPr>
        <p:grpSpPr>
          <a:xfrm>
            <a:off x="450000" y="355025"/>
            <a:ext cx="9033082" cy="492443"/>
            <a:chOff x="450000" y="448335"/>
            <a:chExt cx="9033082" cy="492443"/>
          </a:xfrm>
        </p:grpSpPr>
        <p:sp>
          <p:nvSpPr>
            <p:cNvPr id="32" name="직사각형 31">
              <a:extLst>
                <a:ext uri="{FF2B5EF4-FFF2-40B4-BE49-F238E27FC236}">
                  <a16:creationId xmlns="" xmlns:a16="http://schemas.microsoft.com/office/drawing/2014/main" id="{CDEAC86A-F51E-4542-B667-92DE230BD4D3}"/>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smtClean="0">
                  <a:solidFill>
                    <a:prstClr val="white"/>
                  </a:solidFill>
                  <a:latin typeface="SamsungSharpSans-Medium" pitchFamily="2" charset="0"/>
                  <a:cs typeface="SamsungSharpSans-Medium" pitchFamily="2" charset="0"/>
                </a:rPr>
                <a:t>2.5. Examining the Characteristics of Data </a:t>
              </a:r>
              <a:r>
                <a:rPr lang="en-US" altLang="ko-KR" sz="1600" dirty="0">
                  <a:solidFill>
                    <a:prstClr val="white"/>
                  </a:solidFill>
                  <a:latin typeface="SamsungSharpSans-Medium" pitchFamily="2" charset="0"/>
                  <a:cs typeface="SamsungSharpSans-Medium" pitchFamily="2" charset="0"/>
                </a:rPr>
                <a:t>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33" name="직사각형 32">
              <a:extLst>
                <a:ext uri="{FF2B5EF4-FFF2-40B4-BE49-F238E27FC236}">
                  <a16:creationId xmlns="" xmlns:a16="http://schemas.microsoft.com/office/drawing/2014/main" id="{3C4B7BB5-ED4E-4834-92F2-519F6644FB50}"/>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7584392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 xmlns:a16="http://schemas.microsoft.com/office/drawing/2014/main" id="{C2D61B91-6EAA-4C47-8FDE-A23946607C62}"/>
              </a:ext>
            </a:extLst>
          </p:cNvPr>
          <p:cNvGrpSpPr/>
          <p:nvPr/>
        </p:nvGrpSpPr>
        <p:grpSpPr>
          <a:xfrm>
            <a:off x="559817" y="1988839"/>
            <a:ext cx="8782050" cy="3236303"/>
            <a:chOff x="559817" y="1988839"/>
            <a:chExt cx="8782050" cy="3236303"/>
          </a:xfrm>
        </p:grpSpPr>
        <p:sp>
          <p:nvSpPr>
            <p:cNvPr id="16" name="모서리가 둥근 직사각형 4">
              <a:extLst>
                <a:ext uri="{FF2B5EF4-FFF2-40B4-BE49-F238E27FC236}">
                  <a16:creationId xmlns="" xmlns:a16="http://schemas.microsoft.com/office/drawing/2014/main" id="{930158F8-A5B7-4F97-8E44-C73FC55364FC}"/>
                </a:ext>
              </a:extLst>
            </p:cNvPr>
            <p:cNvSpPr/>
            <p:nvPr/>
          </p:nvSpPr>
          <p:spPr>
            <a:xfrm>
              <a:off x="559817" y="1988839"/>
              <a:ext cx="8782050" cy="32363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016" r="19154"/>
            <a:stretch/>
          </p:blipFill>
          <p:spPr>
            <a:xfrm>
              <a:off x="625152" y="2056868"/>
              <a:ext cx="8716715" cy="3100324"/>
            </a:xfrm>
            <a:prstGeom prst="rect">
              <a:avLst/>
            </a:prstGeom>
          </p:spPr>
        </p:pic>
      </p:grpSp>
      <p:grpSp>
        <p:nvGrpSpPr>
          <p:cNvPr id="12" name="그룹 11">
            <a:extLst>
              <a:ext uri="{FF2B5EF4-FFF2-40B4-BE49-F238E27FC236}">
                <a16:creationId xmlns="" xmlns:a16="http://schemas.microsoft.com/office/drawing/2014/main" id="{D766E3FE-7A93-4504-84CA-A0CDE5C2ADCE}"/>
              </a:ext>
            </a:extLst>
          </p:cNvPr>
          <p:cNvGrpSpPr/>
          <p:nvPr/>
        </p:nvGrpSpPr>
        <p:grpSpPr>
          <a:xfrm>
            <a:off x="580388" y="1340768"/>
            <a:ext cx="8887612" cy="579567"/>
            <a:chOff x="580388" y="1413381"/>
            <a:chExt cx="8887612" cy="579567"/>
          </a:xfrm>
        </p:grpSpPr>
        <p:sp>
          <p:nvSpPr>
            <p:cNvPr id="13" name="직사각형 12">
              <a:extLst>
                <a:ext uri="{FF2B5EF4-FFF2-40B4-BE49-F238E27FC236}">
                  <a16:creationId xmlns="" xmlns:a16="http://schemas.microsoft.com/office/drawing/2014/main" id="{A5602F38-4DF3-480D-B36E-267B8678B05B}"/>
                </a:ext>
              </a:extLst>
            </p:cNvPr>
            <p:cNvSpPr/>
            <p:nvPr/>
          </p:nvSpPr>
          <p:spPr>
            <a:xfrm>
              <a:off x="711200" y="16474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Index by 'Size' and 'Type.' Columns by 'Location.' Values provided by the 'B' column.</a:t>
              </a:r>
            </a:p>
          </p:txBody>
        </p:sp>
        <p:sp>
          <p:nvSpPr>
            <p:cNvPr id="14" name="직사각형 13">
              <a:extLst>
                <a:ext uri="{FF2B5EF4-FFF2-40B4-BE49-F238E27FC236}">
                  <a16:creationId xmlns="" xmlns:a16="http://schemas.microsoft.com/office/drawing/2014/main" id="{619B1C50-FA2F-4B7A-B9B0-5E298B3936C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Pivoting:</a:t>
              </a:r>
            </a:p>
          </p:txBody>
        </p:sp>
      </p:grpSp>
      <p:grpSp>
        <p:nvGrpSpPr>
          <p:cNvPr id="22" name="그룹 21">
            <a:extLst>
              <a:ext uri="{FF2B5EF4-FFF2-40B4-BE49-F238E27FC236}">
                <a16:creationId xmlns="" xmlns:a16="http://schemas.microsoft.com/office/drawing/2014/main" id="{C27EC496-F792-49CE-A30E-71068E46B646}"/>
              </a:ext>
            </a:extLst>
          </p:cNvPr>
          <p:cNvGrpSpPr/>
          <p:nvPr/>
        </p:nvGrpSpPr>
        <p:grpSpPr>
          <a:xfrm>
            <a:off x="450000" y="355025"/>
            <a:ext cx="9033082" cy="492443"/>
            <a:chOff x="450000" y="448335"/>
            <a:chExt cx="9033082" cy="492443"/>
          </a:xfrm>
        </p:grpSpPr>
        <p:sp>
          <p:nvSpPr>
            <p:cNvPr id="26" name="직사각형 25">
              <a:extLst>
                <a:ext uri="{FF2B5EF4-FFF2-40B4-BE49-F238E27FC236}">
                  <a16:creationId xmlns="" xmlns:a16="http://schemas.microsoft.com/office/drawing/2014/main" id="{4EA1040C-7510-4302-8A36-243D282AF9AB}"/>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smtClean="0">
                  <a:solidFill>
                    <a:prstClr val="white"/>
                  </a:solidFill>
                  <a:latin typeface="SamsungSharpSans-Medium" pitchFamily="2" charset="0"/>
                  <a:cs typeface="SamsungSharpSans-Medium" pitchFamily="2" charset="0"/>
                </a:rPr>
                <a:t>2.5. Examining the Characteristics of Data </a:t>
              </a:r>
              <a:r>
                <a:rPr lang="en-US" altLang="ko-KR" sz="1600" dirty="0">
                  <a:solidFill>
                    <a:prstClr val="white"/>
                  </a:solidFill>
                  <a:latin typeface="SamsungSharpSans-Medium" pitchFamily="2" charset="0"/>
                  <a:cs typeface="SamsungSharpSans-Medium" pitchFamily="2" charset="0"/>
                </a:rPr>
                <a:t>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28" name="직사각형 27">
              <a:extLst>
                <a:ext uri="{FF2B5EF4-FFF2-40B4-BE49-F238E27FC236}">
                  <a16:creationId xmlns="" xmlns:a16="http://schemas.microsoft.com/office/drawing/2014/main" id="{9785887A-1B27-4F60-82D6-2E915E631F0E}"/>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1787190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E2696450-040D-4583-A217-5E0AA56ABE46}"/>
              </a:ext>
            </a:extLst>
          </p:cNvPr>
          <p:cNvGrpSpPr/>
          <p:nvPr/>
        </p:nvGrpSpPr>
        <p:grpSpPr>
          <a:xfrm>
            <a:off x="559817" y="1677684"/>
            <a:ext cx="8782050" cy="2183364"/>
            <a:chOff x="559817" y="1772816"/>
            <a:chExt cx="8782050" cy="2183364"/>
          </a:xfrm>
        </p:grpSpPr>
        <p:sp>
          <p:nvSpPr>
            <p:cNvPr id="16" name="모서리가 둥근 직사각형 4">
              <a:extLst>
                <a:ext uri="{FF2B5EF4-FFF2-40B4-BE49-F238E27FC236}">
                  <a16:creationId xmlns="" xmlns:a16="http://schemas.microsoft.com/office/drawing/2014/main" id="{930158F8-A5B7-4F97-8E44-C73FC55364FC}"/>
                </a:ext>
              </a:extLst>
            </p:cNvPr>
            <p:cNvSpPr/>
            <p:nvPr/>
          </p:nvSpPr>
          <p:spPr>
            <a:xfrm>
              <a:off x="559817" y="1772816"/>
              <a:ext cx="8782050" cy="218336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0334"/>
            <a:stretch/>
          </p:blipFill>
          <p:spPr>
            <a:xfrm>
              <a:off x="589904" y="1816247"/>
              <a:ext cx="8751963" cy="2044801"/>
            </a:xfrm>
            <a:prstGeom prst="rect">
              <a:avLst/>
            </a:prstGeom>
          </p:spPr>
        </p:pic>
      </p:grpSp>
      <p:sp>
        <p:nvSpPr>
          <p:cNvPr id="10" name="직사각형 9">
            <a:extLst>
              <a:ext uri="{FF2B5EF4-FFF2-40B4-BE49-F238E27FC236}">
                <a16:creationId xmlns="" xmlns:a16="http://schemas.microsoft.com/office/drawing/2014/main" id="{426D56A9-4B6B-4D40-AC8F-BD18C0151B88}"/>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Pivoting:</a:t>
            </a:r>
          </a:p>
        </p:txBody>
      </p:sp>
      <p:grpSp>
        <p:nvGrpSpPr>
          <p:cNvPr id="15" name="그룹 14">
            <a:extLst>
              <a:ext uri="{FF2B5EF4-FFF2-40B4-BE49-F238E27FC236}">
                <a16:creationId xmlns="" xmlns:a16="http://schemas.microsoft.com/office/drawing/2014/main" id="{E801D66C-8FAD-4457-8EED-86BB75EBE30B}"/>
              </a:ext>
            </a:extLst>
          </p:cNvPr>
          <p:cNvGrpSpPr/>
          <p:nvPr/>
        </p:nvGrpSpPr>
        <p:grpSpPr>
          <a:xfrm>
            <a:off x="450000" y="355025"/>
            <a:ext cx="9033082" cy="492443"/>
            <a:chOff x="450000" y="448335"/>
            <a:chExt cx="9033082" cy="492443"/>
          </a:xfrm>
        </p:grpSpPr>
        <p:sp>
          <p:nvSpPr>
            <p:cNvPr id="17" name="직사각형 16">
              <a:extLst>
                <a:ext uri="{FF2B5EF4-FFF2-40B4-BE49-F238E27FC236}">
                  <a16:creationId xmlns="" xmlns:a16="http://schemas.microsoft.com/office/drawing/2014/main" id="{CE9B1AD7-88CD-4B87-BC6A-EC27E44AAA80}"/>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smtClean="0">
                  <a:solidFill>
                    <a:prstClr val="white"/>
                  </a:solidFill>
                  <a:latin typeface="SamsungSharpSans-Medium" pitchFamily="2" charset="0"/>
                  <a:cs typeface="SamsungSharpSans-Medium" pitchFamily="2" charset="0"/>
                </a:rPr>
                <a:t>2.5. Examining the Characteristics of Data </a:t>
              </a:r>
              <a:r>
                <a:rPr lang="en-US" altLang="ko-KR" sz="1600" dirty="0">
                  <a:solidFill>
                    <a:prstClr val="white"/>
                  </a:solidFill>
                  <a:latin typeface="SamsungSharpSans-Medium" pitchFamily="2" charset="0"/>
                  <a:cs typeface="SamsungSharpSans-Medium" pitchFamily="2" charset="0"/>
                </a:rPr>
                <a:t>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18" name="직사각형 17">
              <a:extLst>
                <a:ext uri="{FF2B5EF4-FFF2-40B4-BE49-F238E27FC236}">
                  <a16:creationId xmlns="" xmlns:a16="http://schemas.microsoft.com/office/drawing/2014/main" id="{C5DF9952-0754-4C5F-91F0-EC50EB706256}"/>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8227686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 xmlns:a16="http://schemas.microsoft.com/office/drawing/2014/main" id="{6AAC80D9-DBC8-41DA-83D9-AAFB759990D8}"/>
              </a:ext>
            </a:extLst>
          </p:cNvPr>
          <p:cNvSpPr/>
          <p:nvPr/>
        </p:nvSpPr>
        <p:spPr>
          <a:xfrm>
            <a:off x="711200" y="467100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same as the graph on the right, but fill the missing values with 0.</a:t>
            </a:r>
          </a:p>
        </p:txBody>
      </p:sp>
      <p:sp>
        <p:nvSpPr>
          <p:cNvPr id="19" name="직사각형 18">
            <a:extLst>
              <a:ext uri="{FF2B5EF4-FFF2-40B4-BE49-F238E27FC236}">
                <a16:creationId xmlns="" xmlns:a16="http://schemas.microsoft.com/office/drawing/2014/main" id="{6A29FD0A-94E2-40AA-95A3-FBA8E86766E8}"/>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Pivoting:</a:t>
            </a:r>
          </a:p>
        </p:txBody>
      </p:sp>
      <p:grpSp>
        <p:nvGrpSpPr>
          <p:cNvPr id="4" name="그룹 3">
            <a:extLst>
              <a:ext uri="{FF2B5EF4-FFF2-40B4-BE49-F238E27FC236}">
                <a16:creationId xmlns="" xmlns:a16="http://schemas.microsoft.com/office/drawing/2014/main" id="{38456664-0E65-43DF-A5D9-09BA93182980}"/>
              </a:ext>
            </a:extLst>
          </p:cNvPr>
          <p:cNvGrpSpPr/>
          <p:nvPr/>
        </p:nvGrpSpPr>
        <p:grpSpPr>
          <a:xfrm>
            <a:off x="559817" y="1646665"/>
            <a:ext cx="8782050" cy="2945837"/>
            <a:chOff x="559817" y="1700807"/>
            <a:chExt cx="8782050" cy="2945837"/>
          </a:xfrm>
        </p:grpSpPr>
        <p:sp>
          <p:nvSpPr>
            <p:cNvPr id="17" name="모서리가 둥근 직사각형 4">
              <a:extLst>
                <a:ext uri="{FF2B5EF4-FFF2-40B4-BE49-F238E27FC236}">
                  <a16:creationId xmlns="" xmlns:a16="http://schemas.microsoft.com/office/drawing/2014/main" id="{95CF0448-300B-45B6-A47E-D07563680EB8}"/>
                </a:ext>
              </a:extLst>
            </p:cNvPr>
            <p:cNvSpPr/>
            <p:nvPr/>
          </p:nvSpPr>
          <p:spPr>
            <a:xfrm>
              <a:off x="559817" y="1700807"/>
              <a:ext cx="8782050" cy="294583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1" name="그림 20">
              <a:extLst>
                <a:ext uri="{FF2B5EF4-FFF2-40B4-BE49-F238E27FC236}">
                  <a16:creationId xmlns="" xmlns:a16="http://schemas.microsoft.com/office/drawing/2014/main" id="{C308617E-DAAE-4A00-ADD0-8C6C2D59AC75}"/>
                </a:ext>
              </a:extLst>
            </p:cNvPr>
            <p:cNvPicPr>
              <a:picLocks noChangeAspect="1"/>
            </p:cNvPicPr>
            <p:nvPr/>
          </p:nvPicPr>
          <p:blipFill rotWithShape="1">
            <a:blip r:embed="rId4"/>
            <a:srcRect l="-1" t="3438" r="17206" b="2274"/>
            <a:stretch/>
          </p:blipFill>
          <p:spPr>
            <a:xfrm>
              <a:off x="617896" y="1772815"/>
              <a:ext cx="8723971" cy="2799186"/>
            </a:xfrm>
            <a:prstGeom prst="rect">
              <a:avLst/>
            </a:prstGeom>
          </p:spPr>
        </p:pic>
      </p:grpSp>
      <p:pic>
        <p:nvPicPr>
          <p:cNvPr id="22" name="그림 21">
            <a:extLst>
              <a:ext uri="{FF2B5EF4-FFF2-40B4-BE49-F238E27FC236}">
                <a16:creationId xmlns="" xmlns:a16="http://schemas.microsoft.com/office/drawing/2014/main" id="{C66C1507-F54A-4725-A67A-D0D833A5B5F7}"/>
              </a:ext>
            </a:extLst>
          </p:cNvPr>
          <p:cNvPicPr>
            <a:picLocks noChangeAspect="1"/>
          </p:cNvPicPr>
          <p:nvPr/>
        </p:nvPicPr>
        <p:blipFill rotWithShape="1">
          <a:blip r:embed="rId5"/>
          <a:srcRect l="1701" t="18243" r="71651"/>
          <a:stretch/>
        </p:blipFill>
        <p:spPr>
          <a:xfrm>
            <a:off x="6242179" y="3687433"/>
            <a:ext cx="2761861" cy="2405863"/>
          </a:xfrm>
          <a:prstGeom prst="rect">
            <a:avLst/>
          </a:prstGeom>
          <a:ln w="28575">
            <a:solidFill>
              <a:srgbClr val="1429A0"/>
            </a:solidFill>
          </a:ln>
        </p:spPr>
      </p:pic>
      <p:grpSp>
        <p:nvGrpSpPr>
          <p:cNvPr id="31" name="그룹 30">
            <a:extLst>
              <a:ext uri="{FF2B5EF4-FFF2-40B4-BE49-F238E27FC236}">
                <a16:creationId xmlns="" xmlns:a16="http://schemas.microsoft.com/office/drawing/2014/main" id="{FC4C0C65-192E-475A-8A0A-8F053340AC65}"/>
              </a:ext>
            </a:extLst>
          </p:cNvPr>
          <p:cNvGrpSpPr/>
          <p:nvPr/>
        </p:nvGrpSpPr>
        <p:grpSpPr>
          <a:xfrm>
            <a:off x="450000" y="355025"/>
            <a:ext cx="9033082" cy="492443"/>
            <a:chOff x="450000" y="448335"/>
            <a:chExt cx="9033082" cy="492443"/>
          </a:xfrm>
        </p:grpSpPr>
        <p:sp>
          <p:nvSpPr>
            <p:cNvPr id="32" name="직사각형 31">
              <a:extLst>
                <a:ext uri="{FF2B5EF4-FFF2-40B4-BE49-F238E27FC236}">
                  <a16:creationId xmlns="" xmlns:a16="http://schemas.microsoft.com/office/drawing/2014/main" id="{688C27C2-0833-415F-9AFF-67214568E43D}"/>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smtClean="0">
                  <a:solidFill>
                    <a:prstClr val="white"/>
                  </a:solidFill>
                  <a:latin typeface="SamsungSharpSans-Medium" pitchFamily="2" charset="0"/>
                  <a:cs typeface="SamsungSharpSans-Medium" pitchFamily="2" charset="0"/>
                </a:rPr>
                <a:t>2.5. Examining the Characteristics of Data </a:t>
              </a:r>
              <a:r>
                <a:rPr lang="en-US" altLang="ko-KR" sz="1600" dirty="0">
                  <a:solidFill>
                    <a:prstClr val="white"/>
                  </a:solidFill>
                  <a:latin typeface="SamsungSharpSans-Medium" pitchFamily="2" charset="0"/>
                  <a:cs typeface="SamsungSharpSans-Medium" pitchFamily="2" charset="0"/>
                </a:rPr>
                <a:t>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33" name="직사각형 32">
              <a:extLst>
                <a:ext uri="{FF2B5EF4-FFF2-40B4-BE49-F238E27FC236}">
                  <a16:creationId xmlns="" xmlns:a16="http://schemas.microsoft.com/office/drawing/2014/main" id="{C1409FE0-A4BD-48A5-800D-98BCE424A73C}"/>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90898752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 xmlns:a16="http://schemas.microsoft.com/office/drawing/2014/main" id="{6AAC80D9-DBC8-41DA-83D9-AAFB759990D8}"/>
              </a:ext>
            </a:extLst>
          </p:cNvPr>
          <p:cNvSpPr/>
          <p:nvPr/>
        </p:nvSpPr>
        <p:spPr>
          <a:xfrm>
            <a:off x="711200" y="5040636"/>
            <a:ext cx="5392339"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same as the graph on the right with the aggregation function specified.</a:t>
            </a:r>
          </a:p>
        </p:txBody>
      </p:sp>
      <p:grpSp>
        <p:nvGrpSpPr>
          <p:cNvPr id="2" name="그룹 1">
            <a:extLst>
              <a:ext uri="{FF2B5EF4-FFF2-40B4-BE49-F238E27FC236}">
                <a16:creationId xmlns="" xmlns:a16="http://schemas.microsoft.com/office/drawing/2014/main" id="{145A9285-9475-47A1-841B-B294BD7C9888}"/>
              </a:ext>
            </a:extLst>
          </p:cNvPr>
          <p:cNvGrpSpPr/>
          <p:nvPr/>
        </p:nvGrpSpPr>
        <p:grpSpPr>
          <a:xfrm>
            <a:off x="559817" y="1628800"/>
            <a:ext cx="8782050" cy="3291071"/>
            <a:chOff x="559817" y="1700807"/>
            <a:chExt cx="8782050" cy="3291071"/>
          </a:xfrm>
        </p:grpSpPr>
        <p:sp>
          <p:nvSpPr>
            <p:cNvPr id="17" name="모서리가 둥근 직사각형 4">
              <a:extLst>
                <a:ext uri="{FF2B5EF4-FFF2-40B4-BE49-F238E27FC236}">
                  <a16:creationId xmlns="" xmlns:a16="http://schemas.microsoft.com/office/drawing/2014/main" id="{EBBF05BF-9D99-4721-A584-32E85ED010DF}"/>
                </a:ext>
              </a:extLst>
            </p:cNvPr>
            <p:cNvSpPr/>
            <p:nvPr/>
          </p:nvSpPr>
          <p:spPr>
            <a:xfrm>
              <a:off x="559817" y="1700807"/>
              <a:ext cx="8782050" cy="329107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3"/>
            <a:srcRect r="13601"/>
            <a:stretch/>
          </p:blipFill>
          <p:spPr>
            <a:xfrm>
              <a:off x="580572" y="1743774"/>
              <a:ext cx="8761295" cy="3182789"/>
            </a:xfrm>
            <a:prstGeom prst="rect">
              <a:avLst/>
            </a:prstGeom>
          </p:spPr>
        </p:pic>
      </p:grpSp>
      <p:sp>
        <p:nvSpPr>
          <p:cNvPr id="15" name="직사각형 14">
            <a:extLst>
              <a:ext uri="{FF2B5EF4-FFF2-40B4-BE49-F238E27FC236}">
                <a16:creationId xmlns="" xmlns:a16="http://schemas.microsoft.com/office/drawing/2014/main" id="{420BAAC5-4B4D-4854-9988-9C466F601E10}"/>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Pivoting:</a:t>
            </a:r>
          </a:p>
        </p:txBody>
      </p:sp>
      <p:pic>
        <p:nvPicPr>
          <p:cNvPr id="19" name="그림 18">
            <a:extLst>
              <a:ext uri="{FF2B5EF4-FFF2-40B4-BE49-F238E27FC236}">
                <a16:creationId xmlns="" xmlns:a16="http://schemas.microsoft.com/office/drawing/2014/main" id="{727093A0-C98D-4686-9754-0CBBBD5B1391}"/>
              </a:ext>
            </a:extLst>
          </p:cNvPr>
          <p:cNvPicPr>
            <a:picLocks noChangeAspect="1"/>
          </p:cNvPicPr>
          <p:nvPr/>
        </p:nvPicPr>
        <p:blipFill rotWithShape="1">
          <a:blip r:embed="rId5"/>
          <a:srcRect l="1087" t="15522" r="72913"/>
          <a:stretch/>
        </p:blipFill>
        <p:spPr>
          <a:xfrm>
            <a:off x="6242179" y="3664092"/>
            <a:ext cx="2765209" cy="2502887"/>
          </a:xfrm>
          <a:prstGeom prst="rect">
            <a:avLst/>
          </a:prstGeom>
          <a:ln w="28575">
            <a:solidFill>
              <a:srgbClr val="1429A0"/>
            </a:solidFill>
          </a:ln>
        </p:spPr>
      </p:pic>
      <p:grpSp>
        <p:nvGrpSpPr>
          <p:cNvPr id="20" name="그룹 19">
            <a:extLst>
              <a:ext uri="{FF2B5EF4-FFF2-40B4-BE49-F238E27FC236}">
                <a16:creationId xmlns="" xmlns:a16="http://schemas.microsoft.com/office/drawing/2014/main" id="{6408483E-912C-4A6A-849D-6365114B4B20}"/>
              </a:ext>
            </a:extLst>
          </p:cNvPr>
          <p:cNvGrpSpPr/>
          <p:nvPr/>
        </p:nvGrpSpPr>
        <p:grpSpPr>
          <a:xfrm>
            <a:off x="450000" y="355025"/>
            <a:ext cx="9033082" cy="492443"/>
            <a:chOff x="450000" y="448335"/>
            <a:chExt cx="9033082" cy="492443"/>
          </a:xfrm>
        </p:grpSpPr>
        <p:sp>
          <p:nvSpPr>
            <p:cNvPr id="21" name="직사각형 20">
              <a:extLst>
                <a:ext uri="{FF2B5EF4-FFF2-40B4-BE49-F238E27FC236}">
                  <a16:creationId xmlns="" xmlns:a16="http://schemas.microsoft.com/office/drawing/2014/main" id="{20C5E475-C659-44CF-B557-27ACCB5ACC54}"/>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smtClean="0">
                  <a:solidFill>
                    <a:prstClr val="white"/>
                  </a:solidFill>
                  <a:latin typeface="SamsungSharpSans-Medium" pitchFamily="2" charset="0"/>
                  <a:cs typeface="SamsungSharpSans-Medium" pitchFamily="2" charset="0"/>
                </a:rPr>
                <a:t>2.5. Examining the Characteristics of Data </a:t>
              </a:r>
              <a:r>
                <a:rPr lang="en-US" altLang="ko-KR" sz="1600" dirty="0">
                  <a:solidFill>
                    <a:prstClr val="white"/>
                  </a:solidFill>
                  <a:latin typeface="SamsungSharpSans-Medium" pitchFamily="2" charset="0"/>
                  <a:cs typeface="SamsungSharpSans-Medium" pitchFamily="2" charset="0"/>
                </a:rPr>
                <a:t>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22" name="직사각형 21">
              <a:extLst>
                <a:ext uri="{FF2B5EF4-FFF2-40B4-BE49-F238E27FC236}">
                  <a16:creationId xmlns="" xmlns:a16="http://schemas.microsoft.com/office/drawing/2014/main" id="{1356F2B8-BB15-44D0-A4F8-13809E908909}"/>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58970627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 xmlns:a16="http://schemas.microsoft.com/office/drawing/2014/main" id="{A77AEF5A-7B22-433A-85AC-2AE74F2D8B97}"/>
              </a:ext>
            </a:extLst>
          </p:cNvPr>
          <p:cNvGrpSpPr/>
          <p:nvPr/>
        </p:nvGrpSpPr>
        <p:grpSpPr>
          <a:xfrm>
            <a:off x="559817" y="1957658"/>
            <a:ext cx="8782050" cy="2549027"/>
            <a:chOff x="559817" y="1957658"/>
            <a:chExt cx="8782050" cy="2549027"/>
          </a:xfrm>
        </p:grpSpPr>
        <p:sp>
          <p:nvSpPr>
            <p:cNvPr id="16" name="모서리가 둥근 직사각형 4">
              <a:extLst>
                <a:ext uri="{FF2B5EF4-FFF2-40B4-BE49-F238E27FC236}">
                  <a16:creationId xmlns="" xmlns:a16="http://schemas.microsoft.com/office/drawing/2014/main" id="{930158F8-A5B7-4F97-8E44-C73FC55364FC}"/>
                </a:ext>
              </a:extLst>
            </p:cNvPr>
            <p:cNvSpPr/>
            <p:nvPr/>
          </p:nvSpPr>
          <p:spPr>
            <a:xfrm>
              <a:off x="559817" y="1957658"/>
              <a:ext cx="8782050" cy="25490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1510"/>
            <a:stretch/>
          </p:blipFill>
          <p:spPr>
            <a:xfrm>
              <a:off x="608564" y="2016898"/>
              <a:ext cx="8733303" cy="2420214"/>
            </a:xfrm>
            <a:prstGeom prst="rect">
              <a:avLst/>
            </a:prstGeom>
          </p:spPr>
        </p:pic>
      </p:grpSp>
      <p:grpSp>
        <p:nvGrpSpPr>
          <p:cNvPr id="14" name="그룹 13">
            <a:extLst>
              <a:ext uri="{FF2B5EF4-FFF2-40B4-BE49-F238E27FC236}">
                <a16:creationId xmlns="" xmlns:a16="http://schemas.microsoft.com/office/drawing/2014/main" id="{9A54CF57-96DE-4630-A266-00083B0E5013}"/>
              </a:ext>
            </a:extLst>
          </p:cNvPr>
          <p:cNvGrpSpPr/>
          <p:nvPr/>
        </p:nvGrpSpPr>
        <p:grpSpPr>
          <a:xfrm>
            <a:off x="580388" y="1340768"/>
            <a:ext cx="8887612" cy="579567"/>
            <a:chOff x="580388" y="1413381"/>
            <a:chExt cx="8887612" cy="579567"/>
          </a:xfrm>
        </p:grpSpPr>
        <p:sp>
          <p:nvSpPr>
            <p:cNvPr id="15" name="직사각형 14">
              <a:extLst>
                <a:ext uri="{FF2B5EF4-FFF2-40B4-BE49-F238E27FC236}">
                  <a16:creationId xmlns="" xmlns:a16="http://schemas.microsoft.com/office/drawing/2014/main" id="{4B2E615A-B3A3-400E-930C-08A14C23FE13}"/>
                </a:ext>
              </a:extLst>
            </p:cNvPr>
            <p:cNvSpPr/>
            <p:nvPr/>
          </p:nvSpPr>
          <p:spPr>
            <a:xfrm>
              <a:off x="711200" y="16474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Index by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'Location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Columns by 'Size' and 'Type.' Values provided by the 'B' column.</a:t>
              </a:r>
            </a:p>
          </p:txBody>
        </p:sp>
        <p:sp>
          <p:nvSpPr>
            <p:cNvPr id="17" name="직사각형 16">
              <a:extLst>
                <a:ext uri="{FF2B5EF4-FFF2-40B4-BE49-F238E27FC236}">
                  <a16:creationId xmlns="" xmlns:a16="http://schemas.microsoft.com/office/drawing/2014/main" id="{DEA7B427-E8DD-4420-B812-A517C71F7C4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Pivoting:</a:t>
              </a:r>
            </a:p>
          </p:txBody>
        </p:sp>
      </p:grpSp>
      <p:grpSp>
        <p:nvGrpSpPr>
          <p:cNvPr id="19" name="그룹 18">
            <a:extLst>
              <a:ext uri="{FF2B5EF4-FFF2-40B4-BE49-F238E27FC236}">
                <a16:creationId xmlns="" xmlns:a16="http://schemas.microsoft.com/office/drawing/2014/main" id="{1375CFCA-0285-4503-BE49-1946BE42ADAC}"/>
              </a:ext>
            </a:extLst>
          </p:cNvPr>
          <p:cNvGrpSpPr/>
          <p:nvPr/>
        </p:nvGrpSpPr>
        <p:grpSpPr>
          <a:xfrm>
            <a:off x="450000" y="355025"/>
            <a:ext cx="9033082" cy="492443"/>
            <a:chOff x="450000" y="448335"/>
            <a:chExt cx="9033082" cy="492443"/>
          </a:xfrm>
        </p:grpSpPr>
        <p:sp>
          <p:nvSpPr>
            <p:cNvPr id="20" name="직사각형 19">
              <a:extLst>
                <a:ext uri="{FF2B5EF4-FFF2-40B4-BE49-F238E27FC236}">
                  <a16:creationId xmlns="" xmlns:a16="http://schemas.microsoft.com/office/drawing/2014/main" id="{EF04837A-D07C-4B9C-A9D9-5A371B912C69}"/>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smtClean="0">
                  <a:solidFill>
                    <a:prstClr val="white"/>
                  </a:solidFill>
                  <a:latin typeface="SamsungSharpSans-Medium" pitchFamily="2" charset="0"/>
                  <a:cs typeface="SamsungSharpSans-Medium" pitchFamily="2" charset="0"/>
                </a:rPr>
                <a:t>2.5. Examining the Characteristics of Data </a:t>
              </a:r>
              <a:r>
                <a:rPr lang="en-US" altLang="ko-KR" sz="1600" dirty="0">
                  <a:solidFill>
                    <a:prstClr val="white"/>
                  </a:solidFill>
                  <a:latin typeface="SamsungSharpSans-Medium" pitchFamily="2" charset="0"/>
                  <a:cs typeface="SamsungSharpSans-Medium" pitchFamily="2" charset="0"/>
                </a:rPr>
                <a:t>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21" name="직사각형 20">
              <a:extLst>
                <a:ext uri="{FF2B5EF4-FFF2-40B4-BE49-F238E27FC236}">
                  <a16:creationId xmlns="" xmlns:a16="http://schemas.microsoft.com/office/drawing/2014/main" id="{B177F9D0-67D8-4A50-820F-E0C73D619DEA}"/>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02988213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557644" y="3838488"/>
            <a:ext cx="8782050" cy="720080"/>
            <a:chOff x="568325" y="5114924"/>
            <a:chExt cx="8782050" cy="744077"/>
          </a:xfrm>
        </p:grpSpPr>
        <p:sp>
          <p:nvSpPr>
            <p:cNvPr id="13" name="모서리가 둥근 직사각형 4">
              <a:extLst>
                <a:ext uri="{FF2B5EF4-FFF2-40B4-BE49-F238E27FC236}">
                  <a16:creationId xmlns="" xmlns:a16="http://schemas.microsoft.com/office/drawing/2014/main" id="{930158F8-A5B7-4F97-8E44-C73FC55364FC}"/>
                </a:ext>
              </a:extLst>
            </p:cNvPr>
            <p:cNvSpPr/>
            <p:nvPr/>
          </p:nvSpPr>
          <p:spPr>
            <a:xfrm>
              <a:off x="568325" y="5114924"/>
              <a:ext cx="8782050" cy="7440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4" name="그룹 13"/>
            <p:cNvGrpSpPr/>
            <p:nvPr/>
          </p:nvGrpSpPr>
          <p:grpSpPr>
            <a:xfrm>
              <a:off x="675835" y="5210921"/>
              <a:ext cx="1477946" cy="302132"/>
              <a:chOff x="732985" y="5582396"/>
              <a:chExt cx="1477946" cy="302132"/>
            </a:xfrm>
          </p:grpSpPr>
          <p:pic>
            <p:nvPicPr>
              <p:cNvPr id="17" name="Picture 2" descr="Byte - Free electronics icons">
                <a:extLst>
                  <a:ext uri="{FF2B5EF4-FFF2-40B4-BE49-F238E27FC236}">
                    <a16:creationId xmlns="" xmlns:a16="http://schemas.microsoft.com/office/drawing/2014/main" id="{2E1868BC-E3F2-46C6-A15E-1A8572E0F8A8}"/>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5" name="TextBox 14">
              <a:extLst>
                <a:ext uri="{FF2B5EF4-FFF2-40B4-BE49-F238E27FC236}">
                  <a16:creationId xmlns="" xmlns:a16="http://schemas.microsoft.com/office/drawing/2014/main" id="{FF266B98-5C19-4B37-8678-61D0A80AF6D7}"/>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Now, MultiIndex object for the columns.</a:t>
              </a:r>
            </a:p>
          </p:txBody>
        </p:sp>
      </p:grpSp>
      <p:grpSp>
        <p:nvGrpSpPr>
          <p:cNvPr id="5" name="그룹 4">
            <a:extLst>
              <a:ext uri="{FF2B5EF4-FFF2-40B4-BE49-F238E27FC236}">
                <a16:creationId xmlns="" xmlns:a16="http://schemas.microsoft.com/office/drawing/2014/main" id="{0DBFA0B0-3015-4953-856E-D21FA6E396CD}"/>
              </a:ext>
            </a:extLst>
          </p:cNvPr>
          <p:cNvGrpSpPr/>
          <p:nvPr/>
        </p:nvGrpSpPr>
        <p:grpSpPr>
          <a:xfrm>
            <a:off x="559817" y="1641770"/>
            <a:ext cx="8782663" cy="2099806"/>
            <a:chOff x="559817" y="1641770"/>
            <a:chExt cx="8782663" cy="2099806"/>
          </a:xfrm>
        </p:grpSpPr>
        <p:grpSp>
          <p:nvGrpSpPr>
            <p:cNvPr id="2" name="그룹 1">
              <a:extLst>
                <a:ext uri="{FF2B5EF4-FFF2-40B4-BE49-F238E27FC236}">
                  <a16:creationId xmlns="" xmlns:a16="http://schemas.microsoft.com/office/drawing/2014/main" id="{7441B106-CBB9-4762-AA2E-2E86F4B44BC0}"/>
                </a:ext>
              </a:extLst>
            </p:cNvPr>
            <p:cNvGrpSpPr/>
            <p:nvPr/>
          </p:nvGrpSpPr>
          <p:grpSpPr>
            <a:xfrm>
              <a:off x="559817" y="1641770"/>
              <a:ext cx="8782050" cy="2099806"/>
              <a:chOff x="559817" y="1641770"/>
              <a:chExt cx="8782050" cy="2099806"/>
            </a:xfrm>
          </p:grpSpPr>
          <p:sp>
            <p:nvSpPr>
              <p:cNvPr id="16" name="모서리가 둥근 직사각형 4">
                <a:extLst>
                  <a:ext uri="{FF2B5EF4-FFF2-40B4-BE49-F238E27FC236}">
                    <a16:creationId xmlns="" xmlns:a16="http://schemas.microsoft.com/office/drawing/2014/main" id="{930158F8-A5B7-4F97-8E44-C73FC55364FC}"/>
                  </a:ext>
                </a:extLst>
              </p:cNvPr>
              <p:cNvSpPr/>
              <p:nvPr/>
            </p:nvSpPr>
            <p:spPr>
              <a:xfrm>
                <a:off x="559817" y="1641770"/>
                <a:ext cx="8782050" cy="20998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18027"/>
              <a:stretch/>
            </p:blipFill>
            <p:spPr>
              <a:xfrm>
                <a:off x="599235" y="1666540"/>
                <a:ext cx="8740460" cy="2007986"/>
              </a:xfrm>
              <a:prstGeom prst="rect">
                <a:avLst/>
              </a:prstGeom>
            </p:spPr>
          </p:pic>
        </p:grpSp>
        <p:sp>
          <p:nvSpPr>
            <p:cNvPr id="4" name="한쪽 모서리가 잘린 사각형 3"/>
            <p:cNvSpPr/>
            <p:nvPr/>
          </p:nvSpPr>
          <p:spPr>
            <a:xfrm>
              <a:off x="6462160" y="2530974"/>
              <a:ext cx="2880320" cy="190916"/>
            </a:xfrm>
            <a:prstGeom prst="snip1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그룹 18">
            <a:extLst>
              <a:ext uri="{FF2B5EF4-FFF2-40B4-BE49-F238E27FC236}">
                <a16:creationId xmlns="" xmlns:a16="http://schemas.microsoft.com/office/drawing/2014/main" id="{0C8A97DD-42D5-492C-9899-A795AE9BDE9D}"/>
              </a:ext>
            </a:extLst>
          </p:cNvPr>
          <p:cNvGrpSpPr/>
          <p:nvPr/>
        </p:nvGrpSpPr>
        <p:grpSpPr>
          <a:xfrm>
            <a:off x="450000" y="355025"/>
            <a:ext cx="9033082" cy="492443"/>
            <a:chOff x="450000" y="448335"/>
            <a:chExt cx="9033082" cy="492443"/>
          </a:xfrm>
        </p:grpSpPr>
        <p:sp>
          <p:nvSpPr>
            <p:cNvPr id="20" name="직사각형 19">
              <a:extLst>
                <a:ext uri="{FF2B5EF4-FFF2-40B4-BE49-F238E27FC236}">
                  <a16:creationId xmlns="" xmlns:a16="http://schemas.microsoft.com/office/drawing/2014/main" id="{2CCCFF49-8C6C-45AE-8678-BB39CC00FC1B}"/>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smtClean="0">
                  <a:solidFill>
                    <a:prstClr val="white"/>
                  </a:solidFill>
                  <a:latin typeface="SamsungSharpSans-Medium" pitchFamily="2" charset="0"/>
                  <a:cs typeface="SamsungSharpSans-Medium" pitchFamily="2" charset="0"/>
                </a:rPr>
                <a:t>2.5. Examining the Characteristics of Data </a:t>
              </a:r>
              <a:r>
                <a:rPr lang="en-US" altLang="ko-KR" sz="1600" dirty="0">
                  <a:solidFill>
                    <a:prstClr val="white"/>
                  </a:solidFill>
                  <a:latin typeface="SamsungSharpSans-Medium" pitchFamily="2" charset="0"/>
                  <a:cs typeface="SamsungSharpSans-Medium" pitchFamily="2" charset="0"/>
                </a:rPr>
                <a:t>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21" name="직사각형 20">
              <a:extLst>
                <a:ext uri="{FF2B5EF4-FFF2-40B4-BE49-F238E27FC236}">
                  <a16:creationId xmlns="" xmlns:a16="http://schemas.microsoft.com/office/drawing/2014/main" id="{EC9DD973-0717-41EE-98BE-DBD1A861D40E}"/>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2" name="직사각형 21">
            <a:extLst>
              <a:ext uri="{FF2B5EF4-FFF2-40B4-BE49-F238E27FC236}">
                <a16:creationId xmlns="" xmlns:a16="http://schemas.microsoft.com/office/drawing/2014/main" id="{298815F9-0B14-4E22-9529-E71D93E0BA59}"/>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Pivoting:</a:t>
            </a:r>
          </a:p>
        </p:txBody>
      </p:sp>
    </p:spTree>
    <p:extLst>
      <p:ext uri="{BB962C8B-B14F-4D97-AF65-F5344CB8AC3E}">
        <p14:creationId xmlns:p14="http://schemas.microsoft.com/office/powerpoint/2010/main" val="762416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2">
            <a:extLst>
              <a:ext uri="{FF2B5EF4-FFF2-40B4-BE49-F238E27FC236}">
                <a16:creationId xmlns="" xmlns:a16="http://schemas.microsoft.com/office/drawing/2014/main" id="{39C1D0BA-7152-4AAC-B295-DCCB5F8378F4}"/>
              </a:ext>
            </a:extLst>
          </p:cNvPr>
          <p:cNvSpPr/>
          <p:nvPr/>
        </p:nvSpPr>
        <p:spPr>
          <a:xfrm>
            <a:off x="711201" y="57313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Python, the = symbol is an assignment operator that assigns address values.</a:t>
            </a:r>
          </a:p>
        </p:txBody>
      </p:sp>
      <p:grpSp>
        <p:nvGrpSpPr>
          <p:cNvPr id="19" name="그룹 1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21" name="직사각형 2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 xmlns:a16="http://schemas.microsoft.com/office/drawing/2014/main" id="{B3C7987B-99D7-42C4-B36D-8584E3F5237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The actual value inside is the same, but the address is confirmed to be different because it is its own object. </a:t>
            </a:r>
            <a:endParaRPr lang="ko-KR" altLang="en-US" sz="1400" dirty="0">
              <a:solidFill>
                <a:schemeClr val="tx1"/>
              </a:solidFill>
              <a:latin typeface="SamsungOne 400" panose="020B0503030303020204" pitchFamily="34" charset="0"/>
            </a:endParaRPr>
          </a:p>
        </p:txBody>
      </p:sp>
      <p:grpSp>
        <p:nvGrpSpPr>
          <p:cNvPr id="2" name="그룹 1">
            <a:extLst>
              <a:ext uri="{FF2B5EF4-FFF2-40B4-BE49-F238E27FC236}">
                <a16:creationId xmlns="" xmlns:a16="http://schemas.microsoft.com/office/drawing/2014/main" id="{71B0654C-0D99-4135-B809-458D779D22E5}"/>
              </a:ext>
            </a:extLst>
          </p:cNvPr>
          <p:cNvGrpSpPr/>
          <p:nvPr/>
        </p:nvGrpSpPr>
        <p:grpSpPr>
          <a:xfrm>
            <a:off x="558396" y="1744188"/>
            <a:ext cx="8782050" cy="3858817"/>
            <a:chOff x="558396" y="1982149"/>
            <a:chExt cx="8782050" cy="3858817"/>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1982149"/>
              <a:ext cx="8782050" cy="385881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9545" t="4662" r="1566" b="3062"/>
            <a:stretch/>
          </p:blipFill>
          <p:spPr>
            <a:xfrm>
              <a:off x="712182" y="2132856"/>
              <a:ext cx="8343686" cy="3600400"/>
            </a:xfrm>
            <a:prstGeom prst="rect">
              <a:avLst/>
            </a:prstGeom>
            <a:ln>
              <a:noFill/>
            </a:ln>
          </p:spPr>
        </p:pic>
        <p:sp>
          <p:nvSpPr>
            <p:cNvPr id="5" name="TextBox 4"/>
            <p:cNvSpPr txBox="1"/>
            <p:nvPr/>
          </p:nvSpPr>
          <p:spPr>
            <a:xfrm>
              <a:off x="1285828" y="3018724"/>
              <a:ext cx="1603324" cy="338554"/>
            </a:xfrm>
            <a:prstGeom prst="rect">
              <a:avLst/>
            </a:prstGeom>
            <a:solidFill>
              <a:schemeClr val="bg1"/>
            </a:solidFill>
          </p:spPr>
          <p:txBody>
            <a:bodyPr wrap="none" rtlCol="0">
              <a:spAutoFit/>
            </a:bodyPr>
            <a:lstStyle/>
            <a:p>
              <a:r>
                <a:rPr lang="en-US" sz="1600" dirty="0">
                  <a:latin typeface="SamsungOne 400" panose="020B0503030303020204" pitchFamily="34" charset="0"/>
                  <a:ea typeface="SamsungOne 400" panose="020B0503030303020204" pitchFamily="34" charset="0"/>
                </a:rPr>
                <a:t>2246716570240</a:t>
              </a:r>
            </a:p>
          </p:txBody>
        </p:sp>
        <p:sp>
          <p:nvSpPr>
            <p:cNvPr id="18" name="TextBox 17"/>
            <p:cNvSpPr txBox="1"/>
            <p:nvPr/>
          </p:nvSpPr>
          <p:spPr>
            <a:xfrm>
              <a:off x="1279003" y="4032360"/>
              <a:ext cx="1651414" cy="338554"/>
            </a:xfrm>
            <a:prstGeom prst="rect">
              <a:avLst/>
            </a:prstGeom>
            <a:solidFill>
              <a:schemeClr val="bg1"/>
            </a:solidFill>
          </p:spPr>
          <p:txBody>
            <a:bodyPr wrap="none" rtlCol="0">
              <a:spAutoFit/>
            </a:bodyPr>
            <a:lstStyle/>
            <a:p>
              <a:r>
                <a:rPr lang="en-US" sz="1600" dirty="0">
                  <a:latin typeface="SamsungOne 400" panose="020B0503030303020204" pitchFamily="34" charset="0"/>
                  <a:ea typeface="SamsungOne 400" panose="020B0503030303020204" pitchFamily="34" charset="0"/>
                </a:rPr>
                <a:t>2247660678400</a:t>
              </a:r>
            </a:p>
          </p:txBody>
        </p:sp>
        <p:sp>
          <p:nvSpPr>
            <p:cNvPr id="14" name="TextBox 13">
              <a:extLst>
                <a:ext uri="{FF2B5EF4-FFF2-40B4-BE49-F238E27FC236}">
                  <a16:creationId xmlns="" xmlns:a16="http://schemas.microsoft.com/office/drawing/2014/main" id="{12781011-F270-4A95-BD08-792F25F3D074}"/>
                </a:ext>
              </a:extLst>
            </p:cNvPr>
            <p:cNvSpPr txBox="1"/>
            <p:nvPr/>
          </p:nvSpPr>
          <p:spPr>
            <a:xfrm>
              <a:off x="3146141" y="3020050"/>
              <a:ext cx="540533" cy="338554"/>
            </a:xfrm>
            <a:prstGeom prst="rect">
              <a:avLst/>
            </a:prstGeom>
            <a:solidFill>
              <a:schemeClr val="bg1"/>
            </a:solidFill>
          </p:spPr>
          <p:txBody>
            <a:bodyPr wrap="none" rtlCol="0">
              <a:spAutoFit/>
            </a:bodyPr>
            <a:lstStyle/>
            <a:p>
              <a:r>
                <a:rPr lang="en-US" sz="1600" b="1" dirty="0">
                  <a:latin typeface="SamsungOne 400" panose="020B0503030303020204" pitchFamily="34" charset="0"/>
                  <a:ea typeface="SamsungOne 400" panose="020B0503030303020204" pitchFamily="34" charset="0"/>
                </a:rPr>
                <a:t>arr1</a:t>
              </a:r>
            </a:p>
          </p:txBody>
        </p:sp>
        <p:sp>
          <p:nvSpPr>
            <p:cNvPr id="15" name="TextBox 14">
              <a:extLst>
                <a:ext uri="{FF2B5EF4-FFF2-40B4-BE49-F238E27FC236}">
                  <a16:creationId xmlns="" xmlns:a16="http://schemas.microsoft.com/office/drawing/2014/main" id="{D55D5E47-7FBA-4118-B791-73FABC46FBCA}"/>
                </a:ext>
              </a:extLst>
            </p:cNvPr>
            <p:cNvSpPr txBox="1"/>
            <p:nvPr/>
          </p:nvSpPr>
          <p:spPr>
            <a:xfrm>
              <a:off x="3102598" y="4040197"/>
              <a:ext cx="556563" cy="338554"/>
            </a:xfrm>
            <a:prstGeom prst="rect">
              <a:avLst/>
            </a:prstGeom>
            <a:solidFill>
              <a:schemeClr val="bg1"/>
            </a:solidFill>
          </p:spPr>
          <p:txBody>
            <a:bodyPr wrap="none" rtlCol="0">
              <a:spAutoFit/>
            </a:bodyPr>
            <a:lstStyle/>
            <a:p>
              <a:r>
                <a:rPr lang="en-US" sz="1600" b="1" dirty="0">
                  <a:latin typeface="SamsungOne 400" panose="020B0503030303020204" pitchFamily="34" charset="0"/>
                  <a:ea typeface="SamsungOne 400" panose="020B0503030303020204" pitchFamily="34" charset="0"/>
                </a:rPr>
                <a:t>arr2</a:t>
              </a:r>
            </a:p>
          </p:txBody>
        </p:sp>
        <p:sp>
          <p:nvSpPr>
            <p:cNvPr id="22" name="TextBox 21">
              <a:extLst>
                <a:ext uri="{FF2B5EF4-FFF2-40B4-BE49-F238E27FC236}">
                  <a16:creationId xmlns="" xmlns:a16="http://schemas.microsoft.com/office/drawing/2014/main" id="{CCF935C4-26DF-4B08-BCB6-9E5192B17BCE}"/>
                </a:ext>
              </a:extLst>
            </p:cNvPr>
            <p:cNvSpPr txBox="1"/>
            <p:nvPr/>
          </p:nvSpPr>
          <p:spPr>
            <a:xfrm>
              <a:off x="5471490" y="2341853"/>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1</a:t>
              </a:r>
            </a:p>
          </p:txBody>
        </p:sp>
        <p:sp>
          <p:nvSpPr>
            <p:cNvPr id="23" name="TextBox 22">
              <a:extLst>
                <a:ext uri="{FF2B5EF4-FFF2-40B4-BE49-F238E27FC236}">
                  <a16:creationId xmlns="" xmlns:a16="http://schemas.microsoft.com/office/drawing/2014/main" id="{518EEE59-6678-4B28-B08F-8CC5AB9221A4}"/>
                </a:ext>
              </a:extLst>
            </p:cNvPr>
            <p:cNvSpPr txBox="1"/>
            <p:nvPr/>
          </p:nvSpPr>
          <p:spPr>
            <a:xfrm>
              <a:off x="6103540" y="2341853"/>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3</a:t>
              </a:r>
            </a:p>
          </p:txBody>
        </p:sp>
        <p:sp>
          <p:nvSpPr>
            <p:cNvPr id="24" name="TextBox 23">
              <a:extLst>
                <a:ext uri="{FF2B5EF4-FFF2-40B4-BE49-F238E27FC236}">
                  <a16:creationId xmlns="" xmlns:a16="http://schemas.microsoft.com/office/drawing/2014/main" id="{839D4E03-259D-43BD-A683-A4835F2C641E}"/>
                </a:ext>
              </a:extLst>
            </p:cNvPr>
            <p:cNvSpPr txBox="1"/>
            <p:nvPr/>
          </p:nvSpPr>
          <p:spPr>
            <a:xfrm>
              <a:off x="6735590" y="2341853"/>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5</a:t>
              </a:r>
            </a:p>
          </p:txBody>
        </p:sp>
        <p:sp>
          <p:nvSpPr>
            <p:cNvPr id="25" name="TextBox 24">
              <a:extLst>
                <a:ext uri="{FF2B5EF4-FFF2-40B4-BE49-F238E27FC236}">
                  <a16:creationId xmlns="" xmlns:a16="http://schemas.microsoft.com/office/drawing/2014/main" id="{385E44E5-D1EF-4168-A090-1202965B213A}"/>
                </a:ext>
              </a:extLst>
            </p:cNvPr>
            <p:cNvSpPr txBox="1"/>
            <p:nvPr/>
          </p:nvSpPr>
          <p:spPr>
            <a:xfrm>
              <a:off x="7365226" y="2341853"/>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7</a:t>
              </a:r>
            </a:p>
          </p:txBody>
        </p:sp>
        <p:sp>
          <p:nvSpPr>
            <p:cNvPr id="26" name="TextBox 25">
              <a:extLst>
                <a:ext uri="{FF2B5EF4-FFF2-40B4-BE49-F238E27FC236}">
                  <a16:creationId xmlns="" xmlns:a16="http://schemas.microsoft.com/office/drawing/2014/main" id="{F0752BFE-F0C5-4B62-A52E-D1C7284652A6}"/>
                </a:ext>
              </a:extLst>
            </p:cNvPr>
            <p:cNvSpPr txBox="1"/>
            <p:nvPr/>
          </p:nvSpPr>
          <p:spPr>
            <a:xfrm>
              <a:off x="7994862" y="2341853"/>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9</a:t>
              </a:r>
            </a:p>
          </p:txBody>
        </p:sp>
        <p:sp>
          <p:nvSpPr>
            <p:cNvPr id="30" name="TextBox 29">
              <a:extLst>
                <a:ext uri="{FF2B5EF4-FFF2-40B4-BE49-F238E27FC236}">
                  <a16:creationId xmlns="" xmlns:a16="http://schemas.microsoft.com/office/drawing/2014/main" id="{F0CCD057-2C4D-42EC-B6D7-D68B24031467}"/>
                </a:ext>
              </a:extLst>
            </p:cNvPr>
            <p:cNvSpPr txBox="1"/>
            <p:nvPr/>
          </p:nvSpPr>
          <p:spPr>
            <a:xfrm>
              <a:off x="5469057" y="405102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1</a:t>
              </a:r>
            </a:p>
          </p:txBody>
        </p:sp>
        <p:sp>
          <p:nvSpPr>
            <p:cNvPr id="31" name="TextBox 30">
              <a:extLst>
                <a:ext uri="{FF2B5EF4-FFF2-40B4-BE49-F238E27FC236}">
                  <a16:creationId xmlns="" xmlns:a16="http://schemas.microsoft.com/office/drawing/2014/main" id="{19C9487C-267B-4C30-A37A-8647C1AAD87C}"/>
                </a:ext>
              </a:extLst>
            </p:cNvPr>
            <p:cNvSpPr txBox="1"/>
            <p:nvPr/>
          </p:nvSpPr>
          <p:spPr>
            <a:xfrm>
              <a:off x="6101107" y="405102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3</a:t>
              </a:r>
            </a:p>
          </p:txBody>
        </p:sp>
        <p:sp>
          <p:nvSpPr>
            <p:cNvPr id="32" name="TextBox 31">
              <a:extLst>
                <a:ext uri="{FF2B5EF4-FFF2-40B4-BE49-F238E27FC236}">
                  <a16:creationId xmlns="" xmlns:a16="http://schemas.microsoft.com/office/drawing/2014/main" id="{C6449723-44F8-483D-BD67-AC739B8B793B}"/>
                </a:ext>
              </a:extLst>
            </p:cNvPr>
            <p:cNvSpPr txBox="1"/>
            <p:nvPr/>
          </p:nvSpPr>
          <p:spPr>
            <a:xfrm>
              <a:off x="6733157" y="405102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5</a:t>
              </a:r>
            </a:p>
          </p:txBody>
        </p:sp>
        <p:sp>
          <p:nvSpPr>
            <p:cNvPr id="33" name="TextBox 32">
              <a:extLst>
                <a:ext uri="{FF2B5EF4-FFF2-40B4-BE49-F238E27FC236}">
                  <a16:creationId xmlns="" xmlns:a16="http://schemas.microsoft.com/office/drawing/2014/main" id="{8E7A05A5-CBC7-42F9-99C4-D68B52A36C21}"/>
                </a:ext>
              </a:extLst>
            </p:cNvPr>
            <p:cNvSpPr txBox="1"/>
            <p:nvPr/>
          </p:nvSpPr>
          <p:spPr>
            <a:xfrm>
              <a:off x="7362793" y="405102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7</a:t>
              </a:r>
            </a:p>
          </p:txBody>
        </p:sp>
        <p:sp>
          <p:nvSpPr>
            <p:cNvPr id="34" name="TextBox 33">
              <a:extLst>
                <a:ext uri="{FF2B5EF4-FFF2-40B4-BE49-F238E27FC236}">
                  <a16:creationId xmlns="" xmlns:a16="http://schemas.microsoft.com/office/drawing/2014/main" id="{BC5E8DF9-ACE8-4E4D-B9F3-230BEC364AB1}"/>
                </a:ext>
              </a:extLst>
            </p:cNvPr>
            <p:cNvSpPr txBox="1"/>
            <p:nvPr/>
          </p:nvSpPr>
          <p:spPr>
            <a:xfrm>
              <a:off x="7992429" y="405102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9</a:t>
              </a:r>
            </a:p>
          </p:txBody>
        </p:sp>
      </p:grpSp>
    </p:spTree>
    <p:extLst>
      <p:ext uri="{BB962C8B-B14F-4D97-AF65-F5344CB8AC3E}">
        <p14:creationId xmlns:p14="http://schemas.microsoft.com/office/powerpoint/2010/main" val="108853530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4ECA1560-0174-4A73-BA5C-1B443C68C0AA}"/>
              </a:ext>
            </a:extLst>
          </p:cNvPr>
          <p:cNvGrpSpPr/>
          <p:nvPr/>
        </p:nvGrpSpPr>
        <p:grpSpPr>
          <a:xfrm>
            <a:off x="559817" y="1960847"/>
            <a:ext cx="8782050" cy="2816426"/>
            <a:chOff x="559817" y="1960847"/>
            <a:chExt cx="8782050" cy="2816426"/>
          </a:xfrm>
        </p:grpSpPr>
        <p:sp>
          <p:nvSpPr>
            <p:cNvPr id="16" name="모서리가 둥근 직사각형 4">
              <a:extLst>
                <a:ext uri="{FF2B5EF4-FFF2-40B4-BE49-F238E27FC236}">
                  <a16:creationId xmlns="" xmlns:a16="http://schemas.microsoft.com/office/drawing/2014/main" id="{930158F8-A5B7-4F97-8E44-C73FC55364FC}"/>
                </a:ext>
              </a:extLst>
            </p:cNvPr>
            <p:cNvSpPr/>
            <p:nvPr/>
          </p:nvSpPr>
          <p:spPr>
            <a:xfrm>
              <a:off x="559817" y="1960847"/>
              <a:ext cx="8782050" cy="281642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758" t="4181" r="12220"/>
            <a:stretch/>
          </p:blipFill>
          <p:spPr>
            <a:xfrm>
              <a:off x="625151" y="2034072"/>
              <a:ext cx="8716716" cy="2640565"/>
            </a:xfrm>
            <a:prstGeom prst="rect">
              <a:avLst/>
            </a:prstGeom>
          </p:spPr>
        </p:pic>
      </p:grpSp>
      <p:grpSp>
        <p:nvGrpSpPr>
          <p:cNvPr id="11" name="그룹 10">
            <a:extLst>
              <a:ext uri="{FF2B5EF4-FFF2-40B4-BE49-F238E27FC236}">
                <a16:creationId xmlns="" xmlns:a16="http://schemas.microsoft.com/office/drawing/2014/main" id="{0FA53F66-B046-4426-B8CB-BC7DB4767441}"/>
              </a:ext>
            </a:extLst>
          </p:cNvPr>
          <p:cNvGrpSpPr/>
          <p:nvPr/>
        </p:nvGrpSpPr>
        <p:grpSpPr>
          <a:xfrm>
            <a:off x="450000" y="355025"/>
            <a:ext cx="9033082" cy="492443"/>
            <a:chOff x="450000" y="448335"/>
            <a:chExt cx="9033082" cy="492443"/>
          </a:xfrm>
        </p:grpSpPr>
        <p:sp>
          <p:nvSpPr>
            <p:cNvPr id="12" name="직사각형 11">
              <a:extLst>
                <a:ext uri="{FF2B5EF4-FFF2-40B4-BE49-F238E27FC236}">
                  <a16:creationId xmlns="" xmlns:a16="http://schemas.microsoft.com/office/drawing/2014/main" id="{9E1E8D96-36FD-4FDD-A34E-C7D64094DCF2}"/>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smtClean="0">
                  <a:solidFill>
                    <a:prstClr val="white"/>
                  </a:solidFill>
                  <a:latin typeface="SamsungSharpSans-Medium" pitchFamily="2" charset="0"/>
                  <a:cs typeface="SamsungSharpSans-Medium" pitchFamily="2" charset="0"/>
                </a:rPr>
                <a:t>2.5. Examining the Characteristics of Data </a:t>
              </a:r>
              <a:r>
                <a:rPr lang="en-US" altLang="ko-KR" sz="1600" dirty="0">
                  <a:solidFill>
                    <a:prstClr val="white"/>
                  </a:solidFill>
                  <a:latin typeface="SamsungSharpSans-Medium" pitchFamily="2" charset="0"/>
                  <a:cs typeface="SamsungSharpSans-Medium" pitchFamily="2" charset="0"/>
                </a:rPr>
                <a:t>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C94B77D2-A493-4982-AE51-64908F589467}"/>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4" name="그룹 13">
            <a:extLst>
              <a:ext uri="{FF2B5EF4-FFF2-40B4-BE49-F238E27FC236}">
                <a16:creationId xmlns="" xmlns:a16="http://schemas.microsoft.com/office/drawing/2014/main" id="{3996A4E1-5639-48FD-A387-3BC18563E83C}"/>
              </a:ext>
            </a:extLst>
          </p:cNvPr>
          <p:cNvGrpSpPr/>
          <p:nvPr/>
        </p:nvGrpSpPr>
        <p:grpSpPr>
          <a:xfrm>
            <a:off x="580388" y="1340768"/>
            <a:ext cx="8887612" cy="579567"/>
            <a:chOff x="580388" y="1413381"/>
            <a:chExt cx="8887612" cy="579567"/>
          </a:xfrm>
        </p:grpSpPr>
        <p:sp>
          <p:nvSpPr>
            <p:cNvPr id="15" name="직사각형 14">
              <a:extLst>
                <a:ext uri="{FF2B5EF4-FFF2-40B4-BE49-F238E27FC236}">
                  <a16:creationId xmlns="" xmlns:a16="http://schemas.microsoft.com/office/drawing/2014/main" id="{FAB420ED-2A57-462B-83CE-BCF81A4DCB0E}"/>
                </a:ext>
              </a:extLst>
            </p:cNvPr>
            <p:cNvSpPr/>
            <p:nvPr/>
          </p:nvSpPr>
          <p:spPr>
            <a:xfrm>
              <a:off x="711200" y="16474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aggregation function is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NumPy.median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 name="직사각형 16">
              <a:extLst>
                <a:ext uri="{FF2B5EF4-FFF2-40B4-BE49-F238E27FC236}">
                  <a16:creationId xmlns="" xmlns:a16="http://schemas.microsoft.com/office/drawing/2014/main" id="{A3490684-AE2A-4389-9177-C66B0E8F957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Pivoting:</a:t>
              </a:r>
            </a:p>
          </p:txBody>
        </p:sp>
      </p:grpSp>
    </p:spTree>
    <p:extLst>
      <p:ext uri="{BB962C8B-B14F-4D97-AF65-F5344CB8AC3E}">
        <p14:creationId xmlns:p14="http://schemas.microsoft.com/office/powerpoint/2010/main" val="340442417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 xmlns:a16="http://schemas.microsoft.com/office/drawing/2014/main" id="{DC5BEF38-686E-416F-AF68-46FEC7772EC0}"/>
              </a:ext>
            </a:extLst>
          </p:cNvPr>
          <p:cNvGrpSpPr/>
          <p:nvPr/>
        </p:nvGrpSpPr>
        <p:grpSpPr>
          <a:xfrm>
            <a:off x="559817" y="1960847"/>
            <a:ext cx="8782050" cy="2984377"/>
            <a:chOff x="559817" y="1960847"/>
            <a:chExt cx="8782050" cy="2984377"/>
          </a:xfrm>
        </p:grpSpPr>
        <p:sp>
          <p:nvSpPr>
            <p:cNvPr id="18" name="모서리가 둥근 직사각형 4">
              <a:extLst>
                <a:ext uri="{FF2B5EF4-FFF2-40B4-BE49-F238E27FC236}">
                  <a16:creationId xmlns="" xmlns:a16="http://schemas.microsoft.com/office/drawing/2014/main" id="{575E1E89-5C6B-4776-8F77-B180EEEE3629}"/>
                </a:ext>
              </a:extLst>
            </p:cNvPr>
            <p:cNvSpPr/>
            <p:nvPr/>
          </p:nvSpPr>
          <p:spPr>
            <a:xfrm>
              <a:off x="559817" y="1960847"/>
              <a:ext cx="8782050" cy="29843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t="2244" r="18334"/>
            <a:stretch/>
          </p:blipFill>
          <p:spPr>
            <a:xfrm>
              <a:off x="594533" y="2015410"/>
              <a:ext cx="8747334" cy="2904255"/>
            </a:xfrm>
            <a:prstGeom prst="rect">
              <a:avLst/>
            </a:prstGeom>
          </p:spPr>
        </p:pic>
      </p:grpSp>
      <p:grpSp>
        <p:nvGrpSpPr>
          <p:cNvPr id="11" name="그룹 10">
            <a:extLst>
              <a:ext uri="{FF2B5EF4-FFF2-40B4-BE49-F238E27FC236}">
                <a16:creationId xmlns="" xmlns:a16="http://schemas.microsoft.com/office/drawing/2014/main" id="{6E3BA543-4771-44D7-831B-57BBCA43721F}"/>
              </a:ext>
            </a:extLst>
          </p:cNvPr>
          <p:cNvGrpSpPr/>
          <p:nvPr/>
        </p:nvGrpSpPr>
        <p:grpSpPr>
          <a:xfrm>
            <a:off x="580388" y="1340768"/>
            <a:ext cx="8887612" cy="579567"/>
            <a:chOff x="580388" y="1413381"/>
            <a:chExt cx="8887612" cy="579567"/>
          </a:xfrm>
        </p:grpSpPr>
        <p:sp>
          <p:nvSpPr>
            <p:cNvPr id="12" name="직사각형 11">
              <a:extLst>
                <a:ext uri="{FF2B5EF4-FFF2-40B4-BE49-F238E27FC236}">
                  <a16:creationId xmlns="" xmlns:a16="http://schemas.microsoft.com/office/drawing/2014/main" id="{92332A55-883E-461F-8EF0-6B3CCFB14D6F}"/>
                </a:ext>
              </a:extLst>
            </p:cNvPr>
            <p:cNvSpPr/>
            <p:nvPr/>
          </p:nvSpPr>
          <p:spPr>
            <a:xfrm>
              <a:off x="711200" y="16474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Group averages of the columns 'A' and 'B'</a:t>
              </a:r>
            </a:p>
          </p:txBody>
        </p:sp>
        <p:sp>
          <p:nvSpPr>
            <p:cNvPr id="13" name="직사각형 12">
              <a:extLst>
                <a:ext uri="{FF2B5EF4-FFF2-40B4-BE49-F238E27FC236}">
                  <a16:creationId xmlns="" xmlns:a16="http://schemas.microsoft.com/office/drawing/2014/main" id="{F0270A02-B30F-4332-A01D-9C65E7EE569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Pivoting:</a:t>
              </a:r>
            </a:p>
          </p:txBody>
        </p:sp>
      </p:grpSp>
      <p:grpSp>
        <p:nvGrpSpPr>
          <p:cNvPr id="14" name="그룹 13">
            <a:extLst>
              <a:ext uri="{FF2B5EF4-FFF2-40B4-BE49-F238E27FC236}">
                <a16:creationId xmlns="" xmlns:a16="http://schemas.microsoft.com/office/drawing/2014/main" id="{070BF841-5CF6-4555-9E73-E657469780EF}"/>
              </a:ext>
            </a:extLst>
          </p:cNvPr>
          <p:cNvGrpSpPr/>
          <p:nvPr/>
        </p:nvGrpSpPr>
        <p:grpSpPr>
          <a:xfrm>
            <a:off x="450000" y="355025"/>
            <a:ext cx="9033082" cy="492443"/>
            <a:chOff x="450000" y="448335"/>
            <a:chExt cx="9033082" cy="492443"/>
          </a:xfrm>
        </p:grpSpPr>
        <p:sp>
          <p:nvSpPr>
            <p:cNvPr id="15" name="직사각형 14">
              <a:extLst>
                <a:ext uri="{FF2B5EF4-FFF2-40B4-BE49-F238E27FC236}">
                  <a16:creationId xmlns="" xmlns:a16="http://schemas.microsoft.com/office/drawing/2014/main" id="{F941B623-1F80-45E7-8BC4-1FF0F46A5E17}"/>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smtClean="0">
                  <a:solidFill>
                    <a:prstClr val="white"/>
                  </a:solidFill>
                  <a:latin typeface="SamsungSharpSans-Medium" pitchFamily="2" charset="0"/>
                  <a:cs typeface="SamsungSharpSans-Medium" pitchFamily="2" charset="0"/>
                </a:rPr>
                <a:t>2.5. Examining the Characteristics of Data </a:t>
              </a:r>
              <a:r>
                <a:rPr lang="en-US" altLang="ko-KR" sz="1600" dirty="0">
                  <a:solidFill>
                    <a:prstClr val="white"/>
                  </a:solidFill>
                  <a:latin typeface="SamsungSharpSans-Medium" pitchFamily="2" charset="0"/>
                  <a:cs typeface="SamsungSharpSans-Medium" pitchFamily="2" charset="0"/>
                </a:rPr>
                <a:t>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4DE0391E-51B6-4E8D-B6F7-7A7C12F51E84}"/>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89661357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 xmlns:a16="http://schemas.microsoft.com/office/drawing/2014/main" id="{2DA0BC27-511D-4237-97B7-AD5775E1400B}"/>
              </a:ext>
            </a:extLst>
          </p:cNvPr>
          <p:cNvGrpSpPr/>
          <p:nvPr/>
        </p:nvGrpSpPr>
        <p:grpSpPr>
          <a:xfrm>
            <a:off x="559817" y="1960847"/>
            <a:ext cx="8782051" cy="3021700"/>
            <a:chOff x="559817" y="1960847"/>
            <a:chExt cx="8782051" cy="3021700"/>
          </a:xfrm>
        </p:grpSpPr>
        <p:sp>
          <p:nvSpPr>
            <p:cNvPr id="19" name="모서리가 둥근 직사각형 4">
              <a:extLst>
                <a:ext uri="{FF2B5EF4-FFF2-40B4-BE49-F238E27FC236}">
                  <a16:creationId xmlns="" xmlns:a16="http://schemas.microsoft.com/office/drawing/2014/main" id="{1AADDF1B-738B-464E-BEF5-C1E350285CC7}"/>
                </a:ext>
              </a:extLst>
            </p:cNvPr>
            <p:cNvSpPr/>
            <p:nvPr/>
          </p:nvSpPr>
          <p:spPr>
            <a:xfrm>
              <a:off x="559817" y="1960847"/>
              <a:ext cx="8782050" cy="30217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110" t="2087" r="19004"/>
            <a:stretch/>
          </p:blipFill>
          <p:spPr>
            <a:xfrm>
              <a:off x="687012" y="2034073"/>
              <a:ext cx="8654856" cy="2942332"/>
            </a:xfrm>
            <a:prstGeom prst="rect">
              <a:avLst/>
            </a:prstGeom>
          </p:spPr>
        </p:pic>
      </p:grpSp>
      <p:grpSp>
        <p:nvGrpSpPr>
          <p:cNvPr id="11" name="그룹 10">
            <a:extLst>
              <a:ext uri="{FF2B5EF4-FFF2-40B4-BE49-F238E27FC236}">
                <a16:creationId xmlns="" xmlns:a16="http://schemas.microsoft.com/office/drawing/2014/main" id="{EB847733-72E3-4A7D-A182-8A5032A0A460}"/>
              </a:ext>
            </a:extLst>
          </p:cNvPr>
          <p:cNvGrpSpPr/>
          <p:nvPr/>
        </p:nvGrpSpPr>
        <p:grpSpPr>
          <a:xfrm>
            <a:off x="450000" y="355025"/>
            <a:ext cx="9033082" cy="492443"/>
            <a:chOff x="450000" y="448335"/>
            <a:chExt cx="9033082" cy="492443"/>
          </a:xfrm>
        </p:grpSpPr>
        <p:sp>
          <p:nvSpPr>
            <p:cNvPr id="12" name="직사각형 11">
              <a:extLst>
                <a:ext uri="{FF2B5EF4-FFF2-40B4-BE49-F238E27FC236}">
                  <a16:creationId xmlns="" xmlns:a16="http://schemas.microsoft.com/office/drawing/2014/main" id="{27BA7188-8290-44E7-A883-42BF668D72F3}"/>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smtClean="0">
                  <a:solidFill>
                    <a:prstClr val="white"/>
                  </a:solidFill>
                  <a:latin typeface="SamsungSharpSans-Medium" pitchFamily="2" charset="0"/>
                  <a:cs typeface="SamsungSharpSans-Medium" pitchFamily="2" charset="0"/>
                </a:rPr>
                <a:t>2.5. Examining the Characteristics of Data </a:t>
              </a:r>
              <a:r>
                <a:rPr lang="en-US" altLang="ko-KR" sz="1600" dirty="0">
                  <a:solidFill>
                    <a:prstClr val="white"/>
                  </a:solidFill>
                  <a:latin typeface="SamsungSharpSans-Medium" pitchFamily="2" charset="0"/>
                  <a:cs typeface="SamsungSharpSans-Medium" pitchFamily="2" charset="0"/>
                </a:rPr>
                <a:t>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4254B860-A437-4FAA-A944-B65F920D22F7}"/>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5" name="그룹 14">
            <a:extLst>
              <a:ext uri="{FF2B5EF4-FFF2-40B4-BE49-F238E27FC236}">
                <a16:creationId xmlns="" xmlns:a16="http://schemas.microsoft.com/office/drawing/2014/main" id="{32164F74-4C13-42B3-ACE8-C6D2E5D9CE30}"/>
              </a:ext>
            </a:extLst>
          </p:cNvPr>
          <p:cNvGrpSpPr/>
          <p:nvPr/>
        </p:nvGrpSpPr>
        <p:grpSpPr>
          <a:xfrm>
            <a:off x="580388" y="1340768"/>
            <a:ext cx="8887612" cy="579567"/>
            <a:chOff x="580388" y="1413381"/>
            <a:chExt cx="8887612" cy="579567"/>
          </a:xfrm>
        </p:grpSpPr>
        <p:sp>
          <p:nvSpPr>
            <p:cNvPr id="17" name="직사각형 16">
              <a:extLst>
                <a:ext uri="{FF2B5EF4-FFF2-40B4-BE49-F238E27FC236}">
                  <a16:creationId xmlns="" xmlns:a16="http://schemas.microsoft.com/office/drawing/2014/main" id="{0453ED81-0EC7-4B1E-80C4-9A9EFDC7D562}"/>
                </a:ext>
              </a:extLst>
            </p:cNvPr>
            <p:cNvSpPr/>
            <p:nvPr/>
          </p:nvSpPr>
          <p:spPr>
            <a:xfrm>
              <a:off x="711200" y="16474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Now, with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groupby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method. The result is the same. </a:t>
              </a:r>
            </a:p>
          </p:txBody>
        </p:sp>
        <p:sp>
          <p:nvSpPr>
            <p:cNvPr id="18" name="직사각형 17">
              <a:extLst>
                <a:ext uri="{FF2B5EF4-FFF2-40B4-BE49-F238E27FC236}">
                  <a16:creationId xmlns="" xmlns:a16="http://schemas.microsoft.com/office/drawing/2014/main" id="{05A06DC2-4CDF-42D9-A51F-4943D09E5D4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Pivoting:</a:t>
              </a:r>
            </a:p>
          </p:txBody>
        </p:sp>
      </p:grpSp>
    </p:spTree>
    <p:extLst>
      <p:ext uri="{BB962C8B-B14F-4D97-AF65-F5344CB8AC3E}">
        <p14:creationId xmlns:p14="http://schemas.microsoft.com/office/powerpoint/2010/main" val="303762286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 xmlns:a16="http://schemas.microsoft.com/office/drawing/2014/main" id="{81B5FB19-FBD9-4FFE-AC9C-1186EE5C560D}"/>
              </a:ext>
            </a:extLst>
          </p:cNvPr>
          <p:cNvGrpSpPr/>
          <p:nvPr/>
        </p:nvGrpSpPr>
        <p:grpSpPr>
          <a:xfrm>
            <a:off x="559817" y="1960847"/>
            <a:ext cx="8782051" cy="2984377"/>
            <a:chOff x="559817" y="1960847"/>
            <a:chExt cx="8782051" cy="2984377"/>
          </a:xfrm>
        </p:grpSpPr>
        <p:sp>
          <p:nvSpPr>
            <p:cNvPr id="18" name="모서리가 둥근 직사각형 4">
              <a:extLst>
                <a:ext uri="{FF2B5EF4-FFF2-40B4-BE49-F238E27FC236}">
                  <a16:creationId xmlns="" xmlns:a16="http://schemas.microsoft.com/office/drawing/2014/main" id="{B9B0665C-54FA-4E1E-BB3B-4A47731E3D2A}"/>
                </a:ext>
              </a:extLst>
            </p:cNvPr>
            <p:cNvSpPr/>
            <p:nvPr/>
          </p:nvSpPr>
          <p:spPr>
            <a:xfrm>
              <a:off x="559817" y="1960847"/>
              <a:ext cx="8782050" cy="29843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639" r="18059"/>
            <a:stretch/>
          </p:blipFill>
          <p:spPr>
            <a:xfrm>
              <a:off x="625152" y="2011261"/>
              <a:ext cx="8716716" cy="2848567"/>
            </a:xfrm>
            <a:prstGeom prst="rect">
              <a:avLst/>
            </a:prstGeom>
          </p:spPr>
        </p:pic>
      </p:grpSp>
      <p:grpSp>
        <p:nvGrpSpPr>
          <p:cNvPr id="11" name="그룹 10">
            <a:extLst>
              <a:ext uri="{FF2B5EF4-FFF2-40B4-BE49-F238E27FC236}">
                <a16:creationId xmlns="" xmlns:a16="http://schemas.microsoft.com/office/drawing/2014/main" id="{A1C1926A-D59E-4C68-B963-5A03EC4AD1A1}"/>
              </a:ext>
            </a:extLst>
          </p:cNvPr>
          <p:cNvGrpSpPr/>
          <p:nvPr/>
        </p:nvGrpSpPr>
        <p:grpSpPr>
          <a:xfrm>
            <a:off x="450000" y="355025"/>
            <a:ext cx="9033082" cy="492443"/>
            <a:chOff x="450000" y="448335"/>
            <a:chExt cx="9033082" cy="492443"/>
          </a:xfrm>
        </p:grpSpPr>
        <p:sp>
          <p:nvSpPr>
            <p:cNvPr id="12" name="직사각형 11">
              <a:extLst>
                <a:ext uri="{FF2B5EF4-FFF2-40B4-BE49-F238E27FC236}">
                  <a16:creationId xmlns="" xmlns:a16="http://schemas.microsoft.com/office/drawing/2014/main" id="{AF589F47-28E4-40BF-8B38-F05665BABC06}"/>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smtClean="0">
                  <a:solidFill>
                    <a:prstClr val="white"/>
                  </a:solidFill>
                  <a:latin typeface="SamsungSharpSans-Medium" pitchFamily="2" charset="0"/>
                  <a:cs typeface="SamsungSharpSans-Medium" pitchFamily="2" charset="0"/>
                </a:rPr>
                <a:t>2.5. Examining the Characteristics of Data </a:t>
              </a:r>
              <a:r>
                <a:rPr lang="en-US" altLang="ko-KR" sz="1600" dirty="0">
                  <a:solidFill>
                    <a:prstClr val="white"/>
                  </a:solidFill>
                  <a:latin typeface="SamsungSharpSans-Medium" pitchFamily="2" charset="0"/>
                  <a:cs typeface="SamsungSharpSans-Medium" pitchFamily="2" charset="0"/>
                </a:rPr>
                <a:t>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4A6B90A2-355D-40D0-925C-47A8D91FA9BA}"/>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4" name="그룹 13">
            <a:extLst>
              <a:ext uri="{FF2B5EF4-FFF2-40B4-BE49-F238E27FC236}">
                <a16:creationId xmlns="" xmlns:a16="http://schemas.microsoft.com/office/drawing/2014/main" id="{46203E38-6F15-4381-8A48-ADD87F716C20}"/>
              </a:ext>
            </a:extLst>
          </p:cNvPr>
          <p:cNvGrpSpPr/>
          <p:nvPr/>
        </p:nvGrpSpPr>
        <p:grpSpPr>
          <a:xfrm>
            <a:off x="580388" y="1340768"/>
            <a:ext cx="8887612" cy="579567"/>
            <a:chOff x="580388" y="1413381"/>
            <a:chExt cx="8887612" cy="579567"/>
          </a:xfrm>
        </p:grpSpPr>
        <p:sp>
          <p:nvSpPr>
            <p:cNvPr id="15" name="직사각형 14">
              <a:extLst>
                <a:ext uri="{FF2B5EF4-FFF2-40B4-BE49-F238E27FC236}">
                  <a16:creationId xmlns="" xmlns:a16="http://schemas.microsoft.com/office/drawing/2014/main" id="{E56F38A5-32F3-47E2-9A2A-D0DAE70CB3EA}"/>
                </a:ext>
              </a:extLst>
            </p:cNvPr>
            <p:cNvSpPr/>
            <p:nvPr/>
          </p:nvSpPr>
          <p:spPr>
            <a:xfrm>
              <a:off x="711200" y="16474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Aggregate the columns 'A' and 'B' differently.</a:t>
              </a:r>
            </a:p>
          </p:txBody>
        </p:sp>
        <p:sp>
          <p:nvSpPr>
            <p:cNvPr id="17" name="직사각형 16">
              <a:extLst>
                <a:ext uri="{FF2B5EF4-FFF2-40B4-BE49-F238E27FC236}">
                  <a16:creationId xmlns="" xmlns:a16="http://schemas.microsoft.com/office/drawing/2014/main" id="{B7940309-31CB-4607-93FE-B44A3F1D7AB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Pivoting:</a:t>
              </a:r>
            </a:p>
          </p:txBody>
        </p:sp>
      </p:grpSp>
    </p:spTree>
    <p:extLst>
      <p:ext uri="{BB962C8B-B14F-4D97-AF65-F5344CB8AC3E}">
        <p14:creationId xmlns:p14="http://schemas.microsoft.com/office/powerpoint/2010/main" val="261788523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 xmlns:a16="http://schemas.microsoft.com/office/drawing/2014/main" id="{7BA75F2A-D4E1-441E-917E-BEF72062ECFF}"/>
              </a:ext>
            </a:extLst>
          </p:cNvPr>
          <p:cNvGrpSpPr/>
          <p:nvPr/>
        </p:nvGrpSpPr>
        <p:grpSpPr>
          <a:xfrm>
            <a:off x="558396" y="1628800"/>
            <a:ext cx="8782050" cy="1832857"/>
            <a:chOff x="558396" y="1628800"/>
            <a:chExt cx="8782050" cy="1832857"/>
          </a:xfrm>
        </p:grpSpPr>
        <p:sp>
          <p:nvSpPr>
            <p:cNvPr id="17" name="모서리가 둥근 직사각형 4">
              <a:extLst>
                <a:ext uri="{FF2B5EF4-FFF2-40B4-BE49-F238E27FC236}">
                  <a16:creationId xmlns="" xmlns:a16="http://schemas.microsoft.com/office/drawing/2014/main" id="{930158F8-A5B7-4F97-8E44-C73FC55364FC}"/>
                </a:ext>
              </a:extLst>
            </p:cNvPr>
            <p:cNvSpPr/>
            <p:nvPr/>
          </p:nvSpPr>
          <p:spPr>
            <a:xfrm>
              <a:off x="558396" y="1628800"/>
              <a:ext cx="8782050" cy="183285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SamsungOne 400" panose="020B0503030303020204" pitchFamily="34" charset="0"/>
                </a:rPr>
                <a:t> </a:t>
              </a: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19819"/>
            <a:stretch/>
          </p:blipFill>
          <p:spPr>
            <a:xfrm>
              <a:off x="608564" y="1655607"/>
              <a:ext cx="8731130" cy="1779659"/>
            </a:xfrm>
            <a:prstGeom prst="rect">
              <a:avLst/>
            </a:prstGeom>
          </p:spPr>
        </p:pic>
      </p:grpSp>
      <p:grpSp>
        <p:nvGrpSpPr>
          <p:cNvPr id="26" name="그룹 25">
            <a:extLst>
              <a:ext uri="{FF2B5EF4-FFF2-40B4-BE49-F238E27FC236}">
                <a16:creationId xmlns="" xmlns:a16="http://schemas.microsoft.com/office/drawing/2014/main" id="{2E454F0D-9F77-4C52-AE48-6FF28C69D9B8}"/>
              </a:ext>
            </a:extLst>
          </p:cNvPr>
          <p:cNvGrpSpPr/>
          <p:nvPr/>
        </p:nvGrpSpPr>
        <p:grpSpPr>
          <a:xfrm>
            <a:off x="450000" y="355025"/>
            <a:ext cx="9033082" cy="492443"/>
            <a:chOff x="450000" y="448335"/>
            <a:chExt cx="9033082" cy="492443"/>
          </a:xfrm>
        </p:grpSpPr>
        <p:sp>
          <p:nvSpPr>
            <p:cNvPr id="27" name="직사각형 26">
              <a:extLst>
                <a:ext uri="{FF2B5EF4-FFF2-40B4-BE49-F238E27FC236}">
                  <a16:creationId xmlns="" xmlns:a16="http://schemas.microsoft.com/office/drawing/2014/main" id="{BB66FEE8-4648-42BD-AB4F-A1429A73D221}"/>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smtClean="0">
                  <a:solidFill>
                    <a:prstClr val="white"/>
                  </a:solidFill>
                  <a:latin typeface="SamsungSharpSans-Medium" pitchFamily="2" charset="0"/>
                  <a:cs typeface="SamsungSharpSans-Medium" pitchFamily="2" charset="0"/>
                </a:rPr>
                <a:t>2.5. Examining the Characteristics of Data </a:t>
              </a:r>
              <a:r>
                <a:rPr lang="en-US" altLang="ko-KR" sz="1600" dirty="0">
                  <a:solidFill>
                    <a:prstClr val="white"/>
                  </a:solidFill>
                  <a:latin typeface="SamsungSharpSans-Medium" pitchFamily="2" charset="0"/>
                  <a:cs typeface="SamsungSharpSans-Medium" pitchFamily="2" charset="0"/>
                </a:rPr>
                <a:t>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28" name="직사각형 27">
              <a:extLst>
                <a:ext uri="{FF2B5EF4-FFF2-40B4-BE49-F238E27FC236}">
                  <a16:creationId xmlns="" xmlns:a16="http://schemas.microsoft.com/office/drawing/2014/main" id="{83C65D00-4756-4AFB-A4F2-A06310389C60}"/>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9" name="직사각형 28">
            <a:extLst>
              <a:ext uri="{FF2B5EF4-FFF2-40B4-BE49-F238E27FC236}">
                <a16:creationId xmlns="" xmlns:a16="http://schemas.microsoft.com/office/drawing/2014/main" id="{0FE0AA00-A4F6-4F2A-9F81-3823CE0ADFCB}"/>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Statistics:</a:t>
            </a:r>
          </a:p>
        </p:txBody>
      </p:sp>
      <p:grpSp>
        <p:nvGrpSpPr>
          <p:cNvPr id="4" name="그룹 3">
            <a:extLst>
              <a:ext uri="{FF2B5EF4-FFF2-40B4-BE49-F238E27FC236}">
                <a16:creationId xmlns="" xmlns:a16="http://schemas.microsoft.com/office/drawing/2014/main" id="{817EC7A0-B632-4DEA-8C66-19E77B1318E3}"/>
              </a:ext>
            </a:extLst>
          </p:cNvPr>
          <p:cNvGrpSpPr/>
          <p:nvPr/>
        </p:nvGrpSpPr>
        <p:grpSpPr>
          <a:xfrm>
            <a:off x="557644" y="3566442"/>
            <a:ext cx="8782050" cy="2461132"/>
            <a:chOff x="557644" y="3603766"/>
            <a:chExt cx="8782050" cy="2461132"/>
          </a:xfrm>
        </p:grpSpPr>
        <p:sp>
          <p:nvSpPr>
            <p:cNvPr id="19" name="모서리가 둥근 직사각형 4">
              <a:extLst>
                <a:ext uri="{FF2B5EF4-FFF2-40B4-BE49-F238E27FC236}">
                  <a16:creationId xmlns="" xmlns:a16="http://schemas.microsoft.com/office/drawing/2014/main" id="{C3569CBD-5212-483A-A582-6794A42BDB63}"/>
                </a:ext>
              </a:extLst>
            </p:cNvPr>
            <p:cNvSpPr/>
            <p:nvPr/>
          </p:nvSpPr>
          <p:spPr>
            <a:xfrm>
              <a:off x="557644" y="3603766"/>
              <a:ext cx="8782050" cy="24611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0" name="그룹 19">
              <a:extLst>
                <a:ext uri="{FF2B5EF4-FFF2-40B4-BE49-F238E27FC236}">
                  <a16:creationId xmlns="" xmlns:a16="http://schemas.microsoft.com/office/drawing/2014/main" id="{F18919BF-DD65-4EDD-8E99-5FA6C053E53B}"/>
                </a:ext>
              </a:extLst>
            </p:cNvPr>
            <p:cNvGrpSpPr/>
            <p:nvPr/>
          </p:nvGrpSpPr>
          <p:grpSpPr>
            <a:xfrm>
              <a:off x="665154" y="3696667"/>
              <a:ext cx="2918106" cy="292387"/>
              <a:chOff x="732985" y="5582396"/>
              <a:chExt cx="2918106" cy="302131"/>
            </a:xfrm>
          </p:grpSpPr>
          <p:pic>
            <p:nvPicPr>
              <p:cNvPr id="22"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1" name="TextBox 20">
              <a:extLst>
                <a:ext uri="{FF2B5EF4-FFF2-40B4-BE49-F238E27FC236}">
                  <a16:creationId xmlns="" xmlns:a16="http://schemas.microsoft.com/office/drawing/2014/main" id="{0800EE66-B78E-4CCD-A49E-31BBE412C7F6}"/>
                </a:ext>
              </a:extLst>
            </p:cNvPr>
            <p:cNvSpPr txBox="1"/>
            <p:nvPr/>
          </p:nvSpPr>
          <p:spPr>
            <a:xfrm>
              <a:off x="1024575" y="403156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rPr>
                <a:t>Column sums</a:t>
              </a:r>
              <a:endParaRPr lang="ko-KR" altLang="en-US" sz="1300" dirty="0">
                <a:solidFill>
                  <a:schemeClr val="tx1">
                    <a:lumMod val="85000"/>
                    <a:lumOff val="15000"/>
                  </a:schemeClr>
                </a:solidFill>
                <a:latin typeface="SamsungOne 400" panose="020B0503030303020204" pitchFamily="34" charset="0"/>
              </a:endParaRPr>
            </a:p>
          </p:txBody>
        </p:sp>
        <p:grpSp>
          <p:nvGrpSpPr>
            <p:cNvPr id="34" name="그룹 33">
              <a:extLst>
                <a:ext uri="{FF2B5EF4-FFF2-40B4-BE49-F238E27FC236}">
                  <a16:creationId xmlns="" xmlns:a16="http://schemas.microsoft.com/office/drawing/2014/main" id="{8BDD1350-0B03-4FB6-87D4-CD286CBF3E0F}"/>
                </a:ext>
              </a:extLst>
            </p:cNvPr>
            <p:cNvGrpSpPr/>
            <p:nvPr/>
          </p:nvGrpSpPr>
          <p:grpSpPr>
            <a:xfrm>
              <a:off x="665154" y="4269832"/>
              <a:ext cx="8640559" cy="534949"/>
              <a:chOff x="665154" y="3840683"/>
              <a:chExt cx="8640559" cy="534949"/>
            </a:xfrm>
          </p:grpSpPr>
          <p:grpSp>
            <p:nvGrpSpPr>
              <p:cNvPr id="35" name="그룹 34">
                <a:extLst>
                  <a:ext uri="{FF2B5EF4-FFF2-40B4-BE49-F238E27FC236}">
                    <a16:creationId xmlns="" xmlns:a16="http://schemas.microsoft.com/office/drawing/2014/main" id="{256A30F2-8F22-4300-8A33-1DB3903B165E}"/>
                  </a:ext>
                </a:extLst>
              </p:cNvPr>
              <p:cNvGrpSpPr/>
              <p:nvPr/>
            </p:nvGrpSpPr>
            <p:grpSpPr>
              <a:xfrm>
                <a:off x="665154" y="3840683"/>
                <a:ext cx="2918106" cy="292387"/>
                <a:chOff x="732985" y="5582396"/>
                <a:chExt cx="2918106" cy="302131"/>
              </a:xfrm>
            </p:grpSpPr>
            <p:pic>
              <p:nvPicPr>
                <p:cNvPr id="37" name="Picture 2" descr="Byte - Free electronics icons">
                  <a:extLst>
                    <a:ext uri="{FF2B5EF4-FFF2-40B4-BE49-F238E27FC236}">
                      <a16:creationId xmlns="" xmlns:a16="http://schemas.microsoft.com/office/drawing/2014/main" id="{5C59C578-7EDD-45C9-90DE-21A8884B545D}"/>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 xmlns:a16="http://schemas.microsoft.com/office/drawing/2014/main" id="{6F3A4513-DF20-4F70-9C41-E6E33039C2BF}"/>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6" name="TextBox 35">
                <a:extLst>
                  <a:ext uri="{FF2B5EF4-FFF2-40B4-BE49-F238E27FC236}">
                    <a16:creationId xmlns="" xmlns:a16="http://schemas.microsoft.com/office/drawing/2014/main" id="{C550D399-3D86-4345-91AD-5AF238778F33}"/>
                  </a:ext>
                </a:extLst>
              </p:cNvPr>
              <p:cNvSpPr txBox="1"/>
              <p:nvPr/>
            </p:nvSpPr>
            <p:spPr>
              <a:xfrm>
                <a:off x="1024575" y="417557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rPr>
                  <a:t>Row sums</a:t>
                </a:r>
                <a:endParaRPr lang="ko-KR" altLang="en-US" sz="1300" dirty="0">
                  <a:solidFill>
                    <a:schemeClr val="tx1">
                      <a:lumMod val="85000"/>
                      <a:lumOff val="15000"/>
                    </a:schemeClr>
                  </a:solidFill>
                  <a:latin typeface="SamsungOne 400" panose="020B0503030303020204" pitchFamily="34" charset="0"/>
                </a:endParaRPr>
              </a:p>
            </p:txBody>
          </p:sp>
        </p:grpSp>
        <p:grpSp>
          <p:nvGrpSpPr>
            <p:cNvPr id="39" name="그룹 38">
              <a:extLst>
                <a:ext uri="{FF2B5EF4-FFF2-40B4-BE49-F238E27FC236}">
                  <a16:creationId xmlns="" xmlns:a16="http://schemas.microsoft.com/office/drawing/2014/main" id="{233DED8B-5BEB-4E38-9A49-E98F26A0102A}"/>
                </a:ext>
              </a:extLst>
            </p:cNvPr>
            <p:cNvGrpSpPr/>
            <p:nvPr/>
          </p:nvGrpSpPr>
          <p:grpSpPr>
            <a:xfrm>
              <a:off x="665154" y="4833065"/>
              <a:ext cx="8640559" cy="534949"/>
              <a:chOff x="665154" y="3840683"/>
              <a:chExt cx="8640559" cy="534949"/>
            </a:xfrm>
          </p:grpSpPr>
          <p:grpSp>
            <p:nvGrpSpPr>
              <p:cNvPr id="40" name="그룹 39">
                <a:extLst>
                  <a:ext uri="{FF2B5EF4-FFF2-40B4-BE49-F238E27FC236}">
                    <a16:creationId xmlns="" xmlns:a16="http://schemas.microsoft.com/office/drawing/2014/main" id="{845F00C1-134A-4B99-AFD5-A33AA20AF1A4}"/>
                  </a:ext>
                </a:extLst>
              </p:cNvPr>
              <p:cNvGrpSpPr/>
              <p:nvPr/>
            </p:nvGrpSpPr>
            <p:grpSpPr>
              <a:xfrm>
                <a:off x="665154" y="3840683"/>
                <a:ext cx="2918106" cy="292387"/>
                <a:chOff x="732985" y="5582396"/>
                <a:chExt cx="2918106" cy="302131"/>
              </a:xfrm>
            </p:grpSpPr>
            <p:pic>
              <p:nvPicPr>
                <p:cNvPr id="42" name="Picture 2" descr="Byte - Free electronics icons">
                  <a:extLst>
                    <a:ext uri="{FF2B5EF4-FFF2-40B4-BE49-F238E27FC236}">
                      <a16:creationId xmlns="" xmlns:a16="http://schemas.microsoft.com/office/drawing/2014/main" id="{8D7ECA21-1E71-41FA-9A9D-F04ED531F69A}"/>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 xmlns:a16="http://schemas.microsoft.com/office/drawing/2014/main" id="{60E0B6AA-94D8-4837-BAB0-52DBC070F3EF}"/>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1" name="TextBox 40">
                <a:extLst>
                  <a:ext uri="{FF2B5EF4-FFF2-40B4-BE49-F238E27FC236}">
                    <a16:creationId xmlns="" xmlns:a16="http://schemas.microsoft.com/office/drawing/2014/main" id="{03763CA9-6FC2-448F-ADFD-2E52B4E1E3C9}"/>
                  </a:ext>
                </a:extLst>
              </p:cNvPr>
              <p:cNvSpPr txBox="1"/>
              <p:nvPr/>
            </p:nvSpPr>
            <p:spPr>
              <a:xfrm>
                <a:off x="1024575" y="417557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rPr>
                  <a:t>Column averages without skipping the missing values</a:t>
                </a:r>
                <a:endParaRPr lang="ko-KR" altLang="en-US" sz="1300" dirty="0">
                  <a:solidFill>
                    <a:schemeClr val="tx1">
                      <a:lumMod val="85000"/>
                      <a:lumOff val="15000"/>
                    </a:schemeClr>
                  </a:solidFill>
                  <a:latin typeface="SamsungOne 400" panose="020B0503030303020204" pitchFamily="34" charset="0"/>
                </a:endParaRPr>
              </a:p>
            </p:txBody>
          </p:sp>
        </p:grpSp>
        <p:grpSp>
          <p:nvGrpSpPr>
            <p:cNvPr id="44" name="그룹 43">
              <a:extLst>
                <a:ext uri="{FF2B5EF4-FFF2-40B4-BE49-F238E27FC236}">
                  <a16:creationId xmlns="" xmlns:a16="http://schemas.microsoft.com/office/drawing/2014/main" id="{5EDD4D94-4D5A-491A-ACF1-A8DBE4769C9F}"/>
                </a:ext>
              </a:extLst>
            </p:cNvPr>
            <p:cNvGrpSpPr/>
            <p:nvPr/>
          </p:nvGrpSpPr>
          <p:grpSpPr>
            <a:xfrm>
              <a:off x="665154" y="5428305"/>
              <a:ext cx="8640559" cy="534949"/>
              <a:chOff x="665154" y="3840683"/>
              <a:chExt cx="8640559" cy="534949"/>
            </a:xfrm>
          </p:grpSpPr>
          <p:grpSp>
            <p:nvGrpSpPr>
              <p:cNvPr id="45" name="그룹 44">
                <a:extLst>
                  <a:ext uri="{FF2B5EF4-FFF2-40B4-BE49-F238E27FC236}">
                    <a16:creationId xmlns="" xmlns:a16="http://schemas.microsoft.com/office/drawing/2014/main" id="{A11206EA-C605-4039-9E33-645CA325D3E8}"/>
                  </a:ext>
                </a:extLst>
              </p:cNvPr>
              <p:cNvGrpSpPr/>
              <p:nvPr/>
            </p:nvGrpSpPr>
            <p:grpSpPr>
              <a:xfrm>
                <a:off x="665154" y="3840683"/>
                <a:ext cx="2918106" cy="292387"/>
                <a:chOff x="732985" y="5582396"/>
                <a:chExt cx="2918106" cy="302131"/>
              </a:xfrm>
            </p:grpSpPr>
            <p:pic>
              <p:nvPicPr>
                <p:cNvPr id="47" name="Picture 2" descr="Byte - Free electronics icons">
                  <a:extLst>
                    <a:ext uri="{FF2B5EF4-FFF2-40B4-BE49-F238E27FC236}">
                      <a16:creationId xmlns="" xmlns:a16="http://schemas.microsoft.com/office/drawing/2014/main" id="{7E5C0CCB-0D17-422D-825A-F3FE6E1661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 xmlns:a16="http://schemas.microsoft.com/office/drawing/2014/main" id="{865E125A-A68E-4A5B-8537-DFFFD39093F7}"/>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6" name="TextBox 45">
                <a:extLst>
                  <a:ext uri="{FF2B5EF4-FFF2-40B4-BE49-F238E27FC236}">
                    <a16:creationId xmlns="" xmlns:a16="http://schemas.microsoft.com/office/drawing/2014/main" id="{C12C67B3-88F3-4AA7-9262-79870DE088C7}"/>
                  </a:ext>
                </a:extLst>
              </p:cNvPr>
              <p:cNvSpPr txBox="1"/>
              <p:nvPr/>
            </p:nvSpPr>
            <p:spPr>
              <a:xfrm>
                <a:off x="1024575" y="417557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ahoma" panose="020B0604030504040204" pitchFamily="34" charset="0"/>
                  </a:rPr>
                  <a:t>Descriptive statistics of the columns (variables)</a:t>
                </a:r>
                <a:endParaRPr lang="ko-KR" altLang="en-US" sz="1300" dirty="0">
                  <a:solidFill>
                    <a:schemeClr val="tx1">
                      <a:lumMod val="85000"/>
                      <a:lumOff val="15000"/>
                    </a:schemeClr>
                  </a:solidFill>
                  <a:latin typeface="SamsungOne 400" panose="020B0503030303020204" pitchFamily="34" charset="0"/>
                </a:endParaRPr>
              </a:p>
            </p:txBody>
          </p:sp>
        </p:grpSp>
      </p:grpSp>
    </p:spTree>
    <p:extLst>
      <p:ext uri="{BB962C8B-B14F-4D97-AF65-F5344CB8AC3E}">
        <p14:creationId xmlns:p14="http://schemas.microsoft.com/office/powerpoint/2010/main" val="396934679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 xmlns:a16="http://schemas.microsoft.com/office/drawing/2014/main" id="{7BA75F2A-D4E1-441E-917E-BEF72062ECFF}"/>
              </a:ext>
            </a:extLst>
          </p:cNvPr>
          <p:cNvGrpSpPr/>
          <p:nvPr/>
        </p:nvGrpSpPr>
        <p:grpSpPr>
          <a:xfrm>
            <a:off x="558396" y="1628800"/>
            <a:ext cx="8782050" cy="1832857"/>
            <a:chOff x="558396" y="1628800"/>
            <a:chExt cx="8782050" cy="1832857"/>
          </a:xfrm>
        </p:grpSpPr>
        <p:sp>
          <p:nvSpPr>
            <p:cNvPr id="17" name="모서리가 둥근 직사각형 4">
              <a:extLst>
                <a:ext uri="{FF2B5EF4-FFF2-40B4-BE49-F238E27FC236}">
                  <a16:creationId xmlns="" xmlns:a16="http://schemas.microsoft.com/office/drawing/2014/main" id="{930158F8-A5B7-4F97-8E44-C73FC55364FC}"/>
                </a:ext>
              </a:extLst>
            </p:cNvPr>
            <p:cNvSpPr/>
            <p:nvPr/>
          </p:nvSpPr>
          <p:spPr>
            <a:xfrm>
              <a:off x="558396" y="1628800"/>
              <a:ext cx="8782050" cy="183285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SamsungOne 400" panose="020B0503030303020204" pitchFamily="34" charset="0"/>
                </a:rPr>
                <a:t> </a:t>
              </a: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19819"/>
            <a:stretch/>
          </p:blipFill>
          <p:spPr>
            <a:xfrm>
              <a:off x="608564" y="1655607"/>
              <a:ext cx="8731130" cy="1779659"/>
            </a:xfrm>
            <a:prstGeom prst="rect">
              <a:avLst/>
            </a:prstGeom>
          </p:spPr>
        </p:pic>
      </p:grpSp>
      <p:grpSp>
        <p:nvGrpSpPr>
          <p:cNvPr id="26" name="그룹 25">
            <a:extLst>
              <a:ext uri="{FF2B5EF4-FFF2-40B4-BE49-F238E27FC236}">
                <a16:creationId xmlns="" xmlns:a16="http://schemas.microsoft.com/office/drawing/2014/main" id="{2E454F0D-9F77-4C52-AE48-6FF28C69D9B8}"/>
              </a:ext>
            </a:extLst>
          </p:cNvPr>
          <p:cNvGrpSpPr/>
          <p:nvPr/>
        </p:nvGrpSpPr>
        <p:grpSpPr>
          <a:xfrm>
            <a:off x="450000" y="355025"/>
            <a:ext cx="9033082" cy="492443"/>
            <a:chOff x="450000" y="448335"/>
            <a:chExt cx="9033082" cy="492443"/>
          </a:xfrm>
        </p:grpSpPr>
        <p:sp>
          <p:nvSpPr>
            <p:cNvPr id="27" name="직사각형 26">
              <a:extLst>
                <a:ext uri="{FF2B5EF4-FFF2-40B4-BE49-F238E27FC236}">
                  <a16:creationId xmlns="" xmlns:a16="http://schemas.microsoft.com/office/drawing/2014/main" id="{BB66FEE8-4648-42BD-AB4F-A1429A73D221}"/>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smtClean="0">
                  <a:solidFill>
                    <a:prstClr val="white"/>
                  </a:solidFill>
                  <a:latin typeface="SamsungSharpSans-Medium" pitchFamily="2" charset="0"/>
                  <a:cs typeface="SamsungSharpSans-Medium" pitchFamily="2" charset="0"/>
                </a:rPr>
                <a:t>2.5. Examining the Characteristics of Data </a:t>
              </a:r>
              <a:r>
                <a:rPr lang="en-US" altLang="ko-KR" sz="1600" dirty="0">
                  <a:solidFill>
                    <a:prstClr val="white"/>
                  </a:solidFill>
                  <a:latin typeface="SamsungSharpSans-Medium" pitchFamily="2" charset="0"/>
                  <a:cs typeface="SamsungSharpSans-Medium" pitchFamily="2" charset="0"/>
                </a:rPr>
                <a:t>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28" name="직사각형 27">
              <a:extLst>
                <a:ext uri="{FF2B5EF4-FFF2-40B4-BE49-F238E27FC236}">
                  <a16:creationId xmlns="" xmlns:a16="http://schemas.microsoft.com/office/drawing/2014/main" id="{83C65D00-4756-4AFB-A4F2-A06310389C60}"/>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9" name="직사각형 28">
            <a:extLst>
              <a:ext uri="{FF2B5EF4-FFF2-40B4-BE49-F238E27FC236}">
                <a16:creationId xmlns="" xmlns:a16="http://schemas.microsoft.com/office/drawing/2014/main" id="{0FE0AA00-A4F6-4F2A-9F81-3823CE0ADFCB}"/>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Statistics:</a:t>
            </a:r>
          </a:p>
        </p:txBody>
      </p:sp>
      <p:grpSp>
        <p:nvGrpSpPr>
          <p:cNvPr id="4" name="그룹 3">
            <a:extLst>
              <a:ext uri="{FF2B5EF4-FFF2-40B4-BE49-F238E27FC236}">
                <a16:creationId xmlns="" xmlns:a16="http://schemas.microsoft.com/office/drawing/2014/main" id="{817EC7A0-B632-4DEA-8C66-19E77B1318E3}"/>
              </a:ext>
            </a:extLst>
          </p:cNvPr>
          <p:cNvGrpSpPr/>
          <p:nvPr/>
        </p:nvGrpSpPr>
        <p:grpSpPr>
          <a:xfrm>
            <a:off x="557644" y="3566442"/>
            <a:ext cx="8782050" cy="2461132"/>
            <a:chOff x="557644" y="3603766"/>
            <a:chExt cx="8782050" cy="2461132"/>
          </a:xfrm>
        </p:grpSpPr>
        <p:sp>
          <p:nvSpPr>
            <p:cNvPr id="19" name="모서리가 둥근 직사각형 4">
              <a:extLst>
                <a:ext uri="{FF2B5EF4-FFF2-40B4-BE49-F238E27FC236}">
                  <a16:creationId xmlns="" xmlns:a16="http://schemas.microsoft.com/office/drawing/2014/main" id="{C3569CBD-5212-483A-A582-6794A42BDB63}"/>
                </a:ext>
              </a:extLst>
            </p:cNvPr>
            <p:cNvSpPr/>
            <p:nvPr/>
          </p:nvSpPr>
          <p:spPr>
            <a:xfrm>
              <a:off x="557644" y="3603766"/>
              <a:ext cx="8782050" cy="24611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0" name="그룹 19">
              <a:extLst>
                <a:ext uri="{FF2B5EF4-FFF2-40B4-BE49-F238E27FC236}">
                  <a16:creationId xmlns="" xmlns:a16="http://schemas.microsoft.com/office/drawing/2014/main" id="{F18919BF-DD65-4EDD-8E99-5FA6C053E53B}"/>
                </a:ext>
              </a:extLst>
            </p:cNvPr>
            <p:cNvGrpSpPr/>
            <p:nvPr/>
          </p:nvGrpSpPr>
          <p:grpSpPr>
            <a:xfrm>
              <a:off x="665154" y="3696667"/>
              <a:ext cx="2918106" cy="292387"/>
              <a:chOff x="732985" y="5582396"/>
              <a:chExt cx="2918106" cy="302131"/>
            </a:xfrm>
          </p:grpSpPr>
          <p:pic>
            <p:nvPicPr>
              <p:cNvPr id="22"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1" name="TextBox 20">
              <a:extLst>
                <a:ext uri="{FF2B5EF4-FFF2-40B4-BE49-F238E27FC236}">
                  <a16:creationId xmlns="" xmlns:a16="http://schemas.microsoft.com/office/drawing/2014/main" id="{0800EE66-B78E-4CCD-A49E-31BBE412C7F6}"/>
                </a:ext>
              </a:extLst>
            </p:cNvPr>
            <p:cNvSpPr txBox="1"/>
            <p:nvPr/>
          </p:nvSpPr>
          <p:spPr>
            <a:xfrm>
              <a:off x="1024575" y="403156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Non-missing values along the columns</a:t>
              </a:r>
              <a:endParaRPr lang="ko-KR" altLang="en-US" sz="1300" dirty="0">
                <a:solidFill>
                  <a:prstClr val="black">
                    <a:lumMod val="85000"/>
                    <a:lumOff val="15000"/>
                  </a:prstClr>
                </a:solidFill>
                <a:latin typeface="SamsungOne 400" panose="020B0503030303020204" pitchFamily="34" charset="0"/>
              </a:endParaRPr>
            </a:p>
          </p:txBody>
        </p:sp>
        <p:grpSp>
          <p:nvGrpSpPr>
            <p:cNvPr id="34" name="그룹 33">
              <a:extLst>
                <a:ext uri="{FF2B5EF4-FFF2-40B4-BE49-F238E27FC236}">
                  <a16:creationId xmlns="" xmlns:a16="http://schemas.microsoft.com/office/drawing/2014/main" id="{8BDD1350-0B03-4FB6-87D4-CD286CBF3E0F}"/>
                </a:ext>
              </a:extLst>
            </p:cNvPr>
            <p:cNvGrpSpPr/>
            <p:nvPr/>
          </p:nvGrpSpPr>
          <p:grpSpPr>
            <a:xfrm>
              <a:off x="665154" y="4269832"/>
              <a:ext cx="8640559" cy="534949"/>
              <a:chOff x="665154" y="3840683"/>
              <a:chExt cx="8640559" cy="534949"/>
            </a:xfrm>
          </p:grpSpPr>
          <p:grpSp>
            <p:nvGrpSpPr>
              <p:cNvPr id="35" name="그룹 34">
                <a:extLst>
                  <a:ext uri="{FF2B5EF4-FFF2-40B4-BE49-F238E27FC236}">
                    <a16:creationId xmlns="" xmlns:a16="http://schemas.microsoft.com/office/drawing/2014/main" id="{256A30F2-8F22-4300-8A33-1DB3903B165E}"/>
                  </a:ext>
                </a:extLst>
              </p:cNvPr>
              <p:cNvGrpSpPr/>
              <p:nvPr/>
            </p:nvGrpSpPr>
            <p:grpSpPr>
              <a:xfrm>
                <a:off x="665154" y="3840683"/>
                <a:ext cx="2918106" cy="292387"/>
                <a:chOff x="732985" y="5582396"/>
                <a:chExt cx="2918106" cy="302131"/>
              </a:xfrm>
            </p:grpSpPr>
            <p:pic>
              <p:nvPicPr>
                <p:cNvPr id="37" name="Picture 2" descr="Byte - Free electronics icons">
                  <a:extLst>
                    <a:ext uri="{FF2B5EF4-FFF2-40B4-BE49-F238E27FC236}">
                      <a16:creationId xmlns="" xmlns:a16="http://schemas.microsoft.com/office/drawing/2014/main" id="{5C59C578-7EDD-45C9-90DE-21A8884B545D}"/>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 xmlns:a16="http://schemas.microsoft.com/office/drawing/2014/main" id="{6F3A4513-DF20-4F70-9C41-E6E33039C2BF}"/>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6" name="TextBox 35">
                <a:extLst>
                  <a:ext uri="{FF2B5EF4-FFF2-40B4-BE49-F238E27FC236}">
                    <a16:creationId xmlns="" xmlns:a16="http://schemas.microsoft.com/office/drawing/2014/main" id="{C550D399-3D86-4345-91AD-5AF238778F33}"/>
                  </a:ext>
                </a:extLst>
              </p:cNvPr>
              <p:cNvSpPr txBox="1"/>
              <p:nvPr/>
            </p:nvSpPr>
            <p:spPr>
              <a:xfrm>
                <a:off x="1024575" y="417557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Correlation between the column 'A' and the column 'B'</a:t>
                </a:r>
                <a:endParaRPr lang="ko-KR" altLang="en-US" sz="1300" dirty="0">
                  <a:solidFill>
                    <a:prstClr val="black">
                      <a:lumMod val="85000"/>
                      <a:lumOff val="15000"/>
                    </a:prstClr>
                  </a:solidFill>
                  <a:latin typeface="SamsungOne 400" panose="020B0503030303020204" pitchFamily="34" charset="0"/>
                </a:endParaRPr>
              </a:p>
            </p:txBody>
          </p:sp>
        </p:grpSp>
        <p:grpSp>
          <p:nvGrpSpPr>
            <p:cNvPr id="39" name="그룹 38">
              <a:extLst>
                <a:ext uri="{FF2B5EF4-FFF2-40B4-BE49-F238E27FC236}">
                  <a16:creationId xmlns="" xmlns:a16="http://schemas.microsoft.com/office/drawing/2014/main" id="{233DED8B-5BEB-4E38-9A49-E98F26A0102A}"/>
                </a:ext>
              </a:extLst>
            </p:cNvPr>
            <p:cNvGrpSpPr/>
            <p:nvPr/>
          </p:nvGrpSpPr>
          <p:grpSpPr>
            <a:xfrm>
              <a:off x="665154" y="4833065"/>
              <a:ext cx="8640559" cy="534949"/>
              <a:chOff x="665154" y="3840683"/>
              <a:chExt cx="8640559" cy="534949"/>
            </a:xfrm>
          </p:grpSpPr>
          <p:grpSp>
            <p:nvGrpSpPr>
              <p:cNvPr id="40" name="그룹 39">
                <a:extLst>
                  <a:ext uri="{FF2B5EF4-FFF2-40B4-BE49-F238E27FC236}">
                    <a16:creationId xmlns="" xmlns:a16="http://schemas.microsoft.com/office/drawing/2014/main" id="{845F00C1-134A-4B99-AFD5-A33AA20AF1A4}"/>
                  </a:ext>
                </a:extLst>
              </p:cNvPr>
              <p:cNvGrpSpPr/>
              <p:nvPr/>
            </p:nvGrpSpPr>
            <p:grpSpPr>
              <a:xfrm>
                <a:off x="665154" y="3840683"/>
                <a:ext cx="2918106" cy="292387"/>
                <a:chOff x="732985" y="5582396"/>
                <a:chExt cx="2918106" cy="302131"/>
              </a:xfrm>
            </p:grpSpPr>
            <p:pic>
              <p:nvPicPr>
                <p:cNvPr id="42" name="Picture 2" descr="Byte - Free electronics icons">
                  <a:extLst>
                    <a:ext uri="{FF2B5EF4-FFF2-40B4-BE49-F238E27FC236}">
                      <a16:creationId xmlns="" xmlns:a16="http://schemas.microsoft.com/office/drawing/2014/main" id="{8D7ECA21-1E71-41FA-9A9D-F04ED531F69A}"/>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 xmlns:a16="http://schemas.microsoft.com/office/drawing/2014/main" id="{60E0B6AA-94D8-4837-BAB0-52DBC070F3EF}"/>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1" name="TextBox 40">
                <a:extLst>
                  <a:ext uri="{FF2B5EF4-FFF2-40B4-BE49-F238E27FC236}">
                    <a16:creationId xmlns="" xmlns:a16="http://schemas.microsoft.com/office/drawing/2014/main" id="{03763CA9-6FC2-448F-ADFD-2E52B4E1E3C9}"/>
                  </a:ext>
                </a:extLst>
              </p:cNvPr>
              <p:cNvSpPr txBox="1"/>
              <p:nvPr/>
            </p:nvSpPr>
            <p:spPr>
              <a:xfrm>
                <a:off x="1024575" y="417557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Correlation matrix taking the numeric variables pair-wise</a:t>
                </a:r>
                <a:endParaRPr lang="ko-KR" altLang="en-US" sz="1300" dirty="0">
                  <a:solidFill>
                    <a:prstClr val="black">
                      <a:lumMod val="85000"/>
                      <a:lumOff val="15000"/>
                    </a:prstClr>
                  </a:solidFill>
                  <a:latin typeface="SamsungOne 400" panose="020B0503030303020204" pitchFamily="34" charset="0"/>
                </a:endParaRPr>
              </a:p>
            </p:txBody>
          </p:sp>
        </p:grpSp>
        <p:grpSp>
          <p:nvGrpSpPr>
            <p:cNvPr id="44" name="그룹 43">
              <a:extLst>
                <a:ext uri="{FF2B5EF4-FFF2-40B4-BE49-F238E27FC236}">
                  <a16:creationId xmlns="" xmlns:a16="http://schemas.microsoft.com/office/drawing/2014/main" id="{5EDD4D94-4D5A-491A-ACF1-A8DBE4769C9F}"/>
                </a:ext>
              </a:extLst>
            </p:cNvPr>
            <p:cNvGrpSpPr/>
            <p:nvPr/>
          </p:nvGrpSpPr>
          <p:grpSpPr>
            <a:xfrm>
              <a:off x="665154" y="5428305"/>
              <a:ext cx="8640559" cy="534949"/>
              <a:chOff x="665154" y="3840683"/>
              <a:chExt cx="8640559" cy="534949"/>
            </a:xfrm>
          </p:grpSpPr>
          <p:grpSp>
            <p:nvGrpSpPr>
              <p:cNvPr id="45" name="그룹 44">
                <a:extLst>
                  <a:ext uri="{FF2B5EF4-FFF2-40B4-BE49-F238E27FC236}">
                    <a16:creationId xmlns="" xmlns:a16="http://schemas.microsoft.com/office/drawing/2014/main" id="{A11206EA-C605-4039-9E33-645CA325D3E8}"/>
                  </a:ext>
                </a:extLst>
              </p:cNvPr>
              <p:cNvGrpSpPr/>
              <p:nvPr/>
            </p:nvGrpSpPr>
            <p:grpSpPr>
              <a:xfrm>
                <a:off x="665154" y="3840683"/>
                <a:ext cx="2918106" cy="292387"/>
                <a:chOff x="732985" y="5582396"/>
                <a:chExt cx="2918106" cy="302131"/>
              </a:xfrm>
            </p:grpSpPr>
            <p:pic>
              <p:nvPicPr>
                <p:cNvPr id="47" name="Picture 2" descr="Byte - Free electronics icons">
                  <a:extLst>
                    <a:ext uri="{FF2B5EF4-FFF2-40B4-BE49-F238E27FC236}">
                      <a16:creationId xmlns="" xmlns:a16="http://schemas.microsoft.com/office/drawing/2014/main" id="{7E5C0CCB-0D17-422D-825A-F3FE6E1661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 xmlns:a16="http://schemas.microsoft.com/office/drawing/2014/main" id="{865E125A-A68E-4A5B-8537-DFFFD39093F7}"/>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6" name="TextBox 45">
                <a:extLst>
                  <a:ext uri="{FF2B5EF4-FFF2-40B4-BE49-F238E27FC236}">
                    <a16:creationId xmlns="" xmlns:a16="http://schemas.microsoft.com/office/drawing/2014/main" id="{C12C67B3-88F3-4AA7-9262-79870DE088C7}"/>
                  </a:ext>
                </a:extLst>
              </p:cNvPr>
              <p:cNvSpPr txBox="1"/>
              <p:nvPr/>
            </p:nvSpPr>
            <p:spPr>
              <a:xfrm>
                <a:off x="1024575" y="417557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Correlations between 'A' and the other numeric variables</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18899859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 xmlns:a16="http://schemas.microsoft.com/office/drawing/2014/main" id="{7E5CE6DE-B3BB-405C-8359-83C1C5FF6030}"/>
              </a:ext>
            </a:extLst>
          </p:cNvPr>
          <p:cNvGrpSpPr/>
          <p:nvPr/>
        </p:nvGrpSpPr>
        <p:grpSpPr>
          <a:xfrm>
            <a:off x="558396" y="1628801"/>
            <a:ext cx="8782050" cy="1692898"/>
            <a:chOff x="558396" y="1628801"/>
            <a:chExt cx="8782050" cy="1692898"/>
          </a:xfrm>
        </p:grpSpPr>
        <p:sp>
          <p:nvSpPr>
            <p:cNvPr id="33" name="모서리가 둥근 직사각형 4">
              <a:extLst>
                <a:ext uri="{FF2B5EF4-FFF2-40B4-BE49-F238E27FC236}">
                  <a16:creationId xmlns="" xmlns:a16="http://schemas.microsoft.com/office/drawing/2014/main" id="{38C9E3A6-821A-4D70-AE4E-B2E6542B92B2}"/>
                </a:ext>
              </a:extLst>
            </p:cNvPr>
            <p:cNvSpPr/>
            <p:nvPr/>
          </p:nvSpPr>
          <p:spPr>
            <a:xfrm>
              <a:off x="558396" y="1628801"/>
              <a:ext cx="8782050" cy="16928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SamsungOne 400" panose="020B0503030303020204" pitchFamily="34" charset="0"/>
                </a:rPr>
                <a:t> </a:t>
              </a: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2064"/>
            <a:stretch/>
          </p:blipFill>
          <p:spPr>
            <a:xfrm>
              <a:off x="620159" y="1690198"/>
              <a:ext cx="8719535" cy="1603067"/>
            </a:xfrm>
            <a:prstGeom prst="rect">
              <a:avLst/>
            </a:prstGeom>
          </p:spPr>
        </p:pic>
      </p:grpSp>
      <p:grpSp>
        <p:nvGrpSpPr>
          <p:cNvPr id="26" name="그룹 25">
            <a:extLst>
              <a:ext uri="{FF2B5EF4-FFF2-40B4-BE49-F238E27FC236}">
                <a16:creationId xmlns="" xmlns:a16="http://schemas.microsoft.com/office/drawing/2014/main" id="{47845FA7-473B-4E4D-ABD9-70301E296824}"/>
              </a:ext>
            </a:extLst>
          </p:cNvPr>
          <p:cNvGrpSpPr/>
          <p:nvPr/>
        </p:nvGrpSpPr>
        <p:grpSpPr>
          <a:xfrm>
            <a:off x="450000" y="355025"/>
            <a:ext cx="9033082" cy="492443"/>
            <a:chOff x="450000" y="448335"/>
            <a:chExt cx="9033082" cy="492443"/>
          </a:xfrm>
        </p:grpSpPr>
        <p:sp>
          <p:nvSpPr>
            <p:cNvPr id="27" name="직사각형 26">
              <a:extLst>
                <a:ext uri="{FF2B5EF4-FFF2-40B4-BE49-F238E27FC236}">
                  <a16:creationId xmlns="" xmlns:a16="http://schemas.microsoft.com/office/drawing/2014/main" id="{5DEF3844-DB0F-4BEB-AB02-4915E770D726}"/>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smtClean="0">
                  <a:solidFill>
                    <a:prstClr val="white"/>
                  </a:solidFill>
                  <a:latin typeface="SamsungSharpSans-Medium" pitchFamily="2" charset="0"/>
                  <a:cs typeface="SamsungSharpSans-Medium" pitchFamily="2" charset="0"/>
                </a:rPr>
                <a:t>2.5. Examining the Characteristics of Data </a:t>
              </a:r>
              <a:r>
                <a:rPr lang="en-US" altLang="ko-KR" sz="1600" dirty="0">
                  <a:solidFill>
                    <a:prstClr val="white"/>
                  </a:solidFill>
                  <a:latin typeface="SamsungSharpSans-Medium" pitchFamily="2" charset="0"/>
                  <a:cs typeface="SamsungSharpSans-Medium" pitchFamily="2" charset="0"/>
                </a:rPr>
                <a:t>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28" name="직사각형 27">
              <a:extLst>
                <a:ext uri="{FF2B5EF4-FFF2-40B4-BE49-F238E27FC236}">
                  <a16:creationId xmlns="" xmlns:a16="http://schemas.microsoft.com/office/drawing/2014/main" id="{AF8B754F-070B-4FEF-AAD7-F35ACA3C8F75}"/>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9" name="직사각형 28">
            <a:extLst>
              <a:ext uri="{FF2B5EF4-FFF2-40B4-BE49-F238E27FC236}">
                <a16:creationId xmlns="" xmlns:a16="http://schemas.microsoft.com/office/drawing/2014/main" id="{17FF6241-CB1A-4063-B8A0-9BDCE15CC9BE}"/>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Missing value detection and processing</a:t>
            </a:r>
          </a:p>
        </p:txBody>
      </p:sp>
      <p:grpSp>
        <p:nvGrpSpPr>
          <p:cNvPr id="4" name="그룹 3">
            <a:extLst>
              <a:ext uri="{FF2B5EF4-FFF2-40B4-BE49-F238E27FC236}">
                <a16:creationId xmlns="" xmlns:a16="http://schemas.microsoft.com/office/drawing/2014/main" id="{E77D7934-47AF-4760-8F8F-8574F2C1B65B}"/>
              </a:ext>
            </a:extLst>
          </p:cNvPr>
          <p:cNvGrpSpPr/>
          <p:nvPr/>
        </p:nvGrpSpPr>
        <p:grpSpPr>
          <a:xfrm>
            <a:off x="557644" y="3419669"/>
            <a:ext cx="8782050" cy="2486609"/>
            <a:chOff x="557644" y="3419669"/>
            <a:chExt cx="8782050" cy="2486609"/>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57644" y="3419669"/>
              <a:ext cx="8782050" cy="24866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 xmlns:a16="http://schemas.microsoft.com/office/drawing/2014/main" id="{F18919BF-DD65-4EDD-8E99-5FA6C053E53B}"/>
                </a:ext>
              </a:extLst>
            </p:cNvPr>
            <p:cNvGrpSpPr/>
            <p:nvPr/>
          </p:nvGrpSpPr>
          <p:grpSpPr>
            <a:xfrm>
              <a:off x="665154" y="3512570"/>
              <a:ext cx="2918106" cy="292387"/>
              <a:chOff x="732985" y="5582396"/>
              <a:chExt cx="2918106" cy="302131"/>
            </a:xfrm>
          </p:grpSpPr>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0800EE66-B78E-4CCD-A49E-31BBE412C7F6}"/>
                </a:ext>
              </a:extLst>
            </p:cNvPr>
            <p:cNvSpPr txBox="1"/>
            <p:nvPr/>
          </p:nvSpPr>
          <p:spPr>
            <a:xfrm>
              <a:off x="1024575" y="384746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A DataFrame with </a:t>
              </a:r>
              <a:r>
                <a:rPr lang="en-US" altLang="ko-KR" sz="1300" dirty="0">
                  <a:solidFill>
                    <a:prstClr val="black"/>
                  </a:solidFill>
                  <a:latin typeface="SamsungOne 700" panose="020B0803030303020204" pitchFamily="34" charset="0"/>
                  <a:ea typeface="SamsungOne 700" panose="020B0803030303020204" pitchFamily="34" charset="0"/>
                  <a:cs typeface="Tahoma" panose="020B0604030504040204" pitchFamily="34" charset="0"/>
                </a:rPr>
                <a:t>True</a:t>
              </a: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 where missing values are found.</a:t>
              </a:r>
              <a:endParaRPr lang="ko-KR" altLang="en-US" sz="1300" dirty="0">
                <a:solidFill>
                  <a:prstClr val="black">
                    <a:lumMod val="85000"/>
                    <a:lumOff val="15000"/>
                  </a:prstClr>
                </a:solidFill>
                <a:latin typeface="SamsungOne 400" panose="020B0503030303020204" pitchFamily="34" charset="0"/>
              </a:endParaRPr>
            </a:p>
          </p:txBody>
        </p:sp>
        <p:grpSp>
          <p:nvGrpSpPr>
            <p:cNvPr id="34" name="그룹 33">
              <a:extLst>
                <a:ext uri="{FF2B5EF4-FFF2-40B4-BE49-F238E27FC236}">
                  <a16:creationId xmlns="" xmlns:a16="http://schemas.microsoft.com/office/drawing/2014/main" id="{130F43D1-AAAE-4586-BA1E-9B10D87FA787}"/>
                </a:ext>
              </a:extLst>
            </p:cNvPr>
            <p:cNvGrpSpPr/>
            <p:nvPr/>
          </p:nvGrpSpPr>
          <p:grpSpPr>
            <a:xfrm>
              <a:off x="665154" y="4101368"/>
              <a:ext cx="8640559" cy="534949"/>
              <a:chOff x="665154" y="3642070"/>
              <a:chExt cx="8640559" cy="534949"/>
            </a:xfrm>
          </p:grpSpPr>
          <p:grpSp>
            <p:nvGrpSpPr>
              <p:cNvPr id="35" name="그룹 34">
                <a:extLst>
                  <a:ext uri="{FF2B5EF4-FFF2-40B4-BE49-F238E27FC236}">
                    <a16:creationId xmlns="" xmlns:a16="http://schemas.microsoft.com/office/drawing/2014/main" id="{55079EF9-2934-4494-9858-D01284BAB7B4}"/>
                  </a:ext>
                </a:extLst>
              </p:cNvPr>
              <p:cNvGrpSpPr/>
              <p:nvPr/>
            </p:nvGrpSpPr>
            <p:grpSpPr>
              <a:xfrm>
                <a:off x="665154" y="3642070"/>
                <a:ext cx="2918106" cy="292387"/>
                <a:chOff x="732985" y="5582396"/>
                <a:chExt cx="2918106" cy="302131"/>
              </a:xfrm>
            </p:grpSpPr>
            <p:pic>
              <p:nvPicPr>
                <p:cNvPr id="37" name="Picture 2" descr="Byte - Free electronics icons">
                  <a:extLst>
                    <a:ext uri="{FF2B5EF4-FFF2-40B4-BE49-F238E27FC236}">
                      <a16:creationId xmlns="" xmlns:a16="http://schemas.microsoft.com/office/drawing/2014/main" id="{0805DB7C-D0DF-4CB5-BA91-8BCBF962E9D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 xmlns:a16="http://schemas.microsoft.com/office/drawing/2014/main" id="{E1FF3C16-910F-4098-83CF-6E81AF5E70F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6" name="TextBox 35">
                <a:extLst>
                  <a:ext uri="{FF2B5EF4-FFF2-40B4-BE49-F238E27FC236}">
                    <a16:creationId xmlns="" xmlns:a16="http://schemas.microsoft.com/office/drawing/2014/main" id="{CBE9E60E-A169-41FE-A953-E72E911D711F}"/>
                  </a:ext>
                </a:extLst>
              </p:cNvPr>
              <p:cNvSpPr txBox="1"/>
              <p:nvPr/>
            </p:nvSpPr>
            <p:spPr>
              <a:xfrm>
                <a:off x="1024575" y="397696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Count the missing values for each column.</a:t>
                </a:r>
                <a:endParaRPr lang="ko-KR" altLang="en-US" sz="1300" dirty="0">
                  <a:solidFill>
                    <a:prstClr val="black">
                      <a:lumMod val="85000"/>
                      <a:lumOff val="15000"/>
                    </a:prstClr>
                  </a:solidFill>
                  <a:latin typeface="SamsungOne 400" panose="020B0503030303020204" pitchFamily="34" charset="0"/>
                </a:endParaRPr>
              </a:p>
            </p:txBody>
          </p:sp>
        </p:grpSp>
        <p:grpSp>
          <p:nvGrpSpPr>
            <p:cNvPr id="39" name="그룹 38">
              <a:extLst>
                <a:ext uri="{FF2B5EF4-FFF2-40B4-BE49-F238E27FC236}">
                  <a16:creationId xmlns="" xmlns:a16="http://schemas.microsoft.com/office/drawing/2014/main" id="{6E65CAB3-5C85-4A23-B194-BA2E6DCAD597}"/>
                </a:ext>
              </a:extLst>
            </p:cNvPr>
            <p:cNvGrpSpPr/>
            <p:nvPr/>
          </p:nvGrpSpPr>
          <p:grpSpPr>
            <a:xfrm>
              <a:off x="665154" y="4672572"/>
              <a:ext cx="8640559" cy="534949"/>
              <a:chOff x="665154" y="3642070"/>
              <a:chExt cx="8640559" cy="534949"/>
            </a:xfrm>
          </p:grpSpPr>
          <p:grpSp>
            <p:nvGrpSpPr>
              <p:cNvPr id="40" name="그룹 39">
                <a:extLst>
                  <a:ext uri="{FF2B5EF4-FFF2-40B4-BE49-F238E27FC236}">
                    <a16:creationId xmlns="" xmlns:a16="http://schemas.microsoft.com/office/drawing/2014/main" id="{21A90E21-36E2-4B1D-B33E-6F18704D3C72}"/>
                  </a:ext>
                </a:extLst>
              </p:cNvPr>
              <p:cNvGrpSpPr/>
              <p:nvPr/>
            </p:nvGrpSpPr>
            <p:grpSpPr>
              <a:xfrm>
                <a:off x="665154" y="3642070"/>
                <a:ext cx="2918106" cy="292387"/>
                <a:chOff x="732985" y="5582396"/>
                <a:chExt cx="2918106" cy="302131"/>
              </a:xfrm>
            </p:grpSpPr>
            <p:pic>
              <p:nvPicPr>
                <p:cNvPr id="42" name="Picture 2" descr="Byte - Free electronics icons">
                  <a:extLst>
                    <a:ext uri="{FF2B5EF4-FFF2-40B4-BE49-F238E27FC236}">
                      <a16:creationId xmlns="" xmlns:a16="http://schemas.microsoft.com/office/drawing/2014/main" id="{5C41412C-3A9C-4700-9ABD-35A95EF98F3A}"/>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 xmlns:a16="http://schemas.microsoft.com/office/drawing/2014/main" id="{E7A65C93-BBCB-4779-B517-4808C4C77191}"/>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1" name="TextBox 40">
                <a:extLst>
                  <a:ext uri="{FF2B5EF4-FFF2-40B4-BE49-F238E27FC236}">
                    <a16:creationId xmlns="" xmlns:a16="http://schemas.microsoft.com/office/drawing/2014/main" id="{27F62231-B446-4FAA-B3CA-E2AD20693E88}"/>
                  </a:ext>
                </a:extLst>
              </p:cNvPr>
              <p:cNvSpPr txBox="1"/>
              <p:nvPr/>
            </p:nvSpPr>
            <p:spPr>
              <a:xfrm>
                <a:off x="1024575" y="397696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Proportions of the missing values for each column.</a:t>
                </a:r>
                <a:endParaRPr lang="ko-KR" altLang="en-US" sz="1300" dirty="0">
                  <a:solidFill>
                    <a:prstClr val="black">
                      <a:lumMod val="85000"/>
                      <a:lumOff val="15000"/>
                    </a:prstClr>
                  </a:solidFill>
                  <a:latin typeface="SamsungOne 400" panose="020B0503030303020204" pitchFamily="34" charset="0"/>
                </a:endParaRPr>
              </a:p>
            </p:txBody>
          </p:sp>
        </p:grpSp>
        <p:grpSp>
          <p:nvGrpSpPr>
            <p:cNvPr id="44" name="그룹 43">
              <a:extLst>
                <a:ext uri="{FF2B5EF4-FFF2-40B4-BE49-F238E27FC236}">
                  <a16:creationId xmlns="" xmlns:a16="http://schemas.microsoft.com/office/drawing/2014/main" id="{904468FC-EF4E-46C9-9DDD-740E18911644}"/>
                </a:ext>
              </a:extLst>
            </p:cNvPr>
            <p:cNvGrpSpPr/>
            <p:nvPr/>
          </p:nvGrpSpPr>
          <p:grpSpPr>
            <a:xfrm>
              <a:off x="665154" y="5278578"/>
              <a:ext cx="8640559" cy="534949"/>
              <a:chOff x="665154" y="3642070"/>
              <a:chExt cx="8640559" cy="534949"/>
            </a:xfrm>
          </p:grpSpPr>
          <p:grpSp>
            <p:nvGrpSpPr>
              <p:cNvPr id="45" name="그룹 44">
                <a:extLst>
                  <a:ext uri="{FF2B5EF4-FFF2-40B4-BE49-F238E27FC236}">
                    <a16:creationId xmlns="" xmlns:a16="http://schemas.microsoft.com/office/drawing/2014/main" id="{A9F32559-9239-466E-9E3C-2B100D82BAFC}"/>
                  </a:ext>
                </a:extLst>
              </p:cNvPr>
              <p:cNvGrpSpPr/>
              <p:nvPr/>
            </p:nvGrpSpPr>
            <p:grpSpPr>
              <a:xfrm>
                <a:off x="665154" y="3642070"/>
                <a:ext cx="2918106" cy="292387"/>
                <a:chOff x="732985" y="5582396"/>
                <a:chExt cx="2918106" cy="302131"/>
              </a:xfrm>
            </p:grpSpPr>
            <p:pic>
              <p:nvPicPr>
                <p:cNvPr id="47" name="Picture 2" descr="Byte - Free electronics icons">
                  <a:extLst>
                    <a:ext uri="{FF2B5EF4-FFF2-40B4-BE49-F238E27FC236}">
                      <a16:creationId xmlns="" xmlns:a16="http://schemas.microsoft.com/office/drawing/2014/main" id="{6AB32BE8-3EE0-401E-BE62-088A1C9FCED3}"/>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 xmlns:a16="http://schemas.microsoft.com/office/drawing/2014/main" id="{2D936455-8905-4B28-AF48-A3C1165555A3}"/>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6" name="TextBox 45">
                <a:extLst>
                  <a:ext uri="{FF2B5EF4-FFF2-40B4-BE49-F238E27FC236}">
                    <a16:creationId xmlns="" xmlns:a16="http://schemas.microsoft.com/office/drawing/2014/main" id="{9E732E5D-0905-4407-BC4C-F349B0954100}"/>
                  </a:ext>
                </a:extLst>
              </p:cNvPr>
              <p:cNvSpPr txBox="1"/>
              <p:nvPr/>
            </p:nvSpPr>
            <p:spPr>
              <a:xfrm>
                <a:off x="1024575" y="397696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Drop </a:t>
                </a:r>
                <a:r>
                  <a:rPr lang="en-US" altLang="ko-KR" sz="1300" dirty="0" smtClean="0">
                    <a:solidFill>
                      <a:prstClr val="black"/>
                    </a:solidFill>
                    <a:latin typeface="SamsungOne 400" panose="020B0503030303020204" pitchFamily="34" charset="0"/>
                    <a:ea typeface="SamsungOne 400" panose="020B0503030303020204" pitchFamily="34" charset="0"/>
                    <a:cs typeface="Tahoma" panose="020B0604030504040204" pitchFamily="34" charset="0"/>
                  </a:rPr>
                  <a:t>the rows </a:t>
                </a: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where one or more missing values are found.</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13464716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 xmlns:a16="http://schemas.microsoft.com/office/drawing/2014/main" id="{7E5CE6DE-B3BB-405C-8359-83C1C5FF6030}"/>
              </a:ext>
            </a:extLst>
          </p:cNvPr>
          <p:cNvGrpSpPr/>
          <p:nvPr/>
        </p:nvGrpSpPr>
        <p:grpSpPr>
          <a:xfrm>
            <a:off x="558396" y="1628801"/>
            <a:ext cx="8782050" cy="1692898"/>
            <a:chOff x="558396" y="1628801"/>
            <a:chExt cx="8782050" cy="1692898"/>
          </a:xfrm>
        </p:grpSpPr>
        <p:sp>
          <p:nvSpPr>
            <p:cNvPr id="33" name="모서리가 둥근 직사각형 4">
              <a:extLst>
                <a:ext uri="{FF2B5EF4-FFF2-40B4-BE49-F238E27FC236}">
                  <a16:creationId xmlns="" xmlns:a16="http://schemas.microsoft.com/office/drawing/2014/main" id="{38C9E3A6-821A-4D70-AE4E-B2E6542B92B2}"/>
                </a:ext>
              </a:extLst>
            </p:cNvPr>
            <p:cNvSpPr/>
            <p:nvPr/>
          </p:nvSpPr>
          <p:spPr>
            <a:xfrm>
              <a:off x="558396" y="1628801"/>
              <a:ext cx="8782050" cy="16928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SamsungOne 400" panose="020B0503030303020204" pitchFamily="34" charset="0"/>
                </a:rPr>
                <a:t> </a:t>
              </a: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2064"/>
            <a:stretch/>
          </p:blipFill>
          <p:spPr>
            <a:xfrm>
              <a:off x="620159" y="1690198"/>
              <a:ext cx="8719535" cy="1603067"/>
            </a:xfrm>
            <a:prstGeom prst="rect">
              <a:avLst/>
            </a:prstGeom>
          </p:spPr>
        </p:pic>
      </p:grpSp>
      <p:grpSp>
        <p:nvGrpSpPr>
          <p:cNvPr id="26" name="그룹 25">
            <a:extLst>
              <a:ext uri="{FF2B5EF4-FFF2-40B4-BE49-F238E27FC236}">
                <a16:creationId xmlns="" xmlns:a16="http://schemas.microsoft.com/office/drawing/2014/main" id="{47845FA7-473B-4E4D-ABD9-70301E296824}"/>
              </a:ext>
            </a:extLst>
          </p:cNvPr>
          <p:cNvGrpSpPr/>
          <p:nvPr/>
        </p:nvGrpSpPr>
        <p:grpSpPr>
          <a:xfrm>
            <a:off x="450000" y="355025"/>
            <a:ext cx="9033082" cy="492443"/>
            <a:chOff x="450000" y="448335"/>
            <a:chExt cx="9033082" cy="492443"/>
          </a:xfrm>
        </p:grpSpPr>
        <p:sp>
          <p:nvSpPr>
            <p:cNvPr id="27" name="직사각형 26">
              <a:extLst>
                <a:ext uri="{FF2B5EF4-FFF2-40B4-BE49-F238E27FC236}">
                  <a16:creationId xmlns="" xmlns:a16="http://schemas.microsoft.com/office/drawing/2014/main" id="{5DEF3844-DB0F-4BEB-AB02-4915E770D726}"/>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smtClean="0">
                  <a:solidFill>
                    <a:prstClr val="white"/>
                  </a:solidFill>
                  <a:latin typeface="SamsungSharpSans-Medium" pitchFamily="2" charset="0"/>
                  <a:cs typeface="SamsungSharpSans-Medium" pitchFamily="2" charset="0"/>
                </a:rPr>
                <a:t>2.5. Examining the Characteristics of Data </a:t>
              </a:r>
              <a:r>
                <a:rPr lang="en-US" altLang="ko-KR" sz="1600" dirty="0">
                  <a:solidFill>
                    <a:prstClr val="white"/>
                  </a:solidFill>
                  <a:latin typeface="SamsungSharpSans-Medium" pitchFamily="2" charset="0"/>
                  <a:cs typeface="SamsungSharpSans-Medium" pitchFamily="2" charset="0"/>
                </a:rPr>
                <a:t>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28" name="직사각형 27">
              <a:extLst>
                <a:ext uri="{FF2B5EF4-FFF2-40B4-BE49-F238E27FC236}">
                  <a16:creationId xmlns="" xmlns:a16="http://schemas.microsoft.com/office/drawing/2014/main" id="{AF8B754F-070B-4FEF-AAD7-F35ACA3C8F75}"/>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9" name="직사각형 28">
            <a:extLst>
              <a:ext uri="{FF2B5EF4-FFF2-40B4-BE49-F238E27FC236}">
                <a16:creationId xmlns="" xmlns:a16="http://schemas.microsoft.com/office/drawing/2014/main" id="{17FF6241-CB1A-4063-B8A0-9BDCE15CC9BE}"/>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Missing value detection and processing.</a:t>
            </a:r>
          </a:p>
        </p:txBody>
      </p:sp>
      <p:grpSp>
        <p:nvGrpSpPr>
          <p:cNvPr id="4" name="그룹 3">
            <a:extLst>
              <a:ext uri="{FF2B5EF4-FFF2-40B4-BE49-F238E27FC236}">
                <a16:creationId xmlns="" xmlns:a16="http://schemas.microsoft.com/office/drawing/2014/main" id="{E77D7934-47AF-4760-8F8F-8574F2C1B65B}"/>
              </a:ext>
            </a:extLst>
          </p:cNvPr>
          <p:cNvGrpSpPr/>
          <p:nvPr/>
        </p:nvGrpSpPr>
        <p:grpSpPr>
          <a:xfrm>
            <a:off x="557644" y="3419669"/>
            <a:ext cx="8782050" cy="1908111"/>
            <a:chOff x="557644" y="3419669"/>
            <a:chExt cx="8782050" cy="1908111"/>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57644" y="3419669"/>
              <a:ext cx="8782050" cy="19081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 xmlns:a16="http://schemas.microsoft.com/office/drawing/2014/main" id="{F18919BF-DD65-4EDD-8E99-5FA6C053E53B}"/>
                </a:ext>
              </a:extLst>
            </p:cNvPr>
            <p:cNvGrpSpPr/>
            <p:nvPr/>
          </p:nvGrpSpPr>
          <p:grpSpPr>
            <a:xfrm>
              <a:off x="665154" y="3512570"/>
              <a:ext cx="2918106" cy="292387"/>
              <a:chOff x="732985" y="5582396"/>
              <a:chExt cx="2918106" cy="302131"/>
            </a:xfrm>
          </p:grpSpPr>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0800EE66-B78E-4CCD-A49E-31BBE412C7F6}"/>
                </a:ext>
              </a:extLst>
            </p:cNvPr>
            <p:cNvSpPr txBox="1"/>
            <p:nvPr/>
          </p:nvSpPr>
          <p:spPr>
            <a:xfrm>
              <a:off x="1024575" y="384746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Drop </a:t>
              </a:r>
              <a:r>
                <a:rPr lang="en-US" altLang="ko-KR" sz="1300" dirty="0" smtClean="0">
                  <a:solidFill>
                    <a:prstClr val="black"/>
                  </a:solidFill>
                  <a:latin typeface="SamsungOne 400" panose="020B0503030303020204" pitchFamily="34" charset="0"/>
                  <a:ea typeface="SamsungOne 400" panose="020B0503030303020204" pitchFamily="34" charset="0"/>
                  <a:cs typeface="Tahoma" panose="020B0604030504040204" pitchFamily="34" charset="0"/>
                </a:rPr>
                <a:t>the columns </a:t>
              </a: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where one or more missing values are found.</a:t>
              </a:r>
              <a:endParaRPr lang="ko-KR" altLang="en-US" sz="1300" dirty="0">
                <a:solidFill>
                  <a:prstClr val="black">
                    <a:lumMod val="85000"/>
                    <a:lumOff val="15000"/>
                  </a:prstClr>
                </a:solidFill>
                <a:latin typeface="SamsungOne 400" panose="020B0503030303020204" pitchFamily="34" charset="0"/>
              </a:endParaRPr>
            </a:p>
          </p:txBody>
        </p:sp>
        <p:grpSp>
          <p:nvGrpSpPr>
            <p:cNvPr id="34" name="그룹 33">
              <a:extLst>
                <a:ext uri="{FF2B5EF4-FFF2-40B4-BE49-F238E27FC236}">
                  <a16:creationId xmlns="" xmlns:a16="http://schemas.microsoft.com/office/drawing/2014/main" id="{130F43D1-AAAE-4586-BA1E-9B10D87FA787}"/>
                </a:ext>
              </a:extLst>
            </p:cNvPr>
            <p:cNvGrpSpPr/>
            <p:nvPr/>
          </p:nvGrpSpPr>
          <p:grpSpPr>
            <a:xfrm>
              <a:off x="665154" y="4101368"/>
              <a:ext cx="8640559" cy="534949"/>
              <a:chOff x="665154" y="3642070"/>
              <a:chExt cx="8640559" cy="534949"/>
            </a:xfrm>
          </p:grpSpPr>
          <p:grpSp>
            <p:nvGrpSpPr>
              <p:cNvPr id="35" name="그룹 34">
                <a:extLst>
                  <a:ext uri="{FF2B5EF4-FFF2-40B4-BE49-F238E27FC236}">
                    <a16:creationId xmlns="" xmlns:a16="http://schemas.microsoft.com/office/drawing/2014/main" id="{55079EF9-2934-4494-9858-D01284BAB7B4}"/>
                  </a:ext>
                </a:extLst>
              </p:cNvPr>
              <p:cNvGrpSpPr/>
              <p:nvPr/>
            </p:nvGrpSpPr>
            <p:grpSpPr>
              <a:xfrm>
                <a:off x="665154" y="3642070"/>
                <a:ext cx="2918106" cy="292387"/>
                <a:chOff x="732985" y="5582396"/>
                <a:chExt cx="2918106" cy="302131"/>
              </a:xfrm>
            </p:grpSpPr>
            <p:pic>
              <p:nvPicPr>
                <p:cNvPr id="37" name="Picture 2" descr="Byte - Free electronics icons">
                  <a:extLst>
                    <a:ext uri="{FF2B5EF4-FFF2-40B4-BE49-F238E27FC236}">
                      <a16:creationId xmlns="" xmlns:a16="http://schemas.microsoft.com/office/drawing/2014/main" id="{0805DB7C-D0DF-4CB5-BA91-8BCBF962E9D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 xmlns:a16="http://schemas.microsoft.com/office/drawing/2014/main" id="{E1FF3C16-910F-4098-83CF-6E81AF5E70F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6" name="TextBox 35">
                <a:extLst>
                  <a:ext uri="{FF2B5EF4-FFF2-40B4-BE49-F238E27FC236}">
                    <a16:creationId xmlns="" xmlns:a16="http://schemas.microsoft.com/office/drawing/2014/main" id="{CBE9E60E-A169-41FE-A953-E72E911D711F}"/>
                  </a:ext>
                </a:extLst>
              </p:cNvPr>
              <p:cNvSpPr txBox="1"/>
              <p:nvPr/>
            </p:nvSpPr>
            <p:spPr>
              <a:xfrm>
                <a:off x="1024575" y="397696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Drop the rows with less than 3 normal values.</a:t>
                </a:r>
                <a:endParaRPr lang="ko-KR" altLang="en-US" sz="1300" dirty="0">
                  <a:solidFill>
                    <a:prstClr val="black">
                      <a:lumMod val="85000"/>
                      <a:lumOff val="15000"/>
                    </a:prstClr>
                  </a:solidFill>
                  <a:latin typeface="SamsungOne 400" panose="020B0503030303020204" pitchFamily="34" charset="0"/>
                </a:endParaRPr>
              </a:p>
            </p:txBody>
          </p:sp>
        </p:grpSp>
        <p:grpSp>
          <p:nvGrpSpPr>
            <p:cNvPr id="39" name="그룹 38">
              <a:extLst>
                <a:ext uri="{FF2B5EF4-FFF2-40B4-BE49-F238E27FC236}">
                  <a16:creationId xmlns="" xmlns:a16="http://schemas.microsoft.com/office/drawing/2014/main" id="{6E65CAB3-5C85-4A23-B194-BA2E6DCAD597}"/>
                </a:ext>
              </a:extLst>
            </p:cNvPr>
            <p:cNvGrpSpPr/>
            <p:nvPr/>
          </p:nvGrpSpPr>
          <p:grpSpPr>
            <a:xfrm>
              <a:off x="665154" y="4672572"/>
              <a:ext cx="8640559" cy="534949"/>
              <a:chOff x="665154" y="3642070"/>
              <a:chExt cx="8640559" cy="534949"/>
            </a:xfrm>
          </p:grpSpPr>
          <p:grpSp>
            <p:nvGrpSpPr>
              <p:cNvPr id="40" name="그룹 39">
                <a:extLst>
                  <a:ext uri="{FF2B5EF4-FFF2-40B4-BE49-F238E27FC236}">
                    <a16:creationId xmlns="" xmlns:a16="http://schemas.microsoft.com/office/drawing/2014/main" id="{21A90E21-36E2-4B1D-B33E-6F18704D3C72}"/>
                  </a:ext>
                </a:extLst>
              </p:cNvPr>
              <p:cNvGrpSpPr/>
              <p:nvPr/>
            </p:nvGrpSpPr>
            <p:grpSpPr>
              <a:xfrm>
                <a:off x="665154" y="3642070"/>
                <a:ext cx="2918106" cy="292387"/>
                <a:chOff x="732985" y="5582396"/>
                <a:chExt cx="2918106" cy="302131"/>
              </a:xfrm>
            </p:grpSpPr>
            <p:pic>
              <p:nvPicPr>
                <p:cNvPr id="42" name="Picture 2" descr="Byte - Free electronics icons">
                  <a:extLst>
                    <a:ext uri="{FF2B5EF4-FFF2-40B4-BE49-F238E27FC236}">
                      <a16:creationId xmlns="" xmlns:a16="http://schemas.microsoft.com/office/drawing/2014/main" id="{5C41412C-3A9C-4700-9ABD-35A95EF98F3A}"/>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 xmlns:a16="http://schemas.microsoft.com/office/drawing/2014/main" id="{E7A65C93-BBCB-4779-B517-4808C4C77191}"/>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1" name="TextBox 40">
                <a:extLst>
                  <a:ext uri="{FF2B5EF4-FFF2-40B4-BE49-F238E27FC236}">
                    <a16:creationId xmlns="" xmlns:a16="http://schemas.microsoft.com/office/drawing/2014/main" id="{27F62231-B446-4FAA-B3CA-E2AD20693E88}"/>
                  </a:ext>
                </a:extLst>
              </p:cNvPr>
              <p:cNvSpPr txBox="1"/>
              <p:nvPr/>
            </p:nvSpPr>
            <p:spPr>
              <a:xfrm>
                <a:off x="1024575" y="397696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Fill the missing values with 0.</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25273660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#0108</a:t>
            </a:r>
          </a:p>
        </p:txBody>
      </p:sp>
      <p:grpSp>
        <p:nvGrpSpPr>
          <p:cNvPr id="9" name="그룹 8">
            <a:extLst>
              <a:ext uri="{FF2B5EF4-FFF2-40B4-BE49-F238E27FC236}">
                <a16:creationId xmlns="" xmlns:a16="http://schemas.microsoft.com/office/drawing/2014/main" id="{B9A5887D-8EA2-4A7B-AA60-E2A219A12349}"/>
              </a:ext>
            </a:extLst>
          </p:cNvPr>
          <p:cNvGrpSpPr/>
          <p:nvPr/>
        </p:nvGrpSpPr>
        <p:grpSpPr>
          <a:xfrm>
            <a:off x="558798" y="2060849"/>
            <a:ext cx="8797129" cy="3960439"/>
            <a:chOff x="558798" y="2060849"/>
            <a:chExt cx="8797129" cy="3960439"/>
          </a:xfrm>
        </p:grpSpPr>
        <p:sp>
          <p:nvSpPr>
            <p:cNvPr id="14" name="직사각형 13">
              <a:extLst>
                <a:ext uri="{FF2B5EF4-FFF2-40B4-BE49-F238E27FC236}">
                  <a16:creationId xmlns="" xmlns:a16="http://schemas.microsoft.com/office/drawing/2014/main" id="{72CF7BD0-8901-4063-A32C-548A97871C94}"/>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a:extLst>
                <a:ext uri="{FF2B5EF4-FFF2-40B4-BE49-F238E27FC236}">
                  <a16:creationId xmlns="" xmlns:a16="http://schemas.microsoft.com/office/drawing/2014/main" id="{80CE6457-7522-4AB5-BB1C-7A62CBBFA8A4}"/>
                </a:ext>
              </a:extLst>
            </p:cNvPr>
            <p:cNvGrpSpPr/>
            <p:nvPr/>
          </p:nvGrpSpPr>
          <p:grpSpPr>
            <a:xfrm>
              <a:off x="558798" y="3945816"/>
              <a:ext cx="8797129" cy="576572"/>
              <a:chOff x="4778069" y="4391025"/>
              <a:chExt cx="2349160" cy="431802"/>
            </a:xfrm>
          </p:grpSpPr>
          <p:sp>
            <p:nvSpPr>
              <p:cNvPr id="20" name="직사각형 19">
                <a:extLst>
                  <a:ext uri="{FF2B5EF4-FFF2-40B4-BE49-F238E27FC236}">
                    <a16:creationId xmlns="" xmlns:a16="http://schemas.microsoft.com/office/drawing/2014/main" id="{9C6DFE50-882D-4892-A840-169C0F500FC9}"/>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 xmlns:a16="http://schemas.microsoft.com/office/drawing/2014/main" id="{D9CD6D2B-6ABA-4862-9838-9D33BC9994C7}"/>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'ex_0108.ipynb'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19" name="그림 18" descr="텍스트, 클립아트이(가) 표시된 사진&#10;&#10;자동 생성된 설명">
              <a:extLst>
                <a:ext uri="{FF2B5EF4-FFF2-40B4-BE49-F238E27FC236}">
                  <a16:creationId xmlns="" xmlns:a16="http://schemas.microsoft.com/office/drawing/2014/main" id="{4B1FB1C1-C868-4B93-8214-A4F4354C51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8" name="그룹 17">
            <a:extLst>
              <a:ext uri="{FF2B5EF4-FFF2-40B4-BE49-F238E27FC236}">
                <a16:creationId xmlns="" xmlns:a16="http://schemas.microsoft.com/office/drawing/2014/main" id="{3DAA7744-9638-4B49-8EF5-7B4B943DC078}"/>
              </a:ext>
            </a:extLst>
          </p:cNvPr>
          <p:cNvGrpSpPr/>
          <p:nvPr/>
        </p:nvGrpSpPr>
        <p:grpSpPr>
          <a:xfrm>
            <a:off x="450000" y="355025"/>
            <a:ext cx="9033082" cy="492443"/>
            <a:chOff x="450000" y="448335"/>
            <a:chExt cx="9033082" cy="492443"/>
          </a:xfrm>
        </p:grpSpPr>
        <p:sp>
          <p:nvSpPr>
            <p:cNvPr id="22" name="직사각형 21">
              <a:extLst>
                <a:ext uri="{FF2B5EF4-FFF2-40B4-BE49-F238E27FC236}">
                  <a16:creationId xmlns="" xmlns:a16="http://schemas.microsoft.com/office/drawing/2014/main" id="{5BA93311-A8A4-4EFB-B4A2-F43418E661BA}"/>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smtClean="0">
                  <a:solidFill>
                    <a:prstClr val="white"/>
                  </a:solidFill>
                  <a:latin typeface="SamsungSharpSans-Medium" pitchFamily="2" charset="0"/>
                  <a:cs typeface="SamsungSharpSans-Medium" pitchFamily="2" charset="0"/>
                </a:rPr>
                <a:t>2.5. Examining the Characteristics of Data </a:t>
              </a:r>
              <a:r>
                <a:rPr lang="en-US" altLang="ko-KR" sz="1600" dirty="0">
                  <a:solidFill>
                    <a:prstClr val="white"/>
                  </a:solidFill>
                  <a:latin typeface="SamsungSharpSans-Medium" pitchFamily="2" charset="0"/>
                  <a:cs typeface="SamsungSharpSans-Medium" pitchFamily="2" charset="0"/>
                </a:rPr>
                <a:t>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23" name="직사각형 22">
              <a:extLst>
                <a:ext uri="{FF2B5EF4-FFF2-40B4-BE49-F238E27FC236}">
                  <a16:creationId xmlns="" xmlns:a16="http://schemas.microsoft.com/office/drawing/2014/main" id="{3D5F9F67-AF0A-4022-B71D-A1F95FFEC927}"/>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7974020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#0109</a:t>
            </a:r>
          </a:p>
        </p:txBody>
      </p:sp>
      <p:grpSp>
        <p:nvGrpSpPr>
          <p:cNvPr id="9" name="그룹 8">
            <a:extLst>
              <a:ext uri="{FF2B5EF4-FFF2-40B4-BE49-F238E27FC236}">
                <a16:creationId xmlns="" xmlns:a16="http://schemas.microsoft.com/office/drawing/2014/main" id="{A8C69131-1356-42A8-835B-1B934FAE0CD8}"/>
              </a:ext>
            </a:extLst>
          </p:cNvPr>
          <p:cNvGrpSpPr/>
          <p:nvPr/>
        </p:nvGrpSpPr>
        <p:grpSpPr>
          <a:xfrm>
            <a:off x="558798" y="2060849"/>
            <a:ext cx="8797129" cy="3960439"/>
            <a:chOff x="558798" y="2060849"/>
            <a:chExt cx="8797129" cy="3960439"/>
          </a:xfrm>
        </p:grpSpPr>
        <p:sp>
          <p:nvSpPr>
            <p:cNvPr id="14" name="직사각형 13">
              <a:extLst>
                <a:ext uri="{FF2B5EF4-FFF2-40B4-BE49-F238E27FC236}">
                  <a16:creationId xmlns="" xmlns:a16="http://schemas.microsoft.com/office/drawing/2014/main" id="{72BF795A-5400-4820-82DD-363BBECD2F3B}"/>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a:extLst>
                <a:ext uri="{FF2B5EF4-FFF2-40B4-BE49-F238E27FC236}">
                  <a16:creationId xmlns="" xmlns:a16="http://schemas.microsoft.com/office/drawing/2014/main" id="{F7DDCA2E-FAFA-4F6D-9172-022EACD46601}"/>
                </a:ext>
              </a:extLst>
            </p:cNvPr>
            <p:cNvGrpSpPr/>
            <p:nvPr/>
          </p:nvGrpSpPr>
          <p:grpSpPr>
            <a:xfrm>
              <a:off x="558798" y="3945816"/>
              <a:ext cx="8797129" cy="576572"/>
              <a:chOff x="4778069" y="4391025"/>
              <a:chExt cx="2349160" cy="431802"/>
            </a:xfrm>
          </p:grpSpPr>
          <p:sp>
            <p:nvSpPr>
              <p:cNvPr id="20" name="직사각형 19">
                <a:extLst>
                  <a:ext uri="{FF2B5EF4-FFF2-40B4-BE49-F238E27FC236}">
                    <a16:creationId xmlns="" xmlns:a16="http://schemas.microsoft.com/office/drawing/2014/main" id="{EEF629AB-665D-4153-8131-B9968C56C286}"/>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 xmlns:a16="http://schemas.microsoft.com/office/drawing/2014/main" id="{76C98170-E973-43C1-A702-478E8BC49158}"/>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'ex_0109.ipynb'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19" name="그림 18" descr="텍스트, 클립아트이(가) 표시된 사진&#10;&#10;자동 생성된 설명">
              <a:extLst>
                <a:ext uri="{FF2B5EF4-FFF2-40B4-BE49-F238E27FC236}">
                  <a16:creationId xmlns="" xmlns:a16="http://schemas.microsoft.com/office/drawing/2014/main" id="{23958620-1228-41CB-9087-3DD0AA5084D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8" name="그룹 17">
            <a:extLst>
              <a:ext uri="{FF2B5EF4-FFF2-40B4-BE49-F238E27FC236}">
                <a16:creationId xmlns="" xmlns:a16="http://schemas.microsoft.com/office/drawing/2014/main" id="{3F4C813B-9EE8-4251-8CEB-537304E2679F}"/>
              </a:ext>
            </a:extLst>
          </p:cNvPr>
          <p:cNvGrpSpPr/>
          <p:nvPr/>
        </p:nvGrpSpPr>
        <p:grpSpPr>
          <a:xfrm>
            <a:off x="450000" y="355025"/>
            <a:ext cx="9033082" cy="492443"/>
            <a:chOff x="450000" y="448335"/>
            <a:chExt cx="9033082" cy="492443"/>
          </a:xfrm>
        </p:grpSpPr>
        <p:sp>
          <p:nvSpPr>
            <p:cNvPr id="22" name="직사각형 21">
              <a:extLst>
                <a:ext uri="{FF2B5EF4-FFF2-40B4-BE49-F238E27FC236}">
                  <a16:creationId xmlns="" xmlns:a16="http://schemas.microsoft.com/office/drawing/2014/main" id="{BDFAD267-0D47-4F8A-A4D3-D17EC6F88242}"/>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smtClean="0">
                  <a:solidFill>
                    <a:prstClr val="white"/>
                  </a:solidFill>
                  <a:latin typeface="SamsungSharpSans-Medium" pitchFamily="2" charset="0"/>
                  <a:cs typeface="SamsungSharpSans-Medium" pitchFamily="2" charset="0"/>
                </a:rPr>
                <a:t>2.5. Examining the Characteristics of Data </a:t>
              </a:r>
              <a:r>
                <a:rPr lang="en-US" altLang="ko-KR" sz="1600" dirty="0">
                  <a:solidFill>
                    <a:prstClr val="white"/>
                  </a:solidFill>
                  <a:latin typeface="SamsungSharpSans-Medium" pitchFamily="2" charset="0"/>
                  <a:cs typeface="SamsungSharpSans-Medium" pitchFamily="2" charset="0"/>
                </a:rPr>
                <a:t>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23" name="직사각형 22">
              <a:extLst>
                <a:ext uri="{FF2B5EF4-FFF2-40B4-BE49-F238E27FC236}">
                  <a16:creationId xmlns="" xmlns:a16="http://schemas.microsoft.com/office/drawing/2014/main" id="{4FF7F9B2-B8B4-4938-809B-A1A7F1EC270D}"/>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690770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 xmlns:a16="http://schemas.microsoft.com/office/drawing/2014/main" id="{614F86B1-AF15-4835-BB50-BBA1600CBB8C}"/>
              </a:ext>
            </a:extLst>
          </p:cNvPr>
          <p:cNvGrpSpPr/>
          <p:nvPr/>
        </p:nvGrpSpPr>
        <p:grpSpPr>
          <a:xfrm>
            <a:off x="558396" y="1744823"/>
            <a:ext cx="8782050" cy="1656184"/>
            <a:chOff x="558396" y="1844824"/>
            <a:chExt cx="8782050" cy="1656184"/>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16561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2001" r="16195"/>
            <a:stretch/>
          </p:blipFill>
          <p:spPr>
            <a:xfrm>
              <a:off x="625149" y="1928378"/>
              <a:ext cx="8714545" cy="1486626"/>
            </a:xfrm>
            <a:prstGeom prst="rect">
              <a:avLst/>
            </a:prstGeom>
          </p:spPr>
        </p:pic>
      </p:grpSp>
      <p:grpSp>
        <p:nvGrpSpPr>
          <p:cNvPr id="14" name="그룹 13">
            <a:extLst>
              <a:ext uri="{FF2B5EF4-FFF2-40B4-BE49-F238E27FC236}">
                <a16:creationId xmlns="" xmlns:a16="http://schemas.microsoft.com/office/drawing/2014/main" id="{2DD374C3-05CB-48D7-A1D6-6E076A1FC74E}"/>
              </a:ext>
            </a:extLst>
          </p:cNvPr>
          <p:cNvGrpSpPr/>
          <p:nvPr/>
        </p:nvGrpSpPr>
        <p:grpSpPr>
          <a:xfrm>
            <a:off x="557644" y="3482346"/>
            <a:ext cx="8782050" cy="720080"/>
            <a:chOff x="568325" y="5114924"/>
            <a:chExt cx="8782050" cy="744077"/>
          </a:xfrm>
        </p:grpSpPr>
        <p:sp>
          <p:nvSpPr>
            <p:cNvPr id="15"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7440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7" name="그룹 16">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After assigning the address values, we can see that the address values are the same. </a:t>
              </a:r>
              <a:endParaRPr lang="ko-KR" altLang="en-US" sz="1300" dirty="0">
                <a:solidFill>
                  <a:prstClr val="black">
                    <a:lumMod val="85000"/>
                    <a:lumOff val="15000"/>
                  </a:prstClr>
                </a:solidFill>
                <a:latin typeface="SamsungOne 400" panose="020B0503030303020204" pitchFamily="34" charset="0"/>
              </a:endParaRPr>
            </a:p>
          </p:txBody>
        </p:sp>
      </p:grpSp>
      <p:grpSp>
        <p:nvGrpSpPr>
          <p:cNvPr id="26" name="그룹 2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0" name="직사각형 2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31" name="직사각형 3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8" name="직사각형 17">
            <a:extLst>
              <a:ext uri="{FF2B5EF4-FFF2-40B4-BE49-F238E27FC236}">
                <a16:creationId xmlns="" xmlns:a16="http://schemas.microsoft.com/office/drawing/2014/main" id="{423D71B5-CAB5-4343-86D7-DA513655336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Let’s assign the address arr1 to the variable arr3.</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60423925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 xmlns:a16="http://schemas.microsoft.com/office/drawing/2014/main" id="{C2AA5626-1534-41DA-BA4E-67D4571B34A9}"/>
              </a:ext>
            </a:extLst>
          </p:cNvPr>
          <p:cNvGrpSpPr/>
          <p:nvPr/>
        </p:nvGrpSpPr>
        <p:grpSpPr>
          <a:xfrm>
            <a:off x="989683" y="2748696"/>
            <a:ext cx="8354217" cy="2847645"/>
            <a:chOff x="989683" y="2748696"/>
            <a:chExt cx="8354217" cy="2847645"/>
          </a:xfrm>
        </p:grpSpPr>
        <p:sp>
          <p:nvSpPr>
            <p:cNvPr id="22" name="직사각형 133">
              <a:extLst>
                <a:ext uri="{FF2B5EF4-FFF2-40B4-BE49-F238E27FC236}">
                  <a16:creationId xmlns="" xmlns:a16="http://schemas.microsoft.com/office/drawing/2014/main" id="{9242843F-6CE4-4D3F-84E3-07D1852FEAB8}"/>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fontAlgn="base" latinLnBrk="1">
                <a:spcBef>
                  <a:spcPct val="0"/>
                </a:spcBef>
                <a:spcAft>
                  <a:spcPct val="0"/>
                </a:spcAft>
                <a:defRPr/>
              </a:pPr>
              <a:r>
                <a:rPr kumimoji="1" lang="en-US" altLang="ko-KR" sz="3400" dirty="0">
                  <a:solidFill>
                    <a:prstClr val="black"/>
                  </a:solidFill>
                  <a:latin typeface="Samsung Sharp Sans" pitchFamily="2" charset="0"/>
                  <a:ea typeface="Samsung Sharp Sans" pitchFamily="2" charset="0"/>
                  <a:cs typeface="Samsung Sharp Sans" pitchFamily="2" charset="0"/>
                </a:rPr>
                <a:t>Pandas Data Preprocessing for Optimal Model Execution</a:t>
              </a:r>
            </a:p>
          </p:txBody>
        </p:sp>
        <p:sp>
          <p:nvSpPr>
            <p:cNvPr id="25" name="직사각형 133">
              <a:extLst>
                <a:ext uri="{FF2B5EF4-FFF2-40B4-BE49-F238E27FC236}">
                  <a16:creationId xmlns="" xmlns:a16="http://schemas.microsoft.com/office/drawing/2014/main" id="{93785E26-3326-4DAA-B476-C12B794F303F}"/>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3.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 xmlns:a16="http://schemas.microsoft.com/office/drawing/2014/main" id="{E9D1F461-F2BB-4004-8CE5-E8AE484340E1}"/>
                </a:ext>
              </a:extLst>
            </p:cNvPr>
            <p:cNvGrpSpPr/>
            <p:nvPr/>
          </p:nvGrpSpPr>
          <p:grpSpPr>
            <a:xfrm>
              <a:off x="1025537" y="4509120"/>
              <a:ext cx="8102339" cy="1087221"/>
              <a:chOff x="1025537" y="4609703"/>
              <a:chExt cx="8102339" cy="1087221"/>
            </a:xfrm>
          </p:grpSpPr>
          <p:sp>
            <p:nvSpPr>
              <p:cNvPr id="32" name="직사각형 31">
                <a:extLst>
                  <a:ext uri="{FF2B5EF4-FFF2-40B4-BE49-F238E27FC236}">
                    <a16:creationId xmlns="" xmlns:a16="http://schemas.microsoft.com/office/drawing/2014/main" id="{2BCC8184-A1E3-4399-83D7-18B4753C0091}"/>
                  </a:ext>
                </a:extLst>
              </p:cNvPr>
              <p:cNvSpPr/>
              <p:nvPr/>
            </p:nvSpPr>
            <p:spPr>
              <a:xfrm>
                <a:off x="1025537" y="4609703"/>
                <a:ext cx="4185332"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3.1. Data Preprocessing</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Identifying Data Properties</a:t>
                </a:r>
              </a:p>
              <a:p>
                <a:pPr marL="176213" lvl="0"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Checking for Missing Data</a:t>
                </a:r>
              </a:p>
            </p:txBody>
          </p:sp>
          <p:sp>
            <p:nvSpPr>
              <p:cNvPr id="33" name="직사각형 32">
                <a:extLst>
                  <a:ext uri="{FF2B5EF4-FFF2-40B4-BE49-F238E27FC236}">
                    <a16:creationId xmlns="" xmlns:a16="http://schemas.microsoft.com/office/drawing/2014/main" id="{A9BD437C-C13F-4F2B-B721-FCFA983DC83B}"/>
                  </a:ext>
                </a:extLst>
              </p:cNvPr>
              <p:cNvSpPr/>
              <p:nvPr/>
            </p:nvSpPr>
            <p:spPr>
              <a:xfrm>
                <a:off x="5137981" y="4609703"/>
                <a:ext cx="3989895" cy="958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lvl="0"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Checking and Processing Duplicate Data</a:t>
                </a:r>
              </a:p>
              <a:p>
                <a:pPr marL="176213" lvl="0"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Data Feature Engineering</a:t>
                </a:r>
              </a:p>
            </p:txBody>
          </p:sp>
        </p:grpSp>
      </p:grpSp>
    </p:spTree>
    <p:extLst>
      <p:ext uri="{BB962C8B-B14F-4D97-AF65-F5344CB8AC3E}">
        <p14:creationId xmlns:p14="http://schemas.microsoft.com/office/powerpoint/2010/main" val="124997433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 xmlns:a16="http://schemas.microsoft.com/office/drawing/2014/main" id="{45950EDA-72B3-4B9B-AC12-B04243FE43AE}"/>
              </a:ext>
            </a:extLst>
          </p:cNvPr>
          <p:cNvGrpSpPr/>
          <p:nvPr/>
        </p:nvGrpSpPr>
        <p:grpSpPr>
          <a:xfrm>
            <a:off x="1748402" y="2112422"/>
            <a:ext cx="6476671" cy="3945478"/>
            <a:chOff x="1748402" y="2363086"/>
            <a:chExt cx="6476671" cy="3945478"/>
          </a:xfrm>
        </p:grpSpPr>
        <p:sp>
          <p:nvSpPr>
            <p:cNvPr id="11" name="자유형 10"/>
            <p:cNvSpPr/>
            <p:nvPr/>
          </p:nvSpPr>
          <p:spPr>
            <a:xfrm>
              <a:off x="3860800" y="4013200"/>
              <a:ext cx="965200" cy="0"/>
            </a:xfrm>
            <a:custGeom>
              <a:avLst/>
              <a:gdLst>
                <a:gd name="connsiteX0" fmla="*/ 0 w 965200"/>
                <a:gd name="connsiteY0" fmla="*/ 0 h 0"/>
                <a:gd name="connsiteX1" fmla="*/ 965200 w 965200"/>
                <a:gd name="connsiteY1" fmla="*/ 0 h 0"/>
              </a:gdLst>
              <a:ahLst/>
              <a:cxnLst>
                <a:cxn ang="0">
                  <a:pos x="connsiteX0" y="connsiteY0"/>
                </a:cxn>
                <a:cxn ang="0">
                  <a:pos x="connsiteX1" y="connsiteY1"/>
                </a:cxn>
              </a:cxnLst>
              <a:rect l="l" t="t" r="r" b="b"/>
              <a:pathLst>
                <a:path w="965200">
                  <a:moveTo>
                    <a:pt x="0" y="0"/>
                  </a:moveTo>
                  <a:lnTo>
                    <a:pt x="96520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자유형 12"/>
            <p:cNvSpPr/>
            <p:nvPr/>
          </p:nvSpPr>
          <p:spPr>
            <a:xfrm>
              <a:off x="3543300" y="4584700"/>
              <a:ext cx="1206500" cy="254000"/>
            </a:xfrm>
            <a:custGeom>
              <a:avLst/>
              <a:gdLst>
                <a:gd name="connsiteX0" fmla="*/ 1206500 w 1206500"/>
                <a:gd name="connsiteY0" fmla="*/ 254000 h 254000"/>
                <a:gd name="connsiteX1" fmla="*/ 254000 w 1206500"/>
                <a:gd name="connsiteY1" fmla="*/ 254000 h 254000"/>
                <a:gd name="connsiteX2" fmla="*/ 0 w 1206500"/>
                <a:gd name="connsiteY2" fmla="*/ 0 h 254000"/>
              </a:gdLst>
              <a:ahLst/>
              <a:cxnLst>
                <a:cxn ang="0">
                  <a:pos x="connsiteX0" y="connsiteY0"/>
                </a:cxn>
                <a:cxn ang="0">
                  <a:pos x="connsiteX1" y="connsiteY1"/>
                </a:cxn>
                <a:cxn ang="0">
                  <a:pos x="connsiteX2" y="connsiteY2"/>
                </a:cxn>
              </a:cxnLst>
              <a:rect l="l" t="t" r="r" b="b"/>
              <a:pathLst>
                <a:path w="1206500" h="254000">
                  <a:moveTo>
                    <a:pt x="1206500" y="254000"/>
                  </a:moveTo>
                  <a:lnTo>
                    <a:pt x="254000" y="254000"/>
                  </a:lnTo>
                  <a:lnTo>
                    <a:pt x="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자유형 36"/>
            <p:cNvSpPr/>
            <p:nvPr/>
          </p:nvSpPr>
          <p:spPr>
            <a:xfrm>
              <a:off x="3606800" y="5067300"/>
              <a:ext cx="1320800" cy="101600"/>
            </a:xfrm>
            <a:custGeom>
              <a:avLst/>
              <a:gdLst>
                <a:gd name="connsiteX0" fmla="*/ 1320800 w 1320800"/>
                <a:gd name="connsiteY0" fmla="*/ 101600 h 101600"/>
                <a:gd name="connsiteX1" fmla="*/ 101600 w 1320800"/>
                <a:gd name="connsiteY1" fmla="*/ 101600 h 101600"/>
                <a:gd name="connsiteX2" fmla="*/ 0 w 1320800"/>
                <a:gd name="connsiteY2" fmla="*/ 0 h 101600"/>
              </a:gdLst>
              <a:ahLst/>
              <a:cxnLst>
                <a:cxn ang="0">
                  <a:pos x="connsiteX0" y="connsiteY0"/>
                </a:cxn>
                <a:cxn ang="0">
                  <a:pos x="connsiteX1" y="connsiteY1"/>
                </a:cxn>
                <a:cxn ang="0">
                  <a:pos x="connsiteX2" y="connsiteY2"/>
                </a:cxn>
              </a:cxnLst>
              <a:rect l="l" t="t" r="r" b="b"/>
              <a:pathLst>
                <a:path w="1320800" h="101600">
                  <a:moveTo>
                    <a:pt x="1320800" y="101600"/>
                  </a:moveTo>
                  <a:lnTo>
                    <a:pt x="101600" y="101600"/>
                  </a:lnTo>
                  <a:lnTo>
                    <a:pt x="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자유형 39"/>
            <p:cNvSpPr/>
            <p:nvPr/>
          </p:nvSpPr>
          <p:spPr>
            <a:xfrm>
              <a:off x="2667000" y="5537200"/>
              <a:ext cx="2451100" cy="0"/>
            </a:xfrm>
            <a:custGeom>
              <a:avLst/>
              <a:gdLst>
                <a:gd name="connsiteX0" fmla="*/ 2451100 w 2451100"/>
                <a:gd name="connsiteY0" fmla="*/ 0 h 0"/>
                <a:gd name="connsiteX1" fmla="*/ 0 w 2451100"/>
                <a:gd name="connsiteY1" fmla="*/ 0 h 0"/>
              </a:gdLst>
              <a:ahLst/>
              <a:cxnLst>
                <a:cxn ang="0">
                  <a:pos x="connsiteX0" y="connsiteY0"/>
                </a:cxn>
                <a:cxn ang="0">
                  <a:pos x="connsiteX1" y="connsiteY1"/>
                </a:cxn>
              </a:cxnLst>
              <a:rect l="l" t="t" r="r" b="b"/>
              <a:pathLst>
                <a:path w="2451100">
                  <a:moveTo>
                    <a:pt x="2451100" y="0"/>
                  </a:moveTo>
                  <a:lnTo>
                    <a:pt x="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그룹 2"/>
            <p:cNvGrpSpPr/>
            <p:nvPr/>
          </p:nvGrpSpPr>
          <p:grpSpPr>
            <a:xfrm>
              <a:off x="4427069" y="2363086"/>
              <a:ext cx="3798004" cy="3945478"/>
              <a:chOff x="3862849" y="2903998"/>
              <a:chExt cx="3912096" cy="4064000"/>
            </a:xfrm>
          </p:grpSpPr>
          <p:graphicFrame>
            <p:nvGraphicFramePr>
              <p:cNvPr id="22" name="차트 21"/>
              <p:cNvGraphicFramePr/>
              <p:nvPr/>
            </p:nvGraphicFramePr>
            <p:xfrm>
              <a:off x="3862849" y="2903998"/>
              <a:ext cx="3912096"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24" name="도넛 23"/>
              <p:cNvSpPr/>
              <p:nvPr/>
            </p:nvSpPr>
            <p:spPr>
              <a:xfrm>
                <a:off x="4018697" y="3135798"/>
                <a:ext cx="3600400" cy="3600400"/>
              </a:xfrm>
              <a:prstGeom prst="donut">
                <a:avLst>
                  <a:gd name="adj" fmla="val 2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1" name="TextBox 30">
              <a:extLst>
                <a:ext uri="{FF2B5EF4-FFF2-40B4-BE49-F238E27FC236}">
                  <a16:creationId xmlns="" xmlns:a16="http://schemas.microsoft.com/office/drawing/2014/main" id="{872D95DF-D9B8-4644-BDF7-A0591463303D}"/>
                </a:ext>
              </a:extLst>
            </p:cNvPr>
            <p:cNvSpPr txBox="1"/>
            <p:nvPr/>
          </p:nvSpPr>
          <p:spPr>
            <a:xfrm>
              <a:off x="6505964" y="4426146"/>
              <a:ext cx="1164836" cy="516990"/>
            </a:xfrm>
            <a:prstGeom prst="rect">
              <a:avLst/>
            </a:prstGeom>
            <a:noFill/>
          </p:spPr>
          <p:txBody>
            <a:bodyPr wrap="square" lIns="0" tIns="0" rIns="0" bIns="0" rtlCol="0" anchor="ctr">
              <a:noAutofit/>
              <a:scene3d>
                <a:camera prst="orthographicFront"/>
                <a:lightRig rig="threePt" dir="t"/>
              </a:scene3d>
              <a:sp3d>
                <a:bevelT w="0" h="6350"/>
              </a:sp3d>
            </a:bodyPr>
            <a:lstStyle/>
            <a:p>
              <a:pPr algn="ctr"/>
              <a:r>
                <a:rPr lang="en-US" altLang="ko-KR" sz="1200" dirty="0">
                  <a:solidFill>
                    <a:schemeClr val="bg1"/>
                  </a:solidFill>
                  <a:latin typeface="SamsungOne 400" panose="020B0503030303020204" pitchFamily="34" charset="0"/>
                  <a:ea typeface="SamsungOne 400" panose="020B0503030303020204" pitchFamily="34" charset="0"/>
                </a:rPr>
                <a:t>Cleaning and organizing data</a:t>
              </a:r>
            </a:p>
            <a:p>
              <a:pPr algn="ctr"/>
              <a:r>
                <a:rPr lang="en-US" altLang="ko-KR" sz="1600" dirty="0">
                  <a:solidFill>
                    <a:schemeClr val="bg1"/>
                  </a:solidFill>
                  <a:latin typeface="SamsungOne 700" panose="020B0803030303020204" pitchFamily="34" charset="0"/>
                  <a:ea typeface="SamsungOne 700" panose="020B0803030303020204" pitchFamily="34" charset="0"/>
                </a:rPr>
                <a:t>60%</a:t>
              </a:r>
              <a:endParaRPr lang="ko-KR" altLang="en-US" sz="1600" dirty="0">
                <a:solidFill>
                  <a:schemeClr val="bg1"/>
                </a:solidFill>
                <a:latin typeface="SamsungOne 700" panose="020B0803030303020204" pitchFamily="34" charset="0"/>
              </a:endParaRPr>
            </a:p>
          </p:txBody>
        </p:sp>
        <p:sp>
          <p:nvSpPr>
            <p:cNvPr id="32" name="TextBox 31">
              <a:extLst>
                <a:ext uri="{FF2B5EF4-FFF2-40B4-BE49-F238E27FC236}">
                  <a16:creationId xmlns="" xmlns:a16="http://schemas.microsoft.com/office/drawing/2014/main" id="{872D95DF-D9B8-4644-BDF7-A0591463303D}"/>
                </a:ext>
              </a:extLst>
            </p:cNvPr>
            <p:cNvSpPr txBox="1"/>
            <p:nvPr/>
          </p:nvSpPr>
          <p:spPr>
            <a:xfrm>
              <a:off x="5289783" y="3227459"/>
              <a:ext cx="885436" cy="516990"/>
            </a:xfrm>
            <a:prstGeom prst="rect">
              <a:avLst/>
            </a:prstGeom>
            <a:noFill/>
          </p:spPr>
          <p:txBody>
            <a:bodyPr wrap="square" lIns="0" tIns="0" rIns="0" bIns="0" rtlCol="0" anchor="ctr">
              <a:noAutofit/>
              <a:scene3d>
                <a:camera prst="orthographicFront"/>
                <a:lightRig rig="threePt" dir="t"/>
              </a:scene3d>
              <a:sp3d>
                <a:bevelT w="0" h="6350"/>
              </a:sp3d>
            </a:bodyPr>
            <a:lstStyle/>
            <a:p>
              <a:pPr algn="ctr"/>
              <a:r>
                <a:rPr lang="en-US" altLang="ko-KR" sz="1200" dirty="0">
                  <a:solidFill>
                    <a:schemeClr val="bg1"/>
                  </a:solidFill>
                  <a:latin typeface="SamsungOne 400" panose="020B0503030303020204" pitchFamily="34" charset="0"/>
                  <a:ea typeface="SamsungOne 400" panose="020B0503030303020204" pitchFamily="34" charset="0"/>
                </a:rPr>
                <a:t>Collecting data sets</a:t>
              </a:r>
            </a:p>
            <a:p>
              <a:pPr algn="ctr"/>
              <a:r>
                <a:rPr lang="en-US" altLang="ko-KR" sz="1600" dirty="0">
                  <a:solidFill>
                    <a:schemeClr val="bg1"/>
                  </a:solidFill>
                  <a:latin typeface="SamsungOne 700" panose="020B0803030303020204" pitchFamily="34" charset="0"/>
                  <a:ea typeface="SamsungOne 700" panose="020B0803030303020204" pitchFamily="34" charset="0"/>
                </a:rPr>
                <a:t>19%</a:t>
              </a:r>
              <a:endParaRPr lang="ko-KR" altLang="en-US" sz="1600" dirty="0">
                <a:solidFill>
                  <a:schemeClr val="bg1"/>
                </a:solidFill>
                <a:latin typeface="SamsungOne 700" panose="020B0803030303020204" pitchFamily="34" charset="0"/>
              </a:endParaRPr>
            </a:p>
          </p:txBody>
        </p:sp>
        <p:sp>
          <p:nvSpPr>
            <p:cNvPr id="33" name="TextBox 32">
              <a:extLst>
                <a:ext uri="{FF2B5EF4-FFF2-40B4-BE49-F238E27FC236}">
                  <a16:creationId xmlns="" xmlns:a16="http://schemas.microsoft.com/office/drawing/2014/main" id="{872D95DF-D9B8-4644-BDF7-A0591463303D}"/>
                </a:ext>
              </a:extLst>
            </p:cNvPr>
            <p:cNvSpPr txBox="1"/>
            <p:nvPr/>
          </p:nvSpPr>
          <p:spPr>
            <a:xfrm>
              <a:off x="1748402" y="3806012"/>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Mining data for patterns </a:t>
              </a:r>
              <a:r>
                <a:rPr lang="en-US" altLang="ko-KR" sz="1600" dirty="0">
                  <a:solidFill>
                    <a:schemeClr val="tx1">
                      <a:lumMod val="75000"/>
                      <a:lumOff val="25000"/>
                    </a:schemeClr>
                  </a:solidFill>
                  <a:latin typeface="SamsungOne 700" panose="020B0803030303020204" pitchFamily="34" charset="0"/>
                  <a:ea typeface="SamsungOne 700" panose="020B0803030303020204" pitchFamily="34" charset="0"/>
                </a:rPr>
                <a:t>9%</a:t>
              </a:r>
              <a:endParaRPr lang="ko-KR" altLang="en-US" sz="1600" dirty="0">
                <a:solidFill>
                  <a:schemeClr val="tx1">
                    <a:lumMod val="75000"/>
                    <a:lumOff val="25000"/>
                  </a:schemeClr>
                </a:solidFill>
                <a:latin typeface="SamsungOne 700" panose="020B0803030303020204" pitchFamily="34" charset="0"/>
              </a:endParaRPr>
            </a:p>
          </p:txBody>
        </p:sp>
        <p:sp>
          <p:nvSpPr>
            <p:cNvPr id="34" name="TextBox 33">
              <a:extLst>
                <a:ext uri="{FF2B5EF4-FFF2-40B4-BE49-F238E27FC236}">
                  <a16:creationId xmlns="" xmlns:a16="http://schemas.microsoft.com/office/drawing/2014/main" id="{872D95DF-D9B8-4644-BDF7-A0591463303D}"/>
                </a:ext>
              </a:extLst>
            </p:cNvPr>
            <p:cNvSpPr txBox="1"/>
            <p:nvPr/>
          </p:nvSpPr>
          <p:spPr>
            <a:xfrm>
              <a:off x="1748402" y="4305545"/>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Refining algorithms </a:t>
              </a:r>
              <a:r>
                <a:rPr lang="en-US" altLang="ko-KR" sz="1600" dirty="0">
                  <a:solidFill>
                    <a:schemeClr val="tx1">
                      <a:lumMod val="75000"/>
                      <a:lumOff val="25000"/>
                    </a:schemeClr>
                  </a:solidFill>
                  <a:latin typeface="SamsungOne 700" panose="020B0803030303020204" pitchFamily="34" charset="0"/>
                  <a:ea typeface="SamsungOne 700" panose="020B0803030303020204" pitchFamily="34" charset="0"/>
                </a:rPr>
                <a:t>4%</a:t>
              </a:r>
              <a:endParaRPr lang="ko-KR" altLang="en-US" sz="1600" dirty="0">
                <a:solidFill>
                  <a:schemeClr val="tx1">
                    <a:lumMod val="75000"/>
                    <a:lumOff val="25000"/>
                  </a:schemeClr>
                </a:solidFill>
                <a:latin typeface="SamsungOne 700" panose="020B0803030303020204" pitchFamily="34" charset="0"/>
              </a:endParaRPr>
            </a:p>
          </p:txBody>
        </p:sp>
        <p:sp>
          <p:nvSpPr>
            <p:cNvPr id="35" name="TextBox 34">
              <a:extLst>
                <a:ext uri="{FF2B5EF4-FFF2-40B4-BE49-F238E27FC236}">
                  <a16:creationId xmlns="" xmlns:a16="http://schemas.microsoft.com/office/drawing/2014/main" id="{872D95DF-D9B8-4644-BDF7-A0591463303D}"/>
                </a:ext>
              </a:extLst>
            </p:cNvPr>
            <p:cNvSpPr txBox="1"/>
            <p:nvPr/>
          </p:nvSpPr>
          <p:spPr>
            <a:xfrm>
              <a:off x="1748402" y="4805078"/>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Building training sets </a:t>
              </a:r>
              <a:r>
                <a:rPr lang="en-US" altLang="ko-KR" sz="1600" dirty="0">
                  <a:solidFill>
                    <a:schemeClr val="tx1">
                      <a:lumMod val="75000"/>
                      <a:lumOff val="25000"/>
                    </a:schemeClr>
                  </a:solidFill>
                  <a:latin typeface="SamsungOne 700" panose="020B0803030303020204" pitchFamily="34" charset="0"/>
                  <a:ea typeface="SamsungOne 700" panose="020B0803030303020204" pitchFamily="34" charset="0"/>
                </a:rPr>
                <a:t>3%</a:t>
              </a:r>
              <a:endParaRPr lang="ko-KR" altLang="en-US" sz="1600" dirty="0">
                <a:solidFill>
                  <a:schemeClr val="tx1">
                    <a:lumMod val="75000"/>
                    <a:lumOff val="25000"/>
                  </a:schemeClr>
                </a:solidFill>
                <a:latin typeface="SamsungOne 700" panose="020B0803030303020204" pitchFamily="34" charset="0"/>
              </a:endParaRPr>
            </a:p>
          </p:txBody>
        </p:sp>
        <p:sp>
          <p:nvSpPr>
            <p:cNvPr id="36" name="TextBox 35">
              <a:extLst>
                <a:ext uri="{FF2B5EF4-FFF2-40B4-BE49-F238E27FC236}">
                  <a16:creationId xmlns="" xmlns:a16="http://schemas.microsoft.com/office/drawing/2014/main" id="{872D95DF-D9B8-4644-BDF7-A0591463303D}"/>
                </a:ext>
              </a:extLst>
            </p:cNvPr>
            <p:cNvSpPr txBox="1"/>
            <p:nvPr/>
          </p:nvSpPr>
          <p:spPr>
            <a:xfrm>
              <a:off x="1748402" y="5304612"/>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Other </a:t>
              </a:r>
              <a:r>
                <a:rPr lang="en-US" altLang="ko-KR" sz="1600" dirty="0">
                  <a:solidFill>
                    <a:schemeClr val="tx1">
                      <a:lumMod val="75000"/>
                      <a:lumOff val="25000"/>
                    </a:schemeClr>
                  </a:solidFill>
                  <a:latin typeface="SamsungOne 700" panose="020B0803030303020204" pitchFamily="34" charset="0"/>
                  <a:ea typeface="SamsungOne 700" panose="020B0803030303020204" pitchFamily="34" charset="0"/>
                </a:rPr>
                <a:t>5%</a:t>
              </a:r>
              <a:endParaRPr lang="ko-KR" altLang="en-US" sz="1600" dirty="0">
                <a:solidFill>
                  <a:schemeClr val="tx1">
                    <a:lumMod val="75000"/>
                    <a:lumOff val="25000"/>
                  </a:schemeClr>
                </a:solidFill>
                <a:latin typeface="SamsungOne 700" panose="020B0803030303020204" pitchFamily="34" charset="0"/>
              </a:endParaRPr>
            </a:p>
          </p:txBody>
        </p:sp>
      </p:grpSp>
      <p:sp>
        <p:nvSpPr>
          <p:cNvPr id="27" name="직사각형 26">
            <a:extLst>
              <a:ext uri="{FF2B5EF4-FFF2-40B4-BE49-F238E27FC236}">
                <a16:creationId xmlns="" xmlns:a16="http://schemas.microsoft.com/office/drawing/2014/main" id="{58B1BC1D-DFB7-4482-BA23-F01AD71B1BBE}"/>
              </a:ext>
            </a:extLst>
          </p:cNvPr>
          <p:cNvSpPr/>
          <p:nvPr/>
        </p:nvSpPr>
        <p:spPr>
          <a:xfrm>
            <a:off x="436116" y="137124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Data</a:t>
            </a:r>
            <a:r>
              <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rPr>
              <a:t> </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Preprocessing</a:t>
            </a:r>
          </a:p>
        </p:txBody>
      </p:sp>
      <p:grpSp>
        <p:nvGrpSpPr>
          <p:cNvPr id="25" name="그룹 2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9" name="직사각형 3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3.1. Data Preprocessing</a:t>
              </a:r>
              <a:endParaRPr lang="ko-KR" altLang="en-US" dirty="0">
                <a:solidFill>
                  <a:prstClr val="white"/>
                </a:solidFill>
                <a:latin typeface="SamsungSharpSans-Medium" pitchFamily="2" charset="0"/>
                <a:cs typeface="SamsungSharpSans-Medium" pitchFamily="2" charset="0"/>
              </a:endParaRPr>
            </a:p>
          </p:txBody>
        </p:sp>
        <p:sp>
          <p:nvSpPr>
            <p:cNvPr id="41" name="직사각형 4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38" name="사각형: 둥근 모서리 32">
            <a:extLst>
              <a:ext uri="{FF2B5EF4-FFF2-40B4-BE49-F238E27FC236}">
                <a16:creationId xmlns="" xmlns:a16="http://schemas.microsoft.com/office/drawing/2014/main" id="{9F9FFF6C-7C72-4E08-8072-03F5113CBF51}"/>
              </a:ext>
            </a:extLst>
          </p:cNvPr>
          <p:cNvSpPr/>
          <p:nvPr/>
        </p:nvSpPr>
        <p:spPr>
          <a:xfrm>
            <a:off x="4499536" y="5957180"/>
            <a:ext cx="4983842" cy="333885"/>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r>
              <a:rPr lang="en-US" altLang="ko-KR" sz="1000" b="1" dirty="0">
                <a:solidFill>
                  <a:schemeClr val="bg1"/>
                </a:solidFill>
                <a:latin typeface="SamsungOne 400" panose="020B0503030303020204" pitchFamily="34" charset="0"/>
                <a:ea typeface="SamsungOne 400" panose="020B0503030303020204" pitchFamily="34" charset="0"/>
              </a:rPr>
              <a:t> https://www.forbes.com/sites/gilpress/2016/03/23/data-preparation-most-time-consuming-least-enjoyable-data-science-task-survey-says/#790d18c36f63 </a:t>
            </a:r>
          </a:p>
        </p:txBody>
      </p:sp>
      <p:grpSp>
        <p:nvGrpSpPr>
          <p:cNvPr id="26" name="그룹 25">
            <a:extLst>
              <a:ext uri="{FF2B5EF4-FFF2-40B4-BE49-F238E27FC236}">
                <a16:creationId xmlns="" xmlns:a16="http://schemas.microsoft.com/office/drawing/2014/main" id="{EAE71F75-0CBB-4FE2-87DB-0000ABD80F2E}"/>
              </a:ext>
            </a:extLst>
          </p:cNvPr>
          <p:cNvGrpSpPr/>
          <p:nvPr/>
        </p:nvGrpSpPr>
        <p:grpSpPr>
          <a:xfrm>
            <a:off x="580388" y="1988840"/>
            <a:ext cx="8887612" cy="599957"/>
            <a:chOff x="580388" y="1413381"/>
            <a:chExt cx="8887612" cy="599957"/>
          </a:xfrm>
        </p:grpSpPr>
        <p:sp>
          <p:nvSpPr>
            <p:cNvPr id="42" name="직사각형 41">
              <a:extLst>
                <a:ext uri="{FF2B5EF4-FFF2-40B4-BE49-F238E27FC236}">
                  <a16:creationId xmlns="" xmlns:a16="http://schemas.microsoft.com/office/drawing/2014/main" id="{2684E1CF-CC22-406F-A50C-73F9645C4E1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Data scientist survey:</a:t>
              </a:r>
            </a:p>
          </p:txBody>
        </p:sp>
        <p:sp>
          <p:nvSpPr>
            <p:cNvPr id="43" name="Rectangle 12">
              <a:extLst>
                <a:ext uri="{FF2B5EF4-FFF2-40B4-BE49-F238E27FC236}">
                  <a16:creationId xmlns="" xmlns:a16="http://schemas.microsoft.com/office/drawing/2014/main" id="{415A5FBF-497A-4130-9688-2764D3EF377A}"/>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What do data scientists spend the most time doing?</a:t>
              </a:r>
            </a:p>
          </p:txBody>
        </p:sp>
      </p:grpSp>
    </p:spTree>
    <p:extLst>
      <p:ext uri="{BB962C8B-B14F-4D97-AF65-F5344CB8AC3E}">
        <p14:creationId xmlns:p14="http://schemas.microsoft.com/office/powerpoint/2010/main" val="416138024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88C08277-1FA7-4690-A064-9CBCE1701BC6}"/>
              </a:ext>
            </a:extLst>
          </p:cNvPr>
          <p:cNvGrpSpPr/>
          <p:nvPr/>
        </p:nvGrpSpPr>
        <p:grpSpPr>
          <a:xfrm>
            <a:off x="1748402" y="1700808"/>
            <a:ext cx="6476671" cy="3945478"/>
            <a:chOff x="1748402" y="2363086"/>
            <a:chExt cx="6476671" cy="3945478"/>
          </a:xfrm>
        </p:grpSpPr>
        <p:sp>
          <p:nvSpPr>
            <p:cNvPr id="41" name="자유형 40"/>
            <p:cNvSpPr/>
            <p:nvPr/>
          </p:nvSpPr>
          <p:spPr>
            <a:xfrm>
              <a:off x="3733800" y="4991100"/>
              <a:ext cx="1080000" cy="0"/>
            </a:xfrm>
            <a:custGeom>
              <a:avLst/>
              <a:gdLst>
                <a:gd name="connsiteX0" fmla="*/ 2451100 w 2451100"/>
                <a:gd name="connsiteY0" fmla="*/ 0 h 0"/>
                <a:gd name="connsiteX1" fmla="*/ 0 w 2451100"/>
                <a:gd name="connsiteY1" fmla="*/ 0 h 0"/>
              </a:gdLst>
              <a:ahLst/>
              <a:cxnLst>
                <a:cxn ang="0">
                  <a:pos x="connsiteX0" y="connsiteY0"/>
                </a:cxn>
                <a:cxn ang="0">
                  <a:pos x="connsiteX1" y="connsiteY1"/>
                </a:cxn>
              </a:cxnLst>
              <a:rect l="l" t="t" r="r" b="b"/>
              <a:pathLst>
                <a:path w="2451100">
                  <a:moveTo>
                    <a:pt x="2451100" y="0"/>
                  </a:moveTo>
                  <a:lnTo>
                    <a:pt x="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자유형 19"/>
            <p:cNvSpPr/>
            <p:nvPr/>
          </p:nvSpPr>
          <p:spPr>
            <a:xfrm flipV="1">
              <a:off x="3543300" y="4279653"/>
              <a:ext cx="1227016" cy="253596"/>
            </a:xfrm>
            <a:custGeom>
              <a:avLst/>
              <a:gdLst>
                <a:gd name="connsiteX0" fmla="*/ 1206500 w 1206500"/>
                <a:gd name="connsiteY0" fmla="*/ 254000 h 254000"/>
                <a:gd name="connsiteX1" fmla="*/ 254000 w 1206500"/>
                <a:gd name="connsiteY1" fmla="*/ 254000 h 254000"/>
                <a:gd name="connsiteX2" fmla="*/ 0 w 1206500"/>
                <a:gd name="connsiteY2" fmla="*/ 0 h 254000"/>
                <a:gd name="connsiteX0" fmla="*/ 1657948 w 1657948"/>
                <a:gd name="connsiteY0" fmla="*/ 254000 h 254000"/>
                <a:gd name="connsiteX1" fmla="*/ 254000 w 1657948"/>
                <a:gd name="connsiteY1" fmla="*/ 254000 h 254000"/>
                <a:gd name="connsiteX2" fmla="*/ 0 w 1657948"/>
                <a:gd name="connsiteY2" fmla="*/ 0 h 254000"/>
              </a:gdLst>
              <a:ahLst/>
              <a:cxnLst>
                <a:cxn ang="0">
                  <a:pos x="connsiteX0" y="connsiteY0"/>
                </a:cxn>
                <a:cxn ang="0">
                  <a:pos x="connsiteX1" y="connsiteY1"/>
                </a:cxn>
                <a:cxn ang="0">
                  <a:pos x="connsiteX2" y="connsiteY2"/>
                </a:cxn>
              </a:cxnLst>
              <a:rect l="l" t="t" r="r" b="b"/>
              <a:pathLst>
                <a:path w="1657948" h="254000">
                  <a:moveTo>
                    <a:pt x="1657948" y="254000"/>
                  </a:moveTo>
                  <a:lnTo>
                    <a:pt x="254000" y="254000"/>
                  </a:lnTo>
                  <a:lnTo>
                    <a:pt x="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자유형 39"/>
            <p:cNvSpPr/>
            <p:nvPr/>
          </p:nvSpPr>
          <p:spPr>
            <a:xfrm flipV="1">
              <a:off x="3813588" y="3835153"/>
              <a:ext cx="812852" cy="219460"/>
            </a:xfrm>
            <a:custGeom>
              <a:avLst/>
              <a:gdLst>
                <a:gd name="connsiteX0" fmla="*/ 1206500 w 1206500"/>
                <a:gd name="connsiteY0" fmla="*/ 254000 h 254000"/>
                <a:gd name="connsiteX1" fmla="*/ 254000 w 1206500"/>
                <a:gd name="connsiteY1" fmla="*/ 254000 h 254000"/>
                <a:gd name="connsiteX2" fmla="*/ 0 w 1206500"/>
                <a:gd name="connsiteY2" fmla="*/ 0 h 254000"/>
              </a:gdLst>
              <a:ahLst/>
              <a:cxnLst>
                <a:cxn ang="0">
                  <a:pos x="connsiteX0" y="connsiteY0"/>
                </a:cxn>
                <a:cxn ang="0">
                  <a:pos x="connsiteX1" y="connsiteY1"/>
                </a:cxn>
                <a:cxn ang="0">
                  <a:pos x="connsiteX2" y="connsiteY2"/>
                </a:cxn>
              </a:cxnLst>
              <a:rect l="l" t="t" r="r" b="b"/>
              <a:pathLst>
                <a:path w="1206500" h="254000">
                  <a:moveTo>
                    <a:pt x="1206500" y="254000"/>
                  </a:moveTo>
                  <a:lnTo>
                    <a:pt x="254000" y="254000"/>
                  </a:lnTo>
                  <a:lnTo>
                    <a:pt x="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21"/>
            <p:cNvSpPr/>
            <p:nvPr/>
          </p:nvSpPr>
          <p:spPr>
            <a:xfrm>
              <a:off x="2667000" y="5537200"/>
              <a:ext cx="2451100" cy="0"/>
            </a:xfrm>
            <a:custGeom>
              <a:avLst/>
              <a:gdLst>
                <a:gd name="connsiteX0" fmla="*/ 2451100 w 2451100"/>
                <a:gd name="connsiteY0" fmla="*/ 0 h 0"/>
                <a:gd name="connsiteX1" fmla="*/ 0 w 2451100"/>
                <a:gd name="connsiteY1" fmla="*/ 0 h 0"/>
              </a:gdLst>
              <a:ahLst/>
              <a:cxnLst>
                <a:cxn ang="0">
                  <a:pos x="connsiteX0" y="connsiteY0"/>
                </a:cxn>
                <a:cxn ang="0">
                  <a:pos x="connsiteX1" y="connsiteY1"/>
                </a:cxn>
              </a:cxnLst>
              <a:rect l="l" t="t" r="r" b="b"/>
              <a:pathLst>
                <a:path w="2451100">
                  <a:moveTo>
                    <a:pt x="2451100" y="0"/>
                  </a:moveTo>
                  <a:lnTo>
                    <a:pt x="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8" name="그룹 27"/>
            <p:cNvGrpSpPr/>
            <p:nvPr/>
          </p:nvGrpSpPr>
          <p:grpSpPr>
            <a:xfrm>
              <a:off x="4427069" y="2363086"/>
              <a:ext cx="3798004" cy="3945478"/>
              <a:chOff x="3862849" y="2903998"/>
              <a:chExt cx="3912096" cy="4064000"/>
            </a:xfrm>
          </p:grpSpPr>
          <p:graphicFrame>
            <p:nvGraphicFramePr>
              <p:cNvPr id="29" name="차트 28"/>
              <p:cNvGraphicFramePr/>
              <p:nvPr/>
            </p:nvGraphicFramePr>
            <p:xfrm>
              <a:off x="3862849" y="2903998"/>
              <a:ext cx="3912096"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30" name="도넛 29"/>
              <p:cNvSpPr/>
              <p:nvPr/>
            </p:nvSpPr>
            <p:spPr>
              <a:xfrm>
                <a:off x="4018697" y="3135798"/>
                <a:ext cx="3600400" cy="3600400"/>
              </a:xfrm>
              <a:prstGeom prst="donut">
                <a:avLst>
                  <a:gd name="adj" fmla="val 2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2" name="TextBox 31">
              <a:extLst>
                <a:ext uri="{FF2B5EF4-FFF2-40B4-BE49-F238E27FC236}">
                  <a16:creationId xmlns="" xmlns:a16="http://schemas.microsoft.com/office/drawing/2014/main" id="{872D95DF-D9B8-4644-BDF7-A0591463303D}"/>
                </a:ext>
              </a:extLst>
            </p:cNvPr>
            <p:cNvSpPr txBox="1"/>
            <p:nvPr/>
          </p:nvSpPr>
          <p:spPr>
            <a:xfrm>
              <a:off x="6505964" y="4426146"/>
              <a:ext cx="1164836" cy="516990"/>
            </a:xfrm>
            <a:prstGeom prst="rect">
              <a:avLst/>
            </a:prstGeom>
            <a:noFill/>
          </p:spPr>
          <p:txBody>
            <a:bodyPr wrap="square" lIns="0" tIns="0" rIns="0" bIns="0" rtlCol="0" anchor="ctr">
              <a:noAutofit/>
              <a:scene3d>
                <a:camera prst="orthographicFront"/>
                <a:lightRig rig="threePt" dir="t"/>
              </a:scene3d>
              <a:sp3d>
                <a:bevelT w="0" h="6350"/>
              </a:sp3d>
            </a:bodyPr>
            <a:lstStyle/>
            <a:p>
              <a:pPr algn="ctr"/>
              <a:r>
                <a:rPr lang="en-US" altLang="ko-KR" sz="1200" dirty="0">
                  <a:solidFill>
                    <a:schemeClr val="bg1"/>
                  </a:solidFill>
                  <a:latin typeface="SamsungOne 400" panose="020B0503030303020204" pitchFamily="34" charset="0"/>
                  <a:ea typeface="SamsungOne 400" panose="020B0503030303020204" pitchFamily="34" charset="0"/>
                </a:rPr>
                <a:t>Cleaning and organizing data</a:t>
              </a:r>
            </a:p>
            <a:p>
              <a:pPr algn="ctr"/>
              <a:r>
                <a:rPr lang="en-US" altLang="ko-KR" sz="1600" dirty="0">
                  <a:solidFill>
                    <a:schemeClr val="bg1"/>
                  </a:solidFill>
                  <a:latin typeface="SamsungOne 700" panose="020B0803030303020204" pitchFamily="34" charset="0"/>
                  <a:ea typeface="SamsungOne 700" panose="020B0803030303020204" pitchFamily="34" charset="0"/>
                </a:rPr>
                <a:t>57%</a:t>
              </a:r>
              <a:endParaRPr lang="ko-KR" altLang="en-US" sz="1600" dirty="0">
                <a:solidFill>
                  <a:schemeClr val="bg1"/>
                </a:solidFill>
                <a:latin typeface="SamsungOne 700" panose="020B0803030303020204" pitchFamily="34" charset="0"/>
              </a:endParaRPr>
            </a:p>
          </p:txBody>
        </p:sp>
        <p:sp>
          <p:nvSpPr>
            <p:cNvPr id="33" name="TextBox 32">
              <a:extLst>
                <a:ext uri="{FF2B5EF4-FFF2-40B4-BE49-F238E27FC236}">
                  <a16:creationId xmlns="" xmlns:a16="http://schemas.microsoft.com/office/drawing/2014/main" id="{872D95DF-D9B8-4644-BDF7-A0591463303D}"/>
                </a:ext>
              </a:extLst>
            </p:cNvPr>
            <p:cNvSpPr txBox="1"/>
            <p:nvPr/>
          </p:nvSpPr>
          <p:spPr>
            <a:xfrm>
              <a:off x="5289783" y="3227459"/>
              <a:ext cx="885436" cy="516990"/>
            </a:xfrm>
            <a:prstGeom prst="rect">
              <a:avLst/>
            </a:prstGeom>
            <a:noFill/>
          </p:spPr>
          <p:txBody>
            <a:bodyPr wrap="square" lIns="0" tIns="0" rIns="0" bIns="0" rtlCol="0" anchor="ctr">
              <a:noAutofit/>
              <a:scene3d>
                <a:camera prst="orthographicFront"/>
                <a:lightRig rig="threePt" dir="t"/>
              </a:scene3d>
              <a:sp3d>
                <a:bevelT w="0" h="6350"/>
              </a:sp3d>
            </a:bodyPr>
            <a:lstStyle/>
            <a:p>
              <a:pPr algn="ctr"/>
              <a:r>
                <a:rPr lang="en-US" altLang="ko-KR" sz="1200" dirty="0">
                  <a:solidFill>
                    <a:schemeClr val="bg1"/>
                  </a:solidFill>
                  <a:latin typeface="SamsungOne 400" panose="020B0503030303020204" pitchFamily="34" charset="0"/>
                  <a:ea typeface="SamsungOne 400" panose="020B0503030303020204" pitchFamily="34" charset="0"/>
                </a:rPr>
                <a:t>Collecting data sets</a:t>
              </a:r>
            </a:p>
            <a:p>
              <a:pPr algn="ctr"/>
              <a:r>
                <a:rPr lang="en-US" altLang="ko-KR" sz="1600" dirty="0">
                  <a:solidFill>
                    <a:schemeClr val="bg1"/>
                  </a:solidFill>
                  <a:latin typeface="SamsungOne 700" panose="020B0803030303020204" pitchFamily="34" charset="0"/>
                  <a:ea typeface="SamsungOne 700" panose="020B0803030303020204" pitchFamily="34" charset="0"/>
                </a:rPr>
                <a:t>21%</a:t>
              </a:r>
              <a:endParaRPr lang="ko-KR" altLang="en-US" sz="1600" dirty="0">
                <a:solidFill>
                  <a:schemeClr val="bg1"/>
                </a:solidFill>
                <a:latin typeface="SamsungOne 700" panose="020B0803030303020204" pitchFamily="34" charset="0"/>
              </a:endParaRPr>
            </a:p>
          </p:txBody>
        </p:sp>
        <p:sp>
          <p:nvSpPr>
            <p:cNvPr id="34" name="TextBox 33">
              <a:extLst>
                <a:ext uri="{FF2B5EF4-FFF2-40B4-BE49-F238E27FC236}">
                  <a16:creationId xmlns="" xmlns:a16="http://schemas.microsoft.com/office/drawing/2014/main" id="{872D95DF-D9B8-4644-BDF7-A0591463303D}"/>
                </a:ext>
              </a:extLst>
            </p:cNvPr>
            <p:cNvSpPr txBox="1"/>
            <p:nvPr/>
          </p:nvSpPr>
          <p:spPr>
            <a:xfrm>
              <a:off x="1748402" y="3806012"/>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Mining data for patterns </a:t>
              </a:r>
              <a:r>
                <a:rPr lang="en-US" altLang="ko-KR" sz="1600" dirty="0">
                  <a:solidFill>
                    <a:schemeClr val="tx1">
                      <a:lumMod val="75000"/>
                      <a:lumOff val="25000"/>
                    </a:schemeClr>
                  </a:solidFill>
                  <a:latin typeface="SamsungOne 700" panose="020B0803030303020204" pitchFamily="34" charset="0"/>
                  <a:ea typeface="SamsungOne 700" panose="020B0803030303020204" pitchFamily="34" charset="0"/>
                </a:rPr>
                <a:t>3%</a:t>
              </a:r>
              <a:endParaRPr lang="ko-KR" altLang="en-US" sz="1600" dirty="0">
                <a:solidFill>
                  <a:schemeClr val="tx1">
                    <a:lumMod val="75000"/>
                    <a:lumOff val="25000"/>
                  </a:schemeClr>
                </a:solidFill>
                <a:latin typeface="SamsungOne 700" panose="020B0803030303020204" pitchFamily="34" charset="0"/>
              </a:endParaRPr>
            </a:p>
          </p:txBody>
        </p:sp>
        <p:sp>
          <p:nvSpPr>
            <p:cNvPr id="35" name="TextBox 34">
              <a:extLst>
                <a:ext uri="{FF2B5EF4-FFF2-40B4-BE49-F238E27FC236}">
                  <a16:creationId xmlns="" xmlns:a16="http://schemas.microsoft.com/office/drawing/2014/main" id="{872D95DF-D9B8-4644-BDF7-A0591463303D}"/>
                </a:ext>
              </a:extLst>
            </p:cNvPr>
            <p:cNvSpPr txBox="1"/>
            <p:nvPr/>
          </p:nvSpPr>
          <p:spPr>
            <a:xfrm>
              <a:off x="1748402" y="4305545"/>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Refining algorithms </a:t>
              </a:r>
              <a:r>
                <a:rPr lang="en-US" altLang="ko-KR" sz="1600" dirty="0">
                  <a:solidFill>
                    <a:schemeClr val="tx1">
                      <a:lumMod val="75000"/>
                      <a:lumOff val="25000"/>
                    </a:schemeClr>
                  </a:solidFill>
                  <a:latin typeface="SamsungOne 700" panose="020B0803030303020204" pitchFamily="34" charset="0"/>
                  <a:ea typeface="SamsungOne 700" panose="020B0803030303020204" pitchFamily="34" charset="0"/>
                </a:rPr>
                <a:t>4%</a:t>
              </a:r>
              <a:endParaRPr lang="ko-KR" altLang="en-US" sz="1600" dirty="0">
                <a:solidFill>
                  <a:schemeClr val="tx1">
                    <a:lumMod val="75000"/>
                    <a:lumOff val="25000"/>
                  </a:schemeClr>
                </a:solidFill>
                <a:latin typeface="SamsungOne 700" panose="020B0803030303020204" pitchFamily="34" charset="0"/>
              </a:endParaRPr>
            </a:p>
          </p:txBody>
        </p:sp>
        <p:sp>
          <p:nvSpPr>
            <p:cNvPr id="36" name="TextBox 35">
              <a:extLst>
                <a:ext uri="{FF2B5EF4-FFF2-40B4-BE49-F238E27FC236}">
                  <a16:creationId xmlns="" xmlns:a16="http://schemas.microsoft.com/office/drawing/2014/main" id="{872D95DF-D9B8-4644-BDF7-A0591463303D}"/>
                </a:ext>
              </a:extLst>
            </p:cNvPr>
            <p:cNvSpPr txBox="1"/>
            <p:nvPr/>
          </p:nvSpPr>
          <p:spPr>
            <a:xfrm>
              <a:off x="1748402" y="4805078"/>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Building training sets </a:t>
              </a:r>
              <a:r>
                <a:rPr lang="en-US" altLang="ko-KR" sz="1600" dirty="0">
                  <a:solidFill>
                    <a:schemeClr val="tx1">
                      <a:lumMod val="75000"/>
                      <a:lumOff val="25000"/>
                    </a:schemeClr>
                  </a:solidFill>
                  <a:latin typeface="SamsungOne 700" panose="020B0803030303020204" pitchFamily="34" charset="0"/>
                  <a:ea typeface="SamsungOne 700" panose="020B0803030303020204" pitchFamily="34" charset="0"/>
                </a:rPr>
                <a:t>10%</a:t>
              </a:r>
              <a:endParaRPr lang="ko-KR" altLang="en-US" sz="1600" dirty="0">
                <a:solidFill>
                  <a:schemeClr val="tx1">
                    <a:lumMod val="75000"/>
                    <a:lumOff val="25000"/>
                  </a:schemeClr>
                </a:solidFill>
                <a:latin typeface="SamsungOne 700" panose="020B0803030303020204" pitchFamily="34" charset="0"/>
              </a:endParaRPr>
            </a:p>
          </p:txBody>
        </p:sp>
        <p:sp>
          <p:nvSpPr>
            <p:cNvPr id="37" name="TextBox 36">
              <a:extLst>
                <a:ext uri="{FF2B5EF4-FFF2-40B4-BE49-F238E27FC236}">
                  <a16:creationId xmlns="" xmlns:a16="http://schemas.microsoft.com/office/drawing/2014/main" id="{872D95DF-D9B8-4644-BDF7-A0591463303D}"/>
                </a:ext>
              </a:extLst>
            </p:cNvPr>
            <p:cNvSpPr txBox="1"/>
            <p:nvPr/>
          </p:nvSpPr>
          <p:spPr>
            <a:xfrm>
              <a:off x="1748402" y="5304612"/>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Other </a:t>
              </a:r>
              <a:r>
                <a:rPr lang="en-US" altLang="ko-KR" sz="1600" dirty="0">
                  <a:solidFill>
                    <a:schemeClr val="tx1">
                      <a:lumMod val="75000"/>
                      <a:lumOff val="25000"/>
                    </a:schemeClr>
                  </a:solidFill>
                  <a:latin typeface="SamsungOne 700" panose="020B0803030303020204" pitchFamily="34" charset="0"/>
                  <a:ea typeface="SamsungOne 700" panose="020B0803030303020204" pitchFamily="34" charset="0"/>
                </a:rPr>
                <a:t>5%</a:t>
              </a:r>
              <a:endParaRPr lang="ko-KR" altLang="en-US" sz="1600" dirty="0">
                <a:solidFill>
                  <a:schemeClr val="tx1">
                    <a:lumMod val="75000"/>
                    <a:lumOff val="25000"/>
                  </a:schemeClr>
                </a:solidFill>
                <a:latin typeface="SamsungOne 700" panose="020B0803030303020204" pitchFamily="34" charset="0"/>
              </a:endParaRPr>
            </a:p>
          </p:txBody>
        </p:sp>
      </p:grpSp>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3.1. Data Preprocessing</a:t>
              </a:r>
              <a:endParaRPr lang="ko-KR" altLang="en-US"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38" name="사각형: 둥근 모서리 32">
            <a:extLst>
              <a:ext uri="{FF2B5EF4-FFF2-40B4-BE49-F238E27FC236}">
                <a16:creationId xmlns="" xmlns:a16="http://schemas.microsoft.com/office/drawing/2014/main" id="{8E189678-0F5D-4CE1-9150-C7CEF6BE2433}"/>
              </a:ext>
            </a:extLst>
          </p:cNvPr>
          <p:cNvSpPr/>
          <p:nvPr/>
        </p:nvSpPr>
        <p:spPr>
          <a:xfrm>
            <a:off x="4499536" y="5545566"/>
            <a:ext cx="4983842" cy="333885"/>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r>
              <a:rPr lang="en-US" altLang="ko-KR" sz="1000" b="1" dirty="0">
                <a:solidFill>
                  <a:schemeClr val="bg1"/>
                </a:solidFill>
                <a:latin typeface="SamsungOne 400" panose="020B0503030303020204" pitchFamily="34" charset="0"/>
                <a:ea typeface="SamsungOne 400" panose="020B0503030303020204" pitchFamily="34" charset="0"/>
              </a:rPr>
              <a:t> https://www.forbes.com/sites/gilpress/2016/03/23/data-preparation-most-time-consuming-least-enjoyable-data-science-task-survey-says/#790d18c36f63 </a:t>
            </a:r>
          </a:p>
        </p:txBody>
      </p:sp>
      <p:grpSp>
        <p:nvGrpSpPr>
          <p:cNvPr id="45" name="그룹 44">
            <a:extLst>
              <a:ext uri="{FF2B5EF4-FFF2-40B4-BE49-F238E27FC236}">
                <a16:creationId xmlns="" xmlns:a16="http://schemas.microsoft.com/office/drawing/2014/main" id="{EAE71F75-0CBB-4FE2-87DB-0000ABD80F2E}"/>
              </a:ext>
            </a:extLst>
          </p:cNvPr>
          <p:cNvGrpSpPr/>
          <p:nvPr/>
        </p:nvGrpSpPr>
        <p:grpSpPr>
          <a:xfrm>
            <a:off x="580388" y="1413381"/>
            <a:ext cx="8887612" cy="599957"/>
            <a:chOff x="580388" y="1413381"/>
            <a:chExt cx="8887612" cy="599957"/>
          </a:xfrm>
        </p:grpSpPr>
        <p:sp>
          <p:nvSpPr>
            <p:cNvPr id="46" name="직사각형 45">
              <a:extLst>
                <a:ext uri="{FF2B5EF4-FFF2-40B4-BE49-F238E27FC236}">
                  <a16:creationId xmlns="" xmlns:a16="http://schemas.microsoft.com/office/drawing/2014/main" id="{2684E1CF-CC22-406F-A50C-73F9645C4E1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Data scientist survey:</a:t>
              </a:r>
            </a:p>
          </p:txBody>
        </p:sp>
        <p:sp>
          <p:nvSpPr>
            <p:cNvPr id="47" name="Rectangle 12">
              <a:extLst>
                <a:ext uri="{FF2B5EF4-FFF2-40B4-BE49-F238E27FC236}">
                  <a16:creationId xmlns="" xmlns:a16="http://schemas.microsoft.com/office/drawing/2014/main" id="{415A5FBF-497A-4130-9688-2764D3EF377A}"/>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What do data scientists least enjoy doing?</a:t>
              </a:r>
            </a:p>
          </p:txBody>
        </p:sp>
      </p:grpSp>
    </p:spTree>
    <p:extLst>
      <p:ext uri="{BB962C8B-B14F-4D97-AF65-F5344CB8AC3E}">
        <p14:creationId xmlns:p14="http://schemas.microsoft.com/office/powerpoint/2010/main" val="6131606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 xmlns:a16="http://schemas.microsoft.com/office/drawing/2014/main" id="{BD2ECB11-F992-4933-9B61-D27533D7D7B6}"/>
              </a:ext>
            </a:extLst>
          </p:cNvPr>
          <p:cNvGrpSpPr/>
          <p:nvPr/>
        </p:nvGrpSpPr>
        <p:grpSpPr>
          <a:xfrm>
            <a:off x="1060962" y="2166392"/>
            <a:ext cx="5200423" cy="692690"/>
            <a:chOff x="1052043" y="2601659"/>
            <a:chExt cx="5200423" cy="692690"/>
          </a:xfrm>
        </p:grpSpPr>
        <p:sp>
          <p:nvSpPr>
            <p:cNvPr id="49" name="정육면체 48">
              <a:extLst>
                <a:ext uri="{FF2B5EF4-FFF2-40B4-BE49-F238E27FC236}">
                  <a16:creationId xmlns="" xmlns:a16="http://schemas.microsoft.com/office/drawing/2014/main" id="{292F2407-59B7-40E0-BD1E-B1B2776F8D20}"/>
                </a:ext>
              </a:extLst>
            </p:cNvPr>
            <p:cNvSpPr/>
            <p:nvPr/>
          </p:nvSpPr>
          <p:spPr>
            <a:xfrm>
              <a:off x="1052043" y="2601659"/>
              <a:ext cx="1440000" cy="692690"/>
            </a:xfrm>
            <a:prstGeom prst="cube">
              <a:avLst/>
            </a:prstGeom>
            <a:pattFill prst="lgConfetti">
              <a:fgClr>
                <a:srgbClr val="193EB0"/>
              </a:fgClr>
              <a:bgClr>
                <a:schemeClr val="bg1"/>
              </a:bgClr>
            </a:patt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화살표: 오른쪽 28">
              <a:extLst>
                <a:ext uri="{FF2B5EF4-FFF2-40B4-BE49-F238E27FC236}">
                  <a16:creationId xmlns="" xmlns:a16="http://schemas.microsoft.com/office/drawing/2014/main" id="{08DD7DD8-8488-4B05-AB00-721A7C148C47}"/>
                </a:ext>
              </a:extLst>
            </p:cNvPr>
            <p:cNvSpPr/>
            <p:nvPr/>
          </p:nvSpPr>
          <p:spPr>
            <a:xfrm>
              <a:off x="2920151" y="2808854"/>
              <a:ext cx="422492" cy="225006"/>
            </a:xfrm>
            <a:prstGeom prst="rightArrow">
              <a:avLst/>
            </a:prstGeom>
            <a:gradFill>
              <a:gsLst>
                <a:gs pos="0">
                  <a:schemeClr val="bg1">
                    <a:lumMod val="65000"/>
                    <a:alpha val="0"/>
                  </a:schemeClr>
                </a:gs>
                <a:gs pos="100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정육면체 50">
              <a:extLst>
                <a:ext uri="{FF2B5EF4-FFF2-40B4-BE49-F238E27FC236}">
                  <a16:creationId xmlns="" xmlns:a16="http://schemas.microsoft.com/office/drawing/2014/main" id="{E93E8612-A5F9-492D-BA4B-00FC9CD9198A}"/>
                </a:ext>
              </a:extLst>
            </p:cNvPr>
            <p:cNvSpPr/>
            <p:nvPr/>
          </p:nvSpPr>
          <p:spPr>
            <a:xfrm>
              <a:off x="3782141" y="2601659"/>
              <a:ext cx="1440000" cy="69269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TextBox 61">
              <a:extLst>
                <a:ext uri="{FF2B5EF4-FFF2-40B4-BE49-F238E27FC236}">
                  <a16:creationId xmlns="" xmlns:a16="http://schemas.microsoft.com/office/drawing/2014/main" id="{B49C1205-7C9E-44E8-96EC-C21D0AE2A851}"/>
                </a:ext>
              </a:extLst>
            </p:cNvPr>
            <p:cNvSpPr txBox="1"/>
            <p:nvPr/>
          </p:nvSpPr>
          <p:spPr>
            <a:xfrm>
              <a:off x="5444553" y="2767776"/>
              <a:ext cx="807913"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algn="ctr" defTabSz="914400">
                <a:defRPr sz="12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l"/>
              <a:r>
                <a:rPr lang="en-US" altLang="ko-KR" sz="1600" dirty="0"/>
                <a:t>Cleaning</a:t>
              </a:r>
              <a:endParaRPr lang="ko-KR" altLang="en-US" sz="1600" dirty="0"/>
            </a:p>
          </p:txBody>
        </p:sp>
      </p:grpSp>
      <p:grpSp>
        <p:nvGrpSpPr>
          <p:cNvPr id="4" name="그룹 3">
            <a:extLst>
              <a:ext uri="{FF2B5EF4-FFF2-40B4-BE49-F238E27FC236}">
                <a16:creationId xmlns="" xmlns:a16="http://schemas.microsoft.com/office/drawing/2014/main" id="{126CA496-0D7D-4DBC-AB0E-A9CB8A1119F0}"/>
              </a:ext>
            </a:extLst>
          </p:cNvPr>
          <p:cNvGrpSpPr/>
          <p:nvPr/>
        </p:nvGrpSpPr>
        <p:grpSpPr>
          <a:xfrm>
            <a:off x="1060962" y="3370215"/>
            <a:ext cx="7016084" cy="694418"/>
            <a:chOff x="1052043" y="3951637"/>
            <a:chExt cx="7016084" cy="694418"/>
          </a:xfrm>
        </p:grpSpPr>
        <p:sp>
          <p:nvSpPr>
            <p:cNvPr id="52" name="정육면체 51">
              <a:extLst>
                <a:ext uri="{FF2B5EF4-FFF2-40B4-BE49-F238E27FC236}">
                  <a16:creationId xmlns="" xmlns:a16="http://schemas.microsoft.com/office/drawing/2014/main" id="{72973527-061C-4ECD-99FA-2C3BECF5BC6F}"/>
                </a:ext>
              </a:extLst>
            </p:cNvPr>
            <p:cNvSpPr/>
            <p:nvPr/>
          </p:nvSpPr>
          <p:spPr>
            <a:xfrm>
              <a:off x="1052043" y="3953365"/>
              <a:ext cx="1440000" cy="69269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화살표: 오른쪽 31">
              <a:extLst>
                <a:ext uri="{FF2B5EF4-FFF2-40B4-BE49-F238E27FC236}">
                  <a16:creationId xmlns="" xmlns:a16="http://schemas.microsoft.com/office/drawing/2014/main" id="{3086C617-6312-47F2-9442-2571CE0710F6}"/>
                </a:ext>
              </a:extLst>
            </p:cNvPr>
            <p:cNvSpPr/>
            <p:nvPr/>
          </p:nvSpPr>
          <p:spPr>
            <a:xfrm>
              <a:off x="2920151" y="4160561"/>
              <a:ext cx="422492" cy="225006"/>
            </a:xfrm>
            <a:prstGeom prst="rightArrow">
              <a:avLst/>
            </a:prstGeom>
            <a:gradFill>
              <a:gsLst>
                <a:gs pos="0">
                  <a:schemeClr val="bg1">
                    <a:lumMod val="65000"/>
                    <a:alpha val="0"/>
                  </a:schemeClr>
                </a:gs>
                <a:gs pos="100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정육면체 53">
              <a:extLst>
                <a:ext uri="{FF2B5EF4-FFF2-40B4-BE49-F238E27FC236}">
                  <a16:creationId xmlns="" xmlns:a16="http://schemas.microsoft.com/office/drawing/2014/main" id="{D7FDED34-63FD-4C25-BE56-E507FD93FA40}"/>
                </a:ext>
              </a:extLst>
            </p:cNvPr>
            <p:cNvSpPr/>
            <p:nvPr/>
          </p:nvSpPr>
          <p:spPr>
            <a:xfrm>
              <a:off x="3822358" y="3951637"/>
              <a:ext cx="1440000" cy="692690"/>
            </a:xfrm>
            <a:prstGeom prst="cube">
              <a:avLst>
                <a:gd name="adj" fmla="val 64077"/>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TextBox 62">
              <a:extLst>
                <a:ext uri="{FF2B5EF4-FFF2-40B4-BE49-F238E27FC236}">
                  <a16:creationId xmlns="" xmlns:a16="http://schemas.microsoft.com/office/drawing/2014/main" id="{DAAC5B7A-25B0-47D6-8A57-289396D7E5F7}"/>
                </a:ext>
              </a:extLst>
            </p:cNvPr>
            <p:cNvSpPr txBox="1"/>
            <p:nvPr/>
          </p:nvSpPr>
          <p:spPr>
            <a:xfrm>
              <a:off x="5444552" y="4139346"/>
              <a:ext cx="2623575"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algn="ctr" defTabSz="914400">
                <a:defRPr sz="12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l"/>
              <a:r>
                <a:rPr lang="en-US" altLang="ko-KR" sz="1600" dirty="0"/>
                <a:t>Transformation/Reshaping</a:t>
              </a:r>
              <a:endParaRPr lang="ko-KR" altLang="en-US" sz="1600" dirty="0"/>
            </a:p>
          </p:txBody>
        </p:sp>
      </p:grpSp>
      <p:grpSp>
        <p:nvGrpSpPr>
          <p:cNvPr id="5" name="그룹 4">
            <a:extLst>
              <a:ext uri="{FF2B5EF4-FFF2-40B4-BE49-F238E27FC236}">
                <a16:creationId xmlns="" xmlns:a16="http://schemas.microsoft.com/office/drawing/2014/main" id="{AE432434-CFD6-4626-8FE0-45574029DBEE}"/>
              </a:ext>
            </a:extLst>
          </p:cNvPr>
          <p:cNvGrpSpPr/>
          <p:nvPr/>
        </p:nvGrpSpPr>
        <p:grpSpPr>
          <a:xfrm>
            <a:off x="712182" y="4437112"/>
            <a:ext cx="6244907" cy="923804"/>
            <a:chOff x="703263" y="5134097"/>
            <a:chExt cx="6244907" cy="923804"/>
          </a:xfrm>
        </p:grpSpPr>
        <p:sp>
          <p:nvSpPr>
            <p:cNvPr id="55" name="정육면체 54">
              <a:extLst>
                <a:ext uri="{FF2B5EF4-FFF2-40B4-BE49-F238E27FC236}">
                  <a16:creationId xmlns="" xmlns:a16="http://schemas.microsoft.com/office/drawing/2014/main" id="{63ACE882-AC01-4985-81DC-CB0B15461E5C}"/>
                </a:ext>
              </a:extLst>
            </p:cNvPr>
            <p:cNvSpPr/>
            <p:nvPr/>
          </p:nvSpPr>
          <p:spPr>
            <a:xfrm>
              <a:off x="3782141" y="5329417"/>
              <a:ext cx="1440000" cy="69269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화살표: 오른쪽 34">
              <a:extLst>
                <a:ext uri="{FF2B5EF4-FFF2-40B4-BE49-F238E27FC236}">
                  <a16:creationId xmlns="" xmlns:a16="http://schemas.microsoft.com/office/drawing/2014/main" id="{1EBF9DF7-896A-40CD-8D87-2181FD9C0070}"/>
                </a:ext>
              </a:extLst>
            </p:cNvPr>
            <p:cNvSpPr/>
            <p:nvPr/>
          </p:nvSpPr>
          <p:spPr>
            <a:xfrm>
              <a:off x="2920151" y="5536613"/>
              <a:ext cx="422492" cy="225006"/>
            </a:xfrm>
            <a:prstGeom prst="rightArrow">
              <a:avLst/>
            </a:prstGeom>
            <a:gradFill>
              <a:gsLst>
                <a:gs pos="0">
                  <a:schemeClr val="bg1">
                    <a:lumMod val="65000"/>
                    <a:alpha val="0"/>
                  </a:schemeClr>
                </a:gs>
                <a:gs pos="100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정육면체 56">
              <a:extLst>
                <a:ext uri="{FF2B5EF4-FFF2-40B4-BE49-F238E27FC236}">
                  <a16:creationId xmlns="" xmlns:a16="http://schemas.microsoft.com/office/drawing/2014/main" id="{3C355B9C-4F28-40EA-86E3-31AF892DBA15}"/>
                </a:ext>
              </a:extLst>
            </p:cNvPr>
            <p:cNvSpPr/>
            <p:nvPr/>
          </p:nvSpPr>
          <p:spPr>
            <a:xfrm>
              <a:off x="1052043" y="5863773"/>
              <a:ext cx="1440000" cy="158334"/>
            </a:xfrm>
            <a:prstGeom prst="cube">
              <a:avLst>
                <a:gd name="adj" fmla="val 58905"/>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정육면체 57">
              <a:extLst>
                <a:ext uri="{FF2B5EF4-FFF2-40B4-BE49-F238E27FC236}">
                  <a16:creationId xmlns="" xmlns:a16="http://schemas.microsoft.com/office/drawing/2014/main" id="{A2F86EC3-908A-4F41-96F1-BEA98D981F3B}"/>
                </a:ext>
              </a:extLst>
            </p:cNvPr>
            <p:cNvSpPr/>
            <p:nvPr/>
          </p:nvSpPr>
          <p:spPr>
            <a:xfrm>
              <a:off x="1125830" y="5501131"/>
              <a:ext cx="715033" cy="158334"/>
            </a:xfrm>
            <a:prstGeom prst="cube">
              <a:avLst>
                <a:gd name="adj" fmla="val 58905"/>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정육면체 58">
              <a:extLst>
                <a:ext uri="{FF2B5EF4-FFF2-40B4-BE49-F238E27FC236}">
                  <a16:creationId xmlns="" xmlns:a16="http://schemas.microsoft.com/office/drawing/2014/main" id="{C9EE621D-08CF-4CD6-84AA-85B7D19C0833}"/>
                </a:ext>
              </a:extLst>
            </p:cNvPr>
            <p:cNvSpPr/>
            <p:nvPr/>
          </p:nvSpPr>
          <p:spPr>
            <a:xfrm>
              <a:off x="1840863" y="5603285"/>
              <a:ext cx="715033" cy="158334"/>
            </a:xfrm>
            <a:prstGeom prst="cube">
              <a:avLst>
                <a:gd name="adj" fmla="val 58905"/>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0" name="정육면체 59">
              <a:extLst>
                <a:ext uri="{FF2B5EF4-FFF2-40B4-BE49-F238E27FC236}">
                  <a16:creationId xmlns="" xmlns:a16="http://schemas.microsoft.com/office/drawing/2014/main" id="{6A36839E-419F-43A5-99FF-9980C4B089F8}"/>
                </a:ext>
              </a:extLst>
            </p:cNvPr>
            <p:cNvSpPr/>
            <p:nvPr/>
          </p:nvSpPr>
          <p:spPr>
            <a:xfrm>
              <a:off x="1161613" y="5134097"/>
              <a:ext cx="1440000" cy="310988"/>
            </a:xfrm>
            <a:prstGeom prst="cube">
              <a:avLst>
                <a:gd name="adj" fmla="val 58905"/>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1" name="정육면체 60">
              <a:extLst>
                <a:ext uri="{FF2B5EF4-FFF2-40B4-BE49-F238E27FC236}">
                  <a16:creationId xmlns="" xmlns:a16="http://schemas.microsoft.com/office/drawing/2014/main" id="{AE48D798-3765-40D3-85A5-174A8F49A3DA}"/>
                </a:ext>
              </a:extLst>
            </p:cNvPr>
            <p:cNvSpPr/>
            <p:nvPr/>
          </p:nvSpPr>
          <p:spPr>
            <a:xfrm>
              <a:off x="703263" y="5170225"/>
              <a:ext cx="431843" cy="887676"/>
            </a:xfrm>
            <a:prstGeom prst="cube">
              <a:avLst>
                <a:gd name="adj" fmla="val 58905"/>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TextBox 63">
              <a:extLst>
                <a:ext uri="{FF2B5EF4-FFF2-40B4-BE49-F238E27FC236}">
                  <a16:creationId xmlns="" xmlns:a16="http://schemas.microsoft.com/office/drawing/2014/main" id="{90ADB7D1-0539-429D-AF05-558C99D525C3}"/>
                </a:ext>
              </a:extLst>
            </p:cNvPr>
            <p:cNvSpPr txBox="1"/>
            <p:nvPr/>
          </p:nvSpPr>
          <p:spPr>
            <a:xfrm>
              <a:off x="5444553" y="5490952"/>
              <a:ext cx="1503617"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algn="ctr" defTabSz="914400">
                <a:defRPr sz="12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l"/>
              <a:r>
                <a:rPr lang="en-US" altLang="ko-KR" sz="1600" dirty="0"/>
                <a:t>Integration/Join</a:t>
              </a:r>
              <a:endParaRPr lang="ko-KR" altLang="en-US" sz="1600" dirty="0"/>
            </a:p>
          </p:txBody>
        </p:sp>
      </p:grpSp>
      <p:grpSp>
        <p:nvGrpSpPr>
          <p:cNvPr id="26" name="그룹 2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0" name="직사각형 2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3.1. Data Preprocessing</a:t>
              </a:r>
              <a:endParaRPr lang="ko-KR" altLang="en-US" dirty="0">
                <a:solidFill>
                  <a:prstClr val="white"/>
                </a:solidFill>
                <a:latin typeface="SamsungSharpSans-Medium" pitchFamily="2" charset="0"/>
                <a:cs typeface="SamsungSharpSans-Medium" pitchFamily="2" charset="0"/>
              </a:endParaRPr>
            </a:p>
          </p:txBody>
        </p:sp>
        <p:sp>
          <p:nvSpPr>
            <p:cNvPr id="32" name="직사각형 3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33" name="직사각형 32">
            <a:extLst>
              <a:ext uri="{FF2B5EF4-FFF2-40B4-BE49-F238E27FC236}">
                <a16:creationId xmlns="" xmlns:a16="http://schemas.microsoft.com/office/drawing/2014/main" id="{2684E1CF-CC22-406F-A50C-73F9645C4E1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Operations:</a:t>
            </a:r>
          </a:p>
        </p:txBody>
      </p:sp>
    </p:spTree>
    <p:extLst>
      <p:ext uri="{BB962C8B-B14F-4D97-AF65-F5344CB8AC3E}">
        <p14:creationId xmlns:p14="http://schemas.microsoft.com/office/powerpoint/2010/main" val="77148763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890826" y="2132856"/>
            <a:ext cx="7300946" cy="3459100"/>
            <a:chOff x="713969" y="2601658"/>
            <a:chExt cx="7300946" cy="3459100"/>
          </a:xfrm>
        </p:grpSpPr>
        <p:sp>
          <p:nvSpPr>
            <p:cNvPr id="77" name="정육면체 76">
              <a:extLst>
                <a:ext uri="{FF2B5EF4-FFF2-40B4-BE49-F238E27FC236}">
                  <a16:creationId xmlns="" xmlns:a16="http://schemas.microsoft.com/office/drawing/2014/main" id="{292F2407-59B7-40E0-BD1E-B1B2776F8D20}"/>
                </a:ext>
              </a:extLst>
            </p:cNvPr>
            <p:cNvSpPr/>
            <p:nvPr/>
          </p:nvSpPr>
          <p:spPr>
            <a:xfrm>
              <a:off x="713969" y="2601658"/>
              <a:ext cx="720000" cy="90000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9" name="정육면체 78">
              <a:extLst>
                <a:ext uri="{FF2B5EF4-FFF2-40B4-BE49-F238E27FC236}">
                  <a16:creationId xmlns="" xmlns:a16="http://schemas.microsoft.com/office/drawing/2014/main" id="{E93E8612-A5F9-492D-BA4B-00FC9CD9198A}"/>
                </a:ext>
              </a:extLst>
            </p:cNvPr>
            <p:cNvSpPr/>
            <p:nvPr/>
          </p:nvSpPr>
          <p:spPr>
            <a:xfrm>
              <a:off x="3444067" y="3819487"/>
              <a:ext cx="1440000" cy="72000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1" name="정육면체 80">
              <a:extLst>
                <a:ext uri="{FF2B5EF4-FFF2-40B4-BE49-F238E27FC236}">
                  <a16:creationId xmlns="" xmlns:a16="http://schemas.microsoft.com/office/drawing/2014/main" id="{63ACE882-AC01-4985-81DC-CB0B15461E5C}"/>
                </a:ext>
              </a:extLst>
            </p:cNvPr>
            <p:cNvSpPr/>
            <p:nvPr/>
          </p:nvSpPr>
          <p:spPr>
            <a:xfrm>
              <a:off x="3444067" y="4883126"/>
              <a:ext cx="1440000" cy="72000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83" name="그룹 82">
              <a:extLst>
                <a:ext uri="{FF2B5EF4-FFF2-40B4-BE49-F238E27FC236}">
                  <a16:creationId xmlns="" xmlns:a16="http://schemas.microsoft.com/office/drawing/2014/main" id="{DDC7352A-5B94-419F-9FBB-F3A6BB465567}"/>
                </a:ext>
              </a:extLst>
            </p:cNvPr>
            <p:cNvGrpSpPr/>
            <p:nvPr/>
          </p:nvGrpSpPr>
          <p:grpSpPr>
            <a:xfrm>
              <a:off x="713969" y="3823703"/>
              <a:ext cx="1440000" cy="720000"/>
              <a:chOff x="2388824" y="3521360"/>
              <a:chExt cx="1440000" cy="720000"/>
            </a:xfrm>
          </p:grpSpPr>
          <p:sp>
            <p:nvSpPr>
              <p:cNvPr id="84" name="정육면체 83">
                <a:extLst>
                  <a:ext uri="{FF2B5EF4-FFF2-40B4-BE49-F238E27FC236}">
                    <a16:creationId xmlns="" xmlns:a16="http://schemas.microsoft.com/office/drawing/2014/main" id="{72973527-061C-4ECD-99FA-2C3BECF5BC6F}"/>
                  </a:ext>
                </a:extLst>
              </p:cNvPr>
              <p:cNvSpPr/>
              <p:nvPr/>
            </p:nvSpPr>
            <p:spPr>
              <a:xfrm>
                <a:off x="2388824" y="3521360"/>
                <a:ext cx="1440000" cy="72000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직사각형 84">
                <a:extLst>
                  <a:ext uri="{FF2B5EF4-FFF2-40B4-BE49-F238E27FC236}">
                    <a16:creationId xmlns="" xmlns:a16="http://schemas.microsoft.com/office/drawing/2014/main" id="{E43B47A0-148D-4F4A-A28E-D42EDBC016A4}"/>
                  </a:ext>
                </a:extLst>
              </p:cNvPr>
              <p:cNvSpPr/>
              <p:nvPr/>
            </p:nvSpPr>
            <p:spPr>
              <a:xfrm>
                <a:off x="2548735" y="4071356"/>
                <a:ext cx="140677" cy="165788"/>
              </a:xfrm>
              <a:prstGeom prst="rect">
                <a:avLst/>
              </a:prstGeom>
              <a:solidFill>
                <a:srgbClr val="FF0000"/>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6" name="직사각형 85">
                <a:extLst>
                  <a:ext uri="{FF2B5EF4-FFF2-40B4-BE49-F238E27FC236}">
                    <a16:creationId xmlns="" xmlns:a16="http://schemas.microsoft.com/office/drawing/2014/main" id="{2678FD80-B53E-452C-9762-82EE05C124A2}"/>
                  </a:ext>
                </a:extLst>
              </p:cNvPr>
              <p:cNvSpPr/>
              <p:nvPr/>
            </p:nvSpPr>
            <p:spPr>
              <a:xfrm>
                <a:off x="2701135" y="3710835"/>
                <a:ext cx="658561" cy="102255"/>
              </a:xfrm>
              <a:prstGeom prst="rect">
                <a:avLst/>
              </a:prstGeom>
              <a:solidFill>
                <a:srgbClr val="FF0000"/>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7" name="직사각형 86">
                <a:extLst>
                  <a:ext uri="{FF2B5EF4-FFF2-40B4-BE49-F238E27FC236}">
                    <a16:creationId xmlns="" xmlns:a16="http://schemas.microsoft.com/office/drawing/2014/main" id="{CA156388-3C68-4BE7-B575-3BF56877076A}"/>
                  </a:ext>
                </a:extLst>
              </p:cNvPr>
              <p:cNvSpPr/>
              <p:nvPr/>
            </p:nvSpPr>
            <p:spPr>
              <a:xfrm>
                <a:off x="3434172" y="3894364"/>
                <a:ext cx="218601" cy="102516"/>
              </a:xfrm>
              <a:prstGeom prst="rect">
                <a:avLst/>
              </a:prstGeom>
              <a:solidFill>
                <a:srgbClr val="FF0000"/>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직사각형 87">
                <a:extLst>
                  <a:ext uri="{FF2B5EF4-FFF2-40B4-BE49-F238E27FC236}">
                    <a16:creationId xmlns="" xmlns:a16="http://schemas.microsoft.com/office/drawing/2014/main" id="{0809B6B2-7F0E-46C8-926B-4621C40610DB}"/>
                  </a:ext>
                </a:extLst>
              </p:cNvPr>
              <p:cNvSpPr/>
              <p:nvPr/>
            </p:nvSpPr>
            <p:spPr>
              <a:xfrm>
                <a:off x="3103167" y="4059396"/>
                <a:ext cx="548917" cy="101921"/>
              </a:xfrm>
              <a:prstGeom prst="rect">
                <a:avLst/>
              </a:prstGeom>
              <a:solidFill>
                <a:srgbClr val="FF0000"/>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89" name="TextBox 88">
              <a:extLst>
                <a:ext uri="{FF2B5EF4-FFF2-40B4-BE49-F238E27FC236}">
                  <a16:creationId xmlns="" xmlns:a16="http://schemas.microsoft.com/office/drawing/2014/main" id="{6D40A6C6-25BC-43B4-82ED-CED8EAB4ABBE}"/>
                </a:ext>
              </a:extLst>
            </p:cNvPr>
            <p:cNvSpPr txBox="1"/>
            <p:nvPr/>
          </p:nvSpPr>
          <p:spPr>
            <a:xfrm>
              <a:off x="5118626" y="4115903"/>
              <a:ext cx="2896289"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defTabSz="914400">
                <a:defRPr sz="16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a:t>Imputation of missing values</a:t>
              </a:r>
              <a:endParaRPr lang="ko-KR" altLang="en-US" dirty="0"/>
            </a:p>
          </p:txBody>
        </p:sp>
        <p:sp>
          <p:nvSpPr>
            <p:cNvPr id="90" name="TextBox 89">
              <a:extLst>
                <a:ext uri="{FF2B5EF4-FFF2-40B4-BE49-F238E27FC236}">
                  <a16:creationId xmlns="" xmlns:a16="http://schemas.microsoft.com/office/drawing/2014/main" id="{FFE9AFE6-9084-4BFE-AB88-D3962049E6F5}"/>
                </a:ext>
              </a:extLst>
            </p:cNvPr>
            <p:cNvSpPr txBox="1"/>
            <p:nvPr/>
          </p:nvSpPr>
          <p:spPr>
            <a:xfrm>
              <a:off x="5118626" y="3025403"/>
              <a:ext cx="2896288"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defTabSz="914400">
                <a:defRPr sz="16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a:t>Scaling/Normalization</a:t>
              </a:r>
              <a:endParaRPr lang="ko-KR" altLang="en-US" dirty="0"/>
            </a:p>
          </p:txBody>
        </p:sp>
        <p:sp>
          <p:nvSpPr>
            <p:cNvPr id="91" name="TextBox 90">
              <a:extLst>
                <a:ext uri="{FF2B5EF4-FFF2-40B4-BE49-F238E27FC236}">
                  <a16:creationId xmlns="" xmlns:a16="http://schemas.microsoft.com/office/drawing/2014/main" id="{59E2D384-2B7F-44A4-B64E-11678451860B}"/>
                </a:ext>
              </a:extLst>
            </p:cNvPr>
            <p:cNvSpPr txBox="1"/>
            <p:nvPr/>
          </p:nvSpPr>
          <p:spPr>
            <a:xfrm>
              <a:off x="5118626" y="5148074"/>
              <a:ext cx="2896289"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defTabSz="914400">
                <a:defRPr sz="16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a:t>Outlier treatment</a:t>
              </a:r>
              <a:endParaRPr lang="ko-KR" altLang="en-US" dirty="0"/>
            </a:p>
          </p:txBody>
        </p:sp>
        <p:sp>
          <p:nvSpPr>
            <p:cNvPr id="92" name="정육면체 91">
              <a:extLst>
                <a:ext uri="{FF2B5EF4-FFF2-40B4-BE49-F238E27FC236}">
                  <a16:creationId xmlns="" xmlns:a16="http://schemas.microsoft.com/office/drawing/2014/main" id="{E33E0E29-7817-4609-BEEE-33748F154833}"/>
                </a:ext>
              </a:extLst>
            </p:cNvPr>
            <p:cNvSpPr/>
            <p:nvPr/>
          </p:nvSpPr>
          <p:spPr>
            <a:xfrm>
              <a:off x="3444067" y="2783335"/>
              <a:ext cx="1440000" cy="72000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정육면체 92">
              <a:extLst>
                <a:ext uri="{FF2B5EF4-FFF2-40B4-BE49-F238E27FC236}">
                  <a16:creationId xmlns="" xmlns:a16="http://schemas.microsoft.com/office/drawing/2014/main" id="{2463BDD9-27A3-4BD5-8EAF-CC6F78A545D9}"/>
                </a:ext>
              </a:extLst>
            </p:cNvPr>
            <p:cNvSpPr/>
            <p:nvPr/>
          </p:nvSpPr>
          <p:spPr>
            <a:xfrm>
              <a:off x="1252833" y="2831434"/>
              <a:ext cx="360000" cy="670394"/>
            </a:xfrm>
            <a:prstGeom prst="cube">
              <a:avLst/>
            </a:prstGeom>
            <a:solidFill>
              <a:srgbClr val="1D4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4" name="정육면체 93">
              <a:extLst>
                <a:ext uri="{FF2B5EF4-FFF2-40B4-BE49-F238E27FC236}">
                  <a16:creationId xmlns="" xmlns:a16="http://schemas.microsoft.com/office/drawing/2014/main" id="{6404759F-DE7A-4993-865C-1234DA44DA93}"/>
                </a:ext>
              </a:extLst>
            </p:cNvPr>
            <p:cNvSpPr/>
            <p:nvPr/>
          </p:nvSpPr>
          <p:spPr>
            <a:xfrm>
              <a:off x="1526908" y="3141259"/>
              <a:ext cx="360000" cy="360000"/>
            </a:xfrm>
            <a:prstGeom prst="cube">
              <a:avLst/>
            </a:prstGeom>
            <a:solidFill>
              <a:srgbClr val="1D4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5" name="정육면체 94">
              <a:extLst>
                <a:ext uri="{FF2B5EF4-FFF2-40B4-BE49-F238E27FC236}">
                  <a16:creationId xmlns="" xmlns:a16="http://schemas.microsoft.com/office/drawing/2014/main" id="{C3211F7A-7FAC-4DC6-B5E9-611CEA224215}"/>
                </a:ext>
              </a:extLst>
            </p:cNvPr>
            <p:cNvSpPr/>
            <p:nvPr/>
          </p:nvSpPr>
          <p:spPr>
            <a:xfrm>
              <a:off x="1795835" y="3319179"/>
              <a:ext cx="360000" cy="180000"/>
            </a:xfrm>
            <a:prstGeom prst="cube">
              <a:avLst/>
            </a:prstGeom>
            <a:solidFill>
              <a:srgbClr val="1D4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6" name="그룹 95">
              <a:extLst>
                <a:ext uri="{FF2B5EF4-FFF2-40B4-BE49-F238E27FC236}">
                  <a16:creationId xmlns="" xmlns:a16="http://schemas.microsoft.com/office/drawing/2014/main" id="{010D03CF-F00E-4D42-83F1-6B38DFA401D5}"/>
                </a:ext>
              </a:extLst>
            </p:cNvPr>
            <p:cNvGrpSpPr/>
            <p:nvPr/>
          </p:nvGrpSpPr>
          <p:grpSpPr>
            <a:xfrm>
              <a:off x="713969" y="4594815"/>
              <a:ext cx="1440000" cy="1465943"/>
              <a:chOff x="2388824" y="4663353"/>
              <a:chExt cx="1440000" cy="1465943"/>
            </a:xfrm>
          </p:grpSpPr>
          <p:sp>
            <p:nvSpPr>
              <p:cNvPr id="97" name="정육면체 96">
                <a:extLst>
                  <a:ext uri="{FF2B5EF4-FFF2-40B4-BE49-F238E27FC236}">
                    <a16:creationId xmlns="" xmlns:a16="http://schemas.microsoft.com/office/drawing/2014/main" id="{5777F0F4-774D-4F45-991D-E4675748B225}"/>
                  </a:ext>
                </a:extLst>
              </p:cNvPr>
              <p:cNvSpPr/>
              <p:nvPr/>
            </p:nvSpPr>
            <p:spPr>
              <a:xfrm>
                <a:off x="2388824" y="4951665"/>
                <a:ext cx="1440000" cy="72000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8" name="타원 97">
                <a:extLst>
                  <a:ext uri="{FF2B5EF4-FFF2-40B4-BE49-F238E27FC236}">
                    <a16:creationId xmlns="" xmlns:a16="http://schemas.microsoft.com/office/drawing/2014/main" id="{04D1FD95-DB92-4216-8806-FEE7313FC24A}"/>
                  </a:ext>
                </a:extLst>
              </p:cNvPr>
              <p:cNvSpPr/>
              <p:nvPr/>
            </p:nvSpPr>
            <p:spPr>
              <a:xfrm>
                <a:off x="2728136" y="4797447"/>
                <a:ext cx="72000" cy="72000"/>
              </a:xfrm>
              <a:prstGeom prst="ellipse">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9" name="타원 98">
                <a:extLst>
                  <a:ext uri="{FF2B5EF4-FFF2-40B4-BE49-F238E27FC236}">
                    <a16:creationId xmlns="" xmlns:a16="http://schemas.microsoft.com/office/drawing/2014/main" id="{E2B32B08-16B5-4F6C-BBCE-205C5954D886}"/>
                  </a:ext>
                </a:extLst>
              </p:cNvPr>
              <p:cNvSpPr/>
              <p:nvPr/>
            </p:nvSpPr>
            <p:spPr>
              <a:xfrm>
                <a:off x="2880536" y="4949847"/>
                <a:ext cx="72000" cy="72000"/>
              </a:xfrm>
              <a:prstGeom prst="ellipse">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0" name="타원 99">
                <a:extLst>
                  <a:ext uri="{FF2B5EF4-FFF2-40B4-BE49-F238E27FC236}">
                    <a16:creationId xmlns="" xmlns:a16="http://schemas.microsoft.com/office/drawing/2014/main" id="{69A96BEA-824E-484E-8CA9-7DED60223847}"/>
                  </a:ext>
                </a:extLst>
              </p:cNvPr>
              <p:cNvSpPr/>
              <p:nvPr/>
            </p:nvSpPr>
            <p:spPr>
              <a:xfrm>
                <a:off x="3165763" y="4663353"/>
                <a:ext cx="72000" cy="72000"/>
              </a:xfrm>
              <a:prstGeom prst="ellipse">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1" name="타원 100">
                <a:extLst>
                  <a:ext uri="{FF2B5EF4-FFF2-40B4-BE49-F238E27FC236}">
                    <a16:creationId xmlns="" xmlns:a16="http://schemas.microsoft.com/office/drawing/2014/main" id="{30240195-2F26-4EC3-962A-F2C762BA9C10}"/>
                  </a:ext>
                </a:extLst>
              </p:cNvPr>
              <p:cNvSpPr/>
              <p:nvPr/>
            </p:nvSpPr>
            <p:spPr>
              <a:xfrm>
                <a:off x="3421870" y="4808476"/>
                <a:ext cx="72000" cy="72000"/>
              </a:xfrm>
              <a:prstGeom prst="ellipse">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2" name="타원 101">
                <a:extLst>
                  <a:ext uri="{FF2B5EF4-FFF2-40B4-BE49-F238E27FC236}">
                    <a16:creationId xmlns="" xmlns:a16="http://schemas.microsoft.com/office/drawing/2014/main" id="{1DC575D9-914B-4CDF-9FC2-ECE339380221}"/>
                  </a:ext>
                </a:extLst>
              </p:cNvPr>
              <p:cNvSpPr/>
              <p:nvPr/>
            </p:nvSpPr>
            <p:spPr>
              <a:xfrm>
                <a:off x="3030415" y="5815977"/>
                <a:ext cx="72000" cy="72000"/>
              </a:xfrm>
              <a:prstGeom prst="ellipse">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3" name="타원 102">
                <a:extLst>
                  <a:ext uri="{FF2B5EF4-FFF2-40B4-BE49-F238E27FC236}">
                    <a16:creationId xmlns="" xmlns:a16="http://schemas.microsoft.com/office/drawing/2014/main" id="{221F7DD7-780B-4CEF-8E42-40B20299672E}"/>
                  </a:ext>
                </a:extLst>
              </p:cNvPr>
              <p:cNvSpPr/>
              <p:nvPr/>
            </p:nvSpPr>
            <p:spPr>
              <a:xfrm>
                <a:off x="2749310" y="6057296"/>
                <a:ext cx="72000" cy="72000"/>
              </a:xfrm>
              <a:prstGeom prst="ellipse">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4" name="타원 103">
                <a:extLst>
                  <a:ext uri="{FF2B5EF4-FFF2-40B4-BE49-F238E27FC236}">
                    <a16:creationId xmlns="" xmlns:a16="http://schemas.microsoft.com/office/drawing/2014/main" id="{8622929A-74DC-4CD2-8858-8B78CDD11E7E}"/>
                  </a:ext>
                </a:extLst>
              </p:cNvPr>
              <p:cNvSpPr/>
              <p:nvPr/>
            </p:nvSpPr>
            <p:spPr>
              <a:xfrm>
                <a:off x="3306111" y="5985296"/>
                <a:ext cx="72000" cy="72000"/>
              </a:xfrm>
              <a:prstGeom prst="ellipse">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05" name="직선 연결선 104">
                <a:extLst>
                  <a:ext uri="{FF2B5EF4-FFF2-40B4-BE49-F238E27FC236}">
                    <a16:creationId xmlns="" xmlns:a16="http://schemas.microsoft.com/office/drawing/2014/main" id="{90C94832-85F1-4E63-BA2F-61C862AB74DC}"/>
                  </a:ext>
                </a:extLst>
              </p:cNvPr>
              <p:cNvCxnSpPr/>
              <p:nvPr/>
            </p:nvCxnSpPr>
            <p:spPr>
              <a:xfrm>
                <a:off x="2764136" y="4869447"/>
                <a:ext cx="0" cy="13409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 xmlns:a16="http://schemas.microsoft.com/office/drawing/2014/main" id="{DADDE461-699D-41E1-BEB5-89782E18D678}"/>
                  </a:ext>
                </a:extLst>
              </p:cNvPr>
              <p:cNvCxnSpPr>
                <a:cxnSpLocks/>
              </p:cNvCxnSpPr>
              <p:nvPr/>
            </p:nvCxnSpPr>
            <p:spPr>
              <a:xfrm>
                <a:off x="3201322" y="4746382"/>
                <a:ext cx="441" cy="316485"/>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 xmlns:a16="http://schemas.microsoft.com/office/drawing/2014/main" id="{4C66FEB4-1982-4BC0-8668-CFBAFA726011}"/>
                  </a:ext>
                </a:extLst>
              </p:cNvPr>
              <p:cNvCxnSpPr/>
              <p:nvPr/>
            </p:nvCxnSpPr>
            <p:spPr>
              <a:xfrm>
                <a:off x="3454529" y="4880476"/>
                <a:ext cx="0" cy="13409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 xmlns:a16="http://schemas.microsoft.com/office/drawing/2014/main" id="{B7205D65-1AB2-48D9-9309-CE711EFB015D}"/>
                  </a:ext>
                </a:extLst>
              </p:cNvPr>
              <p:cNvCxnSpPr>
                <a:cxnSpLocks/>
              </p:cNvCxnSpPr>
              <p:nvPr/>
            </p:nvCxnSpPr>
            <p:spPr>
              <a:xfrm>
                <a:off x="2916536" y="5021847"/>
                <a:ext cx="0" cy="4102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 xmlns:a16="http://schemas.microsoft.com/office/drawing/2014/main" id="{6A81287E-54FA-4A91-AB85-F4506F8CF26F}"/>
                  </a:ext>
                </a:extLst>
              </p:cNvPr>
              <p:cNvCxnSpPr>
                <a:cxnSpLocks/>
              </p:cNvCxnSpPr>
              <p:nvPr/>
            </p:nvCxnSpPr>
            <p:spPr>
              <a:xfrm>
                <a:off x="3341670" y="5677011"/>
                <a:ext cx="441" cy="316485"/>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 xmlns:a16="http://schemas.microsoft.com/office/drawing/2014/main" id="{66AC5FF1-D040-4619-AFB1-A6DC0DED3E56}"/>
                  </a:ext>
                </a:extLst>
              </p:cNvPr>
              <p:cNvCxnSpPr>
                <a:cxnSpLocks/>
              </p:cNvCxnSpPr>
              <p:nvPr/>
            </p:nvCxnSpPr>
            <p:spPr>
              <a:xfrm>
                <a:off x="2785310" y="5670238"/>
                <a:ext cx="0" cy="39611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 xmlns:a16="http://schemas.microsoft.com/office/drawing/2014/main" id="{465EE9A1-9E0D-423B-984C-C0AAA253462B}"/>
                  </a:ext>
                </a:extLst>
              </p:cNvPr>
              <p:cNvCxnSpPr/>
              <p:nvPr/>
            </p:nvCxnSpPr>
            <p:spPr>
              <a:xfrm>
                <a:off x="3065494" y="5675293"/>
                <a:ext cx="0" cy="13409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12" name="타원 111">
                <a:extLst>
                  <a:ext uri="{FF2B5EF4-FFF2-40B4-BE49-F238E27FC236}">
                    <a16:creationId xmlns="" xmlns:a16="http://schemas.microsoft.com/office/drawing/2014/main" id="{B8351F42-FA15-4397-9744-B9B432A4F53E}"/>
                  </a:ext>
                </a:extLst>
              </p:cNvPr>
              <p:cNvSpPr/>
              <p:nvPr/>
            </p:nvSpPr>
            <p:spPr>
              <a:xfrm>
                <a:off x="2750274" y="5003847"/>
                <a:ext cx="18000" cy="18000"/>
              </a:xfrm>
              <a:prstGeom prst="ellipse">
                <a:avLst/>
              </a:prstGeom>
              <a:solidFill>
                <a:schemeClr val="tx1"/>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3" name="타원 112">
                <a:extLst>
                  <a:ext uri="{FF2B5EF4-FFF2-40B4-BE49-F238E27FC236}">
                    <a16:creationId xmlns="" xmlns:a16="http://schemas.microsoft.com/office/drawing/2014/main" id="{B4FD4337-8D71-456A-851D-722D049045C8}"/>
                  </a:ext>
                </a:extLst>
              </p:cNvPr>
              <p:cNvSpPr/>
              <p:nvPr/>
            </p:nvSpPr>
            <p:spPr>
              <a:xfrm>
                <a:off x="2902674" y="5044531"/>
                <a:ext cx="18000" cy="18000"/>
              </a:xfrm>
              <a:prstGeom prst="ellipse">
                <a:avLst/>
              </a:prstGeom>
              <a:solidFill>
                <a:schemeClr val="tx1"/>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4" name="타원 113">
                <a:extLst>
                  <a:ext uri="{FF2B5EF4-FFF2-40B4-BE49-F238E27FC236}">
                    <a16:creationId xmlns="" xmlns:a16="http://schemas.microsoft.com/office/drawing/2014/main" id="{E7F18DA8-52E2-4F2D-858B-C0722D6D9FF2}"/>
                  </a:ext>
                </a:extLst>
              </p:cNvPr>
              <p:cNvSpPr/>
              <p:nvPr/>
            </p:nvSpPr>
            <p:spPr>
              <a:xfrm>
                <a:off x="3192304" y="5040391"/>
                <a:ext cx="18000" cy="18000"/>
              </a:xfrm>
              <a:prstGeom prst="ellipse">
                <a:avLst/>
              </a:prstGeom>
              <a:solidFill>
                <a:schemeClr val="tx1"/>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5" name="타원 114">
                <a:extLst>
                  <a:ext uri="{FF2B5EF4-FFF2-40B4-BE49-F238E27FC236}">
                    <a16:creationId xmlns="" xmlns:a16="http://schemas.microsoft.com/office/drawing/2014/main" id="{5FFB1EDE-73D8-4D85-BDC2-E3A285CD1380}"/>
                  </a:ext>
                </a:extLst>
              </p:cNvPr>
              <p:cNvSpPr/>
              <p:nvPr/>
            </p:nvSpPr>
            <p:spPr>
              <a:xfrm>
                <a:off x="3444692" y="4994879"/>
                <a:ext cx="18000" cy="18000"/>
              </a:xfrm>
              <a:prstGeom prst="ellipse">
                <a:avLst/>
              </a:prstGeom>
              <a:solidFill>
                <a:schemeClr val="tx1"/>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16" name="화살표: 오른쪽 34">
              <a:extLst>
                <a:ext uri="{FF2B5EF4-FFF2-40B4-BE49-F238E27FC236}">
                  <a16:creationId xmlns="" xmlns:a16="http://schemas.microsoft.com/office/drawing/2014/main" id="{1EBF9DF7-896A-40CD-8D87-2181FD9C0070}"/>
                </a:ext>
              </a:extLst>
            </p:cNvPr>
            <p:cNvSpPr/>
            <p:nvPr/>
          </p:nvSpPr>
          <p:spPr>
            <a:xfrm>
              <a:off x="2587772" y="5197733"/>
              <a:ext cx="422492" cy="225006"/>
            </a:xfrm>
            <a:prstGeom prst="rightArrow">
              <a:avLst/>
            </a:prstGeom>
            <a:gradFill>
              <a:gsLst>
                <a:gs pos="0">
                  <a:schemeClr val="bg1">
                    <a:lumMod val="65000"/>
                    <a:alpha val="0"/>
                  </a:schemeClr>
                </a:gs>
                <a:gs pos="100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7" name="화살표: 오른쪽 34">
              <a:extLst>
                <a:ext uri="{FF2B5EF4-FFF2-40B4-BE49-F238E27FC236}">
                  <a16:creationId xmlns="" xmlns:a16="http://schemas.microsoft.com/office/drawing/2014/main" id="{1EBF9DF7-896A-40CD-8D87-2181FD9C0070}"/>
                </a:ext>
              </a:extLst>
            </p:cNvPr>
            <p:cNvSpPr/>
            <p:nvPr/>
          </p:nvSpPr>
          <p:spPr>
            <a:xfrm>
              <a:off x="2587772" y="4132928"/>
              <a:ext cx="422492" cy="225006"/>
            </a:xfrm>
            <a:prstGeom prst="rightArrow">
              <a:avLst/>
            </a:prstGeom>
            <a:gradFill>
              <a:gsLst>
                <a:gs pos="0">
                  <a:schemeClr val="bg1">
                    <a:lumMod val="65000"/>
                    <a:alpha val="0"/>
                  </a:schemeClr>
                </a:gs>
                <a:gs pos="100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8" name="화살표: 오른쪽 34">
              <a:extLst>
                <a:ext uri="{FF2B5EF4-FFF2-40B4-BE49-F238E27FC236}">
                  <a16:creationId xmlns="" xmlns:a16="http://schemas.microsoft.com/office/drawing/2014/main" id="{1EBF9DF7-896A-40CD-8D87-2181FD9C0070}"/>
                </a:ext>
              </a:extLst>
            </p:cNvPr>
            <p:cNvSpPr/>
            <p:nvPr/>
          </p:nvSpPr>
          <p:spPr>
            <a:xfrm>
              <a:off x="2587772" y="3074498"/>
              <a:ext cx="422492" cy="225006"/>
            </a:xfrm>
            <a:prstGeom prst="rightArrow">
              <a:avLst/>
            </a:prstGeom>
            <a:gradFill>
              <a:gsLst>
                <a:gs pos="0">
                  <a:schemeClr val="bg1">
                    <a:lumMod val="65000"/>
                    <a:alpha val="0"/>
                  </a:schemeClr>
                </a:gs>
                <a:gs pos="100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8" name="그룹 4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2" name="직사각형 5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3.1. Data Preprocessing</a:t>
              </a:r>
              <a:endParaRPr lang="ko-KR" altLang="en-US" dirty="0">
                <a:solidFill>
                  <a:prstClr val="white"/>
                </a:solidFill>
                <a:latin typeface="SamsungSharpSans-Medium" pitchFamily="2" charset="0"/>
                <a:cs typeface="SamsungSharpSans-Medium" pitchFamily="2" charset="0"/>
              </a:endParaRPr>
            </a:p>
          </p:txBody>
        </p:sp>
        <p:sp>
          <p:nvSpPr>
            <p:cNvPr id="54" name="직사각형 5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53" name="직사각형 52">
            <a:extLst>
              <a:ext uri="{FF2B5EF4-FFF2-40B4-BE49-F238E27FC236}">
                <a16:creationId xmlns="" xmlns:a16="http://schemas.microsoft.com/office/drawing/2014/main" id="{2684E1CF-CC22-406F-A50C-73F9645C4E1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Operations:</a:t>
            </a:r>
          </a:p>
        </p:txBody>
      </p:sp>
    </p:spTree>
    <p:extLst>
      <p:ext uri="{BB962C8B-B14F-4D97-AF65-F5344CB8AC3E}">
        <p14:creationId xmlns:p14="http://schemas.microsoft.com/office/powerpoint/2010/main" val="205934759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3.1. Data Preprocessing</a:t>
              </a:r>
              <a:endParaRPr lang="ko-KR" altLang="en-US" dirty="0">
                <a:solidFill>
                  <a:prstClr val="white"/>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5" name="그룹 14">
            <a:extLst>
              <a:ext uri="{FF2B5EF4-FFF2-40B4-BE49-F238E27FC236}">
                <a16:creationId xmlns="" xmlns:a16="http://schemas.microsoft.com/office/drawing/2014/main" id="{EE5A546D-4A57-47A0-9997-FB47811E1709}"/>
              </a:ext>
            </a:extLst>
          </p:cNvPr>
          <p:cNvGrpSpPr/>
          <p:nvPr/>
        </p:nvGrpSpPr>
        <p:grpSpPr>
          <a:xfrm>
            <a:off x="580388" y="1413381"/>
            <a:ext cx="8887612" cy="2513301"/>
            <a:chOff x="580388" y="1413381"/>
            <a:chExt cx="8887612" cy="2513301"/>
          </a:xfrm>
        </p:grpSpPr>
        <p:sp>
          <p:nvSpPr>
            <p:cNvPr id="16" name="직사각형 15">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Algorithm considerations:</a:t>
              </a:r>
            </a:p>
          </p:txBody>
        </p:sp>
        <p:sp>
          <p:nvSpPr>
            <p:cNvPr id="17" name="Rectangle 12">
              <a:extLst>
                <a:ext uri="{FF2B5EF4-FFF2-40B4-BE49-F238E27FC236}">
                  <a16:creationId xmlns="" xmlns:a16="http://schemas.microsoft.com/office/drawing/2014/main" id="{A565D94B-402B-4972-AFFC-93522B4F8711}"/>
                </a:ext>
              </a:extLst>
            </p:cNvPr>
            <p:cNvSpPr/>
            <p:nvPr/>
          </p:nvSpPr>
          <p:spPr>
            <a:xfrm>
              <a:off x="711201" y="1667877"/>
              <a:ext cx="8632824" cy="2258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Often, machine learning algorithms can be categorized into “Tree-like” and “non-Tree-like.”</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Tree-like algorithms: Tree, Random Forest,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AdaBoost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XGMBoost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etc.</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 Non-Tree-like algorithms: Linear Regression, Logistic Regression, SVM, Neural Network, etc.</a:t>
              </a:r>
            </a:p>
            <a:p>
              <a:pPr marL="1825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Scaling/Normalization and Outlier treatment can be needed for non-Tree-like algorithms, but not for Tree-like algorithms.</a:t>
              </a:r>
            </a:p>
            <a:p>
              <a:pPr marL="1825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is because Tree-like algorithms partition the configuration space into “patches,” mostly unaffected by scales or outliers.</a:t>
              </a:r>
            </a:p>
            <a:p>
              <a:pPr marL="1825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Other preprocessing operations are equally applicable for both Tree-like and non-Tree-like.</a:t>
              </a:r>
            </a:p>
          </p:txBody>
        </p:sp>
      </p:grpSp>
    </p:spTree>
    <p:extLst>
      <p:ext uri="{BB962C8B-B14F-4D97-AF65-F5344CB8AC3E}">
        <p14:creationId xmlns:p14="http://schemas.microsoft.com/office/powerpoint/2010/main" val="138688235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 xmlns:a16="http://schemas.microsoft.com/office/drawing/2014/main" id="{C2AA5626-1534-41DA-BA4E-67D4571B34A9}"/>
              </a:ext>
            </a:extLst>
          </p:cNvPr>
          <p:cNvGrpSpPr/>
          <p:nvPr/>
        </p:nvGrpSpPr>
        <p:grpSpPr>
          <a:xfrm>
            <a:off x="989683" y="2748696"/>
            <a:ext cx="8354217" cy="2847645"/>
            <a:chOff x="989683" y="2748696"/>
            <a:chExt cx="8354217" cy="2847645"/>
          </a:xfrm>
        </p:grpSpPr>
        <p:sp>
          <p:nvSpPr>
            <p:cNvPr id="22" name="직사각형 133">
              <a:extLst>
                <a:ext uri="{FF2B5EF4-FFF2-40B4-BE49-F238E27FC236}">
                  <a16:creationId xmlns="" xmlns:a16="http://schemas.microsoft.com/office/drawing/2014/main" id="{9242843F-6CE4-4D3F-84E3-07D1852FEAB8}"/>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fontAlgn="base" latinLnBrk="1">
                <a:spcBef>
                  <a:spcPct val="0"/>
                </a:spcBef>
                <a:spcAft>
                  <a:spcPct val="0"/>
                </a:spcAft>
                <a:defRPr/>
              </a:pPr>
              <a:r>
                <a:rPr kumimoji="1" lang="en-US" altLang="ko-KR" sz="3400" dirty="0">
                  <a:solidFill>
                    <a:prstClr val="black"/>
                  </a:solidFill>
                  <a:latin typeface="Samsung Sharp Sans" pitchFamily="2" charset="0"/>
                  <a:ea typeface="Samsung Sharp Sans" pitchFamily="2" charset="0"/>
                  <a:cs typeface="Samsung Sharp Sans" pitchFamily="2" charset="0"/>
                </a:rPr>
                <a:t>Pandas Data Preprocessing for Optimal Model Execution</a:t>
              </a:r>
            </a:p>
          </p:txBody>
        </p:sp>
        <p:sp>
          <p:nvSpPr>
            <p:cNvPr id="25" name="직사각형 133">
              <a:extLst>
                <a:ext uri="{FF2B5EF4-FFF2-40B4-BE49-F238E27FC236}">
                  <a16:creationId xmlns="" xmlns:a16="http://schemas.microsoft.com/office/drawing/2014/main" id="{93785E26-3326-4DAA-B476-C12B794F303F}"/>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3.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 xmlns:a16="http://schemas.microsoft.com/office/drawing/2014/main" id="{E9D1F461-F2BB-4004-8CE5-E8AE484340E1}"/>
                </a:ext>
              </a:extLst>
            </p:cNvPr>
            <p:cNvGrpSpPr/>
            <p:nvPr/>
          </p:nvGrpSpPr>
          <p:grpSpPr>
            <a:xfrm>
              <a:off x="1025537" y="4509120"/>
              <a:ext cx="8102339" cy="1087221"/>
              <a:chOff x="1025537" y="4609703"/>
              <a:chExt cx="8102339" cy="1087221"/>
            </a:xfrm>
          </p:grpSpPr>
          <p:sp>
            <p:nvSpPr>
              <p:cNvPr id="32" name="직사각형 31">
                <a:extLst>
                  <a:ext uri="{FF2B5EF4-FFF2-40B4-BE49-F238E27FC236}">
                    <a16:creationId xmlns="" xmlns:a16="http://schemas.microsoft.com/office/drawing/2014/main" id="{2BCC8184-A1E3-4399-83D7-18B4753C0091}"/>
                  </a:ext>
                </a:extLst>
              </p:cNvPr>
              <p:cNvSpPr/>
              <p:nvPr/>
            </p:nvSpPr>
            <p:spPr>
              <a:xfrm>
                <a:off x="1025537" y="4609703"/>
                <a:ext cx="4185332"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Data Preprocessing</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3.2. Identifying Data Properties</a:t>
                </a:r>
              </a:p>
              <a:p>
                <a:pPr marL="176213" lvl="0"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Checking for Missing Data</a:t>
                </a:r>
              </a:p>
            </p:txBody>
          </p:sp>
          <p:sp>
            <p:nvSpPr>
              <p:cNvPr id="33" name="직사각형 32">
                <a:extLst>
                  <a:ext uri="{FF2B5EF4-FFF2-40B4-BE49-F238E27FC236}">
                    <a16:creationId xmlns="" xmlns:a16="http://schemas.microsoft.com/office/drawing/2014/main" id="{A9BD437C-C13F-4F2B-B721-FCFA983DC83B}"/>
                  </a:ext>
                </a:extLst>
              </p:cNvPr>
              <p:cNvSpPr/>
              <p:nvPr/>
            </p:nvSpPr>
            <p:spPr>
              <a:xfrm>
                <a:off x="5137981" y="4609703"/>
                <a:ext cx="3989895" cy="958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lvl="0"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Checking and Processing Duplicate Data</a:t>
                </a:r>
              </a:p>
              <a:p>
                <a:pPr marL="176213" lvl="0"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Data Feature Engineering</a:t>
                </a:r>
              </a:p>
            </p:txBody>
          </p:sp>
        </p:grpSp>
      </p:grpSp>
    </p:spTree>
    <p:extLst>
      <p:ext uri="{BB962C8B-B14F-4D97-AF65-F5344CB8AC3E}">
        <p14:creationId xmlns:p14="http://schemas.microsoft.com/office/powerpoint/2010/main" val="25311292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58B1BC1D-DFB7-4482-BA23-F01AD71B1BBE}"/>
              </a:ext>
            </a:extLst>
          </p:cNvPr>
          <p:cNvSpPr/>
          <p:nvPr/>
        </p:nvSpPr>
        <p:spPr>
          <a:xfrm>
            <a:off x="435228" y="132044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Scale</a:t>
            </a: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3.2. Identifying Data Properties</a:t>
              </a:r>
              <a:endParaRPr lang="ko-KR" altLang="en-US" dirty="0">
                <a:solidFill>
                  <a:prstClr val="white"/>
                </a:solidFill>
                <a:latin typeface="SamsungSharpSans-Medium" pitchFamily="2" charset="0"/>
                <a:cs typeface="SamsungSharpSans-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3" name="그룹 2"/>
          <p:cNvGrpSpPr/>
          <p:nvPr/>
        </p:nvGrpSpPr>
        <p:grpSpPr>
          <a:xfrm>
            <a:off x="524240" y="1870666"/>
            <a:ext cx="8887612" cy="2418403"/>
            <a:chOff x="524240" y="1870666"/>
            <a:chExt cx="8887612" cy="2418403"/>
          </a:xfrm>
        </p:grpSpPr>
        <p:sp>
          <p:nvSpPr>
            <p:cNvPr id="20" name="직사각형 19"/>
            <p:cNvSpPr/>
            <p:nvPr/>
          </p:nvSpPr>
          <p:spPr>
            <a:xfrm>
              <a:off x="651633" y="2132856"/>
              <a:ext cx="8632825" cy="2156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Continuous Scale data and Categorical data are the most basic types of structured data.</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Continuous data include continuity data, such as wind speed and duration, and discrete data, such as the frequency of occurrence of events.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Categorical data refers to the city names of each country (Washington, New York, Los Angeles) or the type of car (bus, taxi, truck).</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Binary data is a special case of having either value, such as 0 and 1, yes/no, or true/false, among categorical types.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Among the categorical types, the ratings (1,2,3,4,5) in which the values within the category are ranked are called Ordinal data.</a:t>
              </a:r>
            </a:p>
          </p:txBody>
        </p:sp>
        <p:sp>
          <p:nvSpPr>
            <p:cNvPr id="21" name="직사각형 20">
              <a:extLst>
                <a:ext uri="{FF2B5EF4-FFF2-40B4-BE49-F238E27FC236}">
                  <a16:creationId xmlns="" xmlns:a16="http://schemas.microsoft.com/office/drawing/2014/main"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Data Classification</a:t>
              </a:r>
            </a:p>
          </p:txBody>
        </p:sp>
      </p:grpSp>
    </p:spTree>
    <p:extLst>
      <p:ext uri="{BB962C8B-B14F-4D97-AF65-F5344CB8AC3E}">
        <p14:creationId xmlns:p14="http://schemas.microsoft.com/office/powerpoint/2010/main" val="45637143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3.2. Identifying Data Properties</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6" name="그룹 15">
            <a:extLst>
              <a:ext uri="{FF2B5EF4-FFF2-40B4-BE49-F238E27FC236}">
                <a16:creationId xmlns="" xmlns:a16="http://schemas.microsoft.com/office/drawing/2014/main" id="{EE5A546D-4A57-47A0-9997-FB47811E1709}"/>
              </a:ext>
            </a:extLst>
          </p:cNvPr>
          <p:cNvGrpSpPr/>
          <p:nvPr/>
        </p:nvGrpSpPr>
        <p:grpSpPr>
          <a:xfrm>
            <a:off x="580388" y="1413381"/>
            <a:ext cx="8887612" cy="1405306"/>
            <a:chOff x="580388" y="1413381"/>
            <a:chExt cx="8887612" cy="1405306"/>
          </a:xfrm>
        </p:grpSpPr>
        <p:sp>
          <p:nvSpPr>
            <p:cNvPr id="17" name="직사각형 16">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Why Classify Data?</a:t>
              </a:r>
            </a:p>
          </p:txBody>
        </p:sp>
        <p:sp>
          <p:nvSpPr>
            <p:cNvPr id="18" name="Rectangle 12">
              <a:extLst>
                <a:ext uri="{FF2B5EF4-FFF2-40B4-BE49-F238E27FC236}">
                  <a16:creationId xmlns="" xmlns:a16="http://schemas.microsoft.com/office/drawing/2014/main" id="{A565D94B-402B-4972-AFFC-93522B4F8711}"/>
                </a:ext>
              </a:extLst>
            </p:cNvPr>
            <p:cNvSpPr/>
            <p:nvPr/>
          </p:nvSpPr>
          <p:spPr>
            <a:xfrm>
              <a:off x="711201" y="1667877"/>
              <a:ext cx="8632824"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Data science software such as Python utilizes this data type information for computational performance.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type of data determines how to perform the calculation related to the variable.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example, in R or Python, ordinal data is classified into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ordered.factor</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is used to maintain the order desired by users in charts, tables, and statistical models. </a:t>
              </a:r>
            </a:p>
          </p:txBody>
        </p:sp>
      </p:grpSp>
    </p:spTree>
    <p:extLst>
      <p:ext uri="{BB962C8B-B14F-4D97-AF65-F5344CB8AC3E}">
        <p14:creationId xmlns:p14="http://schemas.microsoft.com/office/powerpoint/2010/main" val="238523450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 xmlns:a16="http://schemas.microsoft.com/office/drawing/2014/main" id="{C2AA5626-1534-41DA-BA4E-67D4571B34A9}"/>
              </a:ext>
            </a:extLst>
          </p:cNvPr>
          <p:cNvGrpSpPr/>
          <p:nvPr/>
        </p:nvGrpSpPr>
        <p:grpSpPr>
          <a:xfrm>
            <a:off x="989683" y="2748696"/>
            <a:ext cx="8354217" cy="2847645"/>
            <a:chOff x="989683" y="2748696"/>
            <a:chExt cx="8354217" cy="2847645"/>
          </a:xfrm>
        </p:grpSpPr>
        <p:sp>
          <p:nvSpPr>
            <p:cNvPr id="22" name="직사각형 133">
              <a:extLst>
                <a:ext uri="{FF2B5EF4-FFF2-40B4-BE49-F238E27FC236}">
                  <a16:creationId xmlns="" xmlns:a16="http://schemas.microsoft.com/office/drawing/2014/main" id="{9242843F-6CE4-4D3F-84E3-07D1852FEAB8}"/>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fontAlgn="base" latinLnBrk="1">
                <a:spcBef>
                  <a:spcPct val="0"/>
                </a:spcBef>
                <a:spcAft>
                  <a:spcPct val="0"/>
                </a:spcAft>
                <a:defRPr/>
              </a:pPr>
              <a:r>
                <a:rPr kumimoji="1" lang="en-US" altLang="ko-KR" sz="3400" dirty="0">
                  <a:solidFill>
                    <a:prstClr val="black"/>
                  </a:solidFill>
                  <a:latin typeface="Samsung Sharp Sans" pitchFamily="2" charset="0"/>
                  <a:ea typeface="Samsung Sharp Sans" pitchFamily="2" charset="0"/>
                  <a:cs typeface="Samsung Sharp Sans" pitchFamily="2" charset="0"/>
                </a:rPr>
                <a:t>Pandas Data Preprocessing for Optimal Model Execution</a:t>
              </a:r>
            </a:p>
          </p:txBody>
        </p:sp>
        <p:sp>
          <p:nvSpPr>
            <p:cNvPr id="25" name="직사각형 133">
              <a:extLst>
                <a:ext uri="{FF2B5EF4-FFF2-40B4-BE49-F238E27FC236}">
                  <a16:creationId xmlns="" xmlns:a16="http://schemas.microsoft.com/office/drawing/2014/main" id="{93785E26-3326-4DAA-B476-C12B794F303F}"/>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3.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 xmlns:a16="http://schemas.microsoft.com/office/drawing/2014/main" id="{E9D1F461-F2BB-4004-8CE5-E8AE484340E1}"/>
                </a:ext>
              </a:extLst>
            </p:cNvPr>
            <p:cNvGrpSpPr/>
            <p:nvPr/>
          </p:nvGrpSpPr>
          <p:grpSpPr>
            <a:xfrm>
              <a:off x="1025537" y="4509120"/>
              <a:ext cx="8102339" cy="1087221"/>
              <a:chOff x="1025537" y="4609703"/>
              <a:chExt cx="8102339" cy="1087221"/>
            </a:xfrm>
          </p:grpSpPr>
          <p:sp>
            <p:nvSpPr>
              <p:cNvPr id="32" name="직사각형 31">
                <a:extLst>
                  <a:ext uri="{FF2B5EF4-FFF2-40B4-BE49-F238E27FC236}">
                    <a16:creationId xmlns="" xmlns:a16="http://schemas.microsoft.com/office/drawing/2014/main" id="{2BCC8184-A1E3-4399-83D7-18B4753C0091}"/>
                  </a:ext>
                </a:extLst>
              </p:cNvPr>
              <p:cNvSpPr/>
              <p:nvPr/>
            </p:nvSpPr>
            <p:spPr>
              <a:xfrm>
                <a:off x="1025537" y="4609703"/>
                <a:ext cx="4185332"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Data Preprocessing</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Identifying Data Properties</a:t>
                </a:r>
              </a:p>
              <a:p>
                <a:pPr marL="176213" lvl="0"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3.3. Checking for Missing Data</a:t>
                </a:r>
              </a:p>
            </p:txBody>
          </p:sp>
          <p:sp>
            <p:nvSpPr>
              <p:cNvPr id="33" name="직사각형 32">
                <a:extLst>
                  <a:ext uri="{FF2B5EF4-FFF2-40B4-BE49-F238E27FC236}">
                    <a16:creationId xmlns="" xmlns:a16="http://schemas.microsoft.com/office/drawing/2014/main" id="{A9BD437C-C13F-4F2B-B721-FCFA983DC83B}"/>
                  </a:ext>
                </a:extLst>
              </p:cNvPr>
              <p:cNvSpPr/>
              <p:nvPr/>
            </p:nvSpPr>
            <p:spPr>
              <a:xfrm>
                <a:off x="5137981" y="4609703"/>
                <a:ext cx="3989895" cy="958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lvl="0"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Checking and Processing Duplicate Data</a:t>
                </a:r>
              </a:p>
              <a:p>
                <a:pPr marL="176213" lvl="0"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Data Feature Engineering</a:t>
                </a:r>
              </a:p>
            </p:txBody>
          </p:sp>
        </p:grpSp>
      </p:grpSp>
    </p:spTree>
    <p:extLst>
      <p:ext uri="{BB962C8B-B14F-4D97-AF65-F5344CB8AC3E}">
        <p14:creationId xmlns:p14="http://schemas.microsoft.com/office/powerpoint/2010/main" val="4171505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그룹 3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6" name="직사각형 3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37" name="직사각형 3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5" name="직사각형 14">
            <a:extLst>
              <a:ext uri="{FF2B5EF4-FFF2-40B4-BE49-F238E27FC236}">
                <a16:creationId xmlns="" xmlns:a16="http://schemas.microsoft.com/office/drawing/2014/main" id="{9BA04E42-C308-4CB8-AAD7-7F371DE293F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We can see that the address values are the same. </a:t>
            </a:r>
            <a:endParaRPr lang="ko-KR" altLang="en-US" sz="1400" dirty="0">
              <a:solidFill>
                <a:schemeClr val="tx1"/>
              </a:solidFill>
              <a:latin typeface="SamsungOne 400" panose="020B0503030303020204" pitchFamily="34" charset="0"/>
            </a:endParaRPr>
          </a:p>
        </p:txBody>
      </p:sp>
      <p:grpSp>
        <p:nvGrpSpPr>
          <p:cNvPr id="5" name="그룹 4">
            <a:extLst>
              <a:ext uri="{FF2B5EF4-FFF2-40B4-BE49-F238E27FC236}">
                <a16:creationId xmlns="" xmlns:a16="http://schemas.microsoft.com/office/drawing/2014/main" id="{9B82C6F5-C261-4A5A-B3F5-54D78F839938}"/>
              </a:ext>
            </a:extLst>
          </p:cNvPr>
          <p:cNvGrpSpPr/>
          <p:nvPr/>
        </p:nvGrpSpPr>
        <p:grpSpPr>
          <a:xfrm>
            <a:off x="558396" y="1735492"/>
            <a:ext cx="8782050" cy="4024131"/>
            <a:chOff x="558396" y="1844824"/>
            <a:chExt cx="8782050" cy="4024131"/>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402413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9341" r="4855"/>
            <a:stretch/>
          </p:blipFill>
          <p:spPr>
            <a:xfrm>
              <a:off x="702940" y="1988840"/>
              <a:ext cx="8496944" cy="3835497"/>
            </a:xfrm>
            <a:prstGeom prst="rect">
              <a:avLst/>
            </a:prstGeom>
          </p:spPr>
        </p:pic>
        <p:sp>
          <p:nvSpPr>
            <p:cNvPr id="18" name="TextBox 17"/>
            <p:cNvSpPr txBox="1"/>
            <p:nvPr/>
          </p:nvSpPr>
          <p:spPr>
            <a:xfrm>
              <a:off x="1121340" y="2911296"/>
              <a:ext cx="1644589" cy="338554"/>
            </a:xfrm>
            <a:prstGeom prst="rect">
              <a:avLst/>
            </a:prstGeom>
            <a:solidFill>
              <a:schemeClr val="bg1"/>
            </a:solidFill>
          </p:spPr>
          <p:txBody>
            <a:bodyPr wrap="square" rtlCol="0">
              <a:spAutoFit/>
            </a:bodyPr>
            <a:lstStyle/>
            <a:p>
              <a:r>
                <a:rPr lang="en-US" sz="1600" dirty="0">
                  <a:latin typeface="SamsungOne 400" panose="020B0503030303020204" pitchFamily="34" charset="0"/>
                  <a:ea typeface="SamsungOne 400" panose="020B0503030303020204" pitchFamily="34" charset="0"/>
                </a:rPr>
                <a:t>2246716570240</a:t>
              </a:r>
            </a:p>
          </p:txBody>
        </p:sp>
        <p:sp>
          <p:nvSpPr>
            <p:cNvPr id="26" name="TextBox 25"/>
            <p:cNvSpPr txBox="1"/>
            <p:nvPr/>
          </p:nvSpPr>
          <p:spPr>
            <a:xfrm>
              <a:off x="1114516" y="3924932"/>
              <a:ext cx="1651414" cy="338554"/>
            </a:xfrm>
            <a:prstGeom prst="rect">
              <a:avLst/>
            </a:prstGeom>
            <a:solidFill>
              <a:schemeClr val="bg1"/>
            </a:solidFill>
          </p:spPr>
          <p:txBody>
            <a:bodyPr wrap="none" rtlCol="0">
              <a:spAutoFit/>
            </a:bodyPr>
            <a:lstStyle/>
            <a:p>
              <a:r>
                <a:rPr lang="en-US" sz="1600" dirty="0">
                  <a:latin typeface="SamsungOne 400" panose="020B0503030303020204" pitchFamily="34" charset="0"/>
                  <a:ea typeface="SamsungOne 400" panose="020B0503030303020204" pitchFamily="34" charset="0"/>
                </a:rPr>
                <a:t>2247660678400</a:t>
              </a:r>
            </a:p>
          </p:txBody>
        </p:sp>
        <p:sp>
          <p:nvSpPr>
            <p:cNvPr id="30" name="TextBox 29"/>
            <p:cNvSpPr txBox="1"/>
            <p:nvPr/>
          </p:nvSpPr>
          <p:spPr>
            <a:xfrm>
              <a:off x="1117928" y="5016665"/>
              <a:ext cx="1644589" cy="338554"/>
            </a:xfrm>
            <a:prstGeom prst="rect">
              <a:avLst/>
            </a:prstGeom>
            <a:solidFill>
              <a:schemeClr val="bg1"/>
            </a:solidFill>
          </p:spPr>
          <p:txBody>
            <a:bodyPr wrap="square" rtlCol="0">
              <a:spAutoFit/>
            </a:bodyPr>
            <a:lstStyle/>
            <a:p>
              <a:r>
                <a:rPr lang="en-US" sz="1600" dirty="0">
                  <a:latin typeface="SamsungOne 400" panose="020B0503030303020204" pitchFamily="34" charset="0"/>
                  <a:ea typeface="SamsungOne 400" panose="020B0503030303020204" pitchFamily="34" charset="0"/>
                </a:rPr>
                <a:t>2246716570240</a:t>
              </a:r>
            </a:p>
          </p:txBody>
        </p:sp>
        <p:sp>
          <p:nvSpPr>
            <p:cNvPr id="4" name="직사각형 3"/>
            <p:cNvSpPr/>
            <p:nvPr/>
          </p:nvSpPr>
          <p:spPr>
            <a:xfrm>
              <a:off x="3007196" y="4941168"/>
              <a:ext cx="504056" cy="414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p:cNvSpPr txBox="1"/>
            <p:nvPr/>
          </p:nvSpPr>
          <p:spPr>
            <a:xfrm>
              <a:off x="2924289" y="4982545"/>
              <a:ext cx="1644589" cy="400110"/>
            </a:xfrm>
            <a:prstGeom prst="rect">
              <a:avLst/>
            </a:prstGeom>
            <a:noFill/>
          </p:spPr>
          <p:txBody>
            <a:bodyPr wrap="square" rtlCol="0">
              <a:spAutoFit/>
            </a:bodyPr>
            <a:lstStyle/>
            <a:p>
              <a:r>
                <a:rPr lang="en-US" altLang="ko-KR" sz="2000" dirty="0">
                  <a:ea typeface="SamsungOne 400" panose="020B0503030303020204" pitchFamily="34" charset="0"/>
                </a:rPr>
                <a:t>arr3</a:t>
              </a:r>
              <a:endParaRPr lang="en-US" sz="2000" dirty="0">
                <a:ea typeface="SamsungOne 400" panose="020B0503030303020204" pitchFamily="34" charset="0"/>
              </a:endParaRPr>
            </a:p>
          </p:txBody>
        </p:sp>
        <p:sp>
          <p:nvSpPr>
            <p:cNvPr id="16" name="TextBox 15">
              <a:extLst>
                <a:ext uri="{FF2B5EF4-FFF2-40B4-BE49-F238E27FC236}">
                  <a16:creationId xmlns="" xmlns:a16="http://schemas.microsoft.com/office/drawing/2014/main" id="{87287275-1F12-4E27-A770-1A50126AC725}"/>
                </a:ext>
              </a:extLst>
            </p:cNvPr>
            <p:cNvSpPr txBox="1"/>
            <p:nvPr/>
          </p:nvSpPr>
          <p:spPr>
            <a:xfrm>
              <a:off x="2991477" y="2911296"/>
              <a:ext cx="556563" cy="338554"/>
            </a:xfrm>
            <a:prstGeom prst="rect">
              <a:avLst/>
            </a:prstGeom>
            <a:solidFill>
              <a:schemeClr val="bg1"/>
            </a:solidFill>
          </p:spPr>
          <p:txBody>
            <a:bodyPr wrap="none" rtlCol="0">
              <a:spAutoFit/>
            </a:bodyPr>
            <a:lstStyle/>
            <a:p>
              <a:r>
                <a:rPr lang="en-US" sz="1600" b="1" dirty="0">
                  <a:latin typeface="SamsungOne 400" panose="020B0503030303020204" pitchFamily="34" charset="0"/>
                  <a:ea typeface="SamsungOne 400" panose="020B0503030303020204" pitchFamily="34" charset="0"/>
                </a:rPr>
                <a:t>arr1</a:t>
              </a:r>
            </a:p>
          </p:txBody>
        </p:sp>
        <p:sp>
          <p:nvSpPr>
            <p:cNvPr id="17" name="TextBox 16">
              <a:extLst>
                <a:ext uri="{FF2B5EF4-FFF2-40B4-BE49-F238E27FC236}">
                  <a16:creationId xmlns="" xmlns:a16="http://schemas.microsoft.com/office/drawing/2014/main" id="{8C828C8A-D130-4773-968B-113CF96DED7B}"/>
                </a:ext>
              </a:extLst>
            </p:cNvPr>
            <p:cNvSpPr txBox="1"/>
            <p:nvPr/>
          </p:nvSpPr>
          <p:spPr>
            <a:xfrm>
              <a:off x="3009556" y="3964773"/>
              <a:ext cx="424110" cy="271325"/>
            </a:xfrm>
            <a:prstGeom prst="rect">
              <a:avLst/>
            </a:prstGeom>
            <a:solidFill>
              <a:schemeClr val="bg1"/>
            </a:solidFill>
          </p:spPr>
          <p:txBody>
            <a:bodyPr wrap="square" lIns="0" rIns="0" rtlCol="0">
              <a:noAutofit/>
            </a:bodyPr>
            <a:lstStyle/>
            <a:p>
              <a:pPr algn="ctr"/>
              <a:r>
                <a:rPr lang="en-US" sz="1600" b="1" dirty="0">
                  <a:latin typeface="SamsungOne 400" panose="020B0503030303020204" pitchFamily="34" charset="0"/>
                  <a:ea typeface="SamsungOne 400" panose="020B0503030303020204" pitchFamily="34" charset="0"/>
                </a:rPr>
                <a:t>arr2</a:t>
              </a:r>
            </a:p>
          </p:txBody>
        </p:sp>
        <p:sp>
          <p:nvSpPr>
            <p:cNvPr id="19" name="TextBox 18">
              <a:extLst>
                <a:ext uri="{FF2B5EF4-FFF2-40B4-BE49-F238E27FC236}">
                  <a16:creationId xmlns="" xmlns:a16="http://schemas.microsoft.com/office/drawing/2014/main" id="{D1A4B451-2953-4272-958E-3641E24D6C88}"/>
                </a:ext>
              </a:extLst>
            </p:cNvPr>
            <p:cNvSpPr txBox="1"/>
            <p:nvPr/>
          </p:nvSpPr>
          <p:spPr>
            <a:xfrm>
              <a:off x="3009556" y="5050347"/>
              <a:ext cx="424110" cy="271325"/>
            </a:xfrm>
            <a:prstGeom prst="rect">
              <a:avLst/>
            </a:prstGeom>
            <a:solidFill>
              <a:schemeClr val="bg1"/>
            </a:solidFill>
          </p:spPr>
          <p:txBody>
            <a:bodyPr wrap="square" lIns="0" rIns="0" rtlCol="0">
              <a:noAutofit/>
            </a:bodyPr>
            <a:lstStyle/>
            <a:p>
              <a:pPr algn="ctr"/>
              <a:r>
                <a:rPr lang="en-US" sz="1600" b="1" dirty="0">
                  <a:latin typeface="SamsungOne 400" panose="020B0503030303020204" pitchFamily="34" charset="0"/>
                  <a:ea typeface="SamsungOne 400" panose="020B0503030303020204" pitchFamily="34" charset="0"/>
                </a:rPr>
                <a:t>arr3</a:t>
              </a:r>
            </a:p>
          </p:txBody>
        </p:sp>
        <p:grpSp>
          <p:nvGrpSpPr>
            <p:cNvPr id="2" name="그룹 1">
              <a:extLst>
                <a:ext uri="{FF2B5EF4-FFF2-40B4-BE49-F238E27FC236}">
                  <a16:creationId xmlns="" xmlns:a16="http://schemas.microsoft.com/office/drawing/2014/main" id="{3FF25FD9-1216-4577-A400-425C9FA5DB1F}"/>
                </a:ext>
              </a:extLst>
            </p:cNvPr>
            <p:cNvGrpSpPr/>
            <p:nvPr/>
          </p:nvGrpSpPr>
          <p:grpSpPr>
            <a:xfrm>
              <a:off x="5471490" y="2192241"/>
              <a:ext cx="2909367" cy="204817"/>
              <a:chOff x="5471490" y="2089604"/>
              <a:chExt cx="2909367" cy="204817"/>
            </a:xfrm>
          </p:grpSpPr>
          <p:sp>
            <p:nvSpPr>
              <p:cNvPr id="20" name="TextBox 19">
                <a:extLst>
                  <a:ext uri="{FF2B5EF4-FFF2-40B4-BE49-F238E27FC236}">
                    <a16:creationId xmlns="" xmlns:a16="http://schemas.microsoft.com/office/drawing/2014/main" id="{CC0218CB-5951-46EC-ABDE-12E75A2CC60C}"/>
                  </a:ext>
                </a:extLst>
              </p:cNvPr>
              <p:cNvSpPr txBox="1"/>
              <p:nvPr/>
            </p:nvSpPr>
            <p:spPr>
              <a:xfrm>
                <a:off x="5471490" y="2089604"/>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1</a:t>
                </a:r>
              </a:p>
            </p:txBody>
          </p:sp>
          <p:sp>
            <p:nvSpPr>
              <p:cNvPr id="21" name="TextBox 20">
                <a:extLst>
                  <a:ext uri="{FF2B5EF4-FFF2-40B4-BE49-F238E27FC236}">
                    <a16:creationId xmlns="" xmlns:a16="http://schemas.microsoft.com/office/drawing/2014/main" id="{705DBFD6-637F-4A6A-8F71-D45B365C5132}"/>
                  </a:ext>
                </a:extLst>
              </p:cNvPr>
              <p:cNvSpPr txBox="1"/>
              <p:nvPr/>
            </p:nvSpPr>
            <p:spPr>
              <a:xfrm>
                <a:off x="6103540" y="209368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3</a:t>
                </a:r>
              </a:p>
            </p:txBody>
          </p:sp>
          <p:sp>
            <p:nvSpPr>
              <p:cNvPr id="22" name="TextBox 21">
                <a:extLst>
                  <a:ext uri="{FF2B5EF4-FFF2-40B4-BE49-F238E27FC236}">
                    <a16:creationId xmlns="" xmlns:a16="http://schemas.microsoft.com/office/drawing/2014/main" id="{8EBD9543-02DA-4E9E-B90B-6630546F6E62}"/>
                  </a:ext>
                </a:extLst>
              </p:cNvPr>
              <p:cNvSpPr txBox="1"/>
              <p:nvPr/>
            </p:nvSpPr>
            <p:spPr>
              <a:xfrm>
                <a:off x="6735590" y="209368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5</a:t>
                </a:r>
              </a:p>
            </p:txBody>
          </p:sp>
          <p:sp>
            <p:nvSpPr>
              <p:cNvPr id="23" name="TextBox 22">
                <a:extLst>
                  <a:ext uri="{FF2B5EF4-FFF2-40B4-BE49-F238E27FC236}">
                    <a16:creationId xmlns="" xmlns:a16="http://schemas.microsoft.com/office/drawing/2014/main" id="{7D6CB1B8-9AB0-42D6-8305-DA9F5D226ABB}"/>
                  </a:ext>
                </a:extLst>
              </p:cNvPr>
              <p:cNvSpPr txBox="1"/>
              <p:nvPr/>
            </p:nvSpPr>
            <p:spPr>
              <a:xfrm>
                <a:off x="7413289" y="2089604"/>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7</a:t>
                </a:r>
              </a:p>
            </p:txBody>
          </p:sp>
          <p:sp>
            <p:nvSpPr>
              <p:cNvPr id="24" name="TextBox 23">
                <a:extLst>
                  <a:ext uri="{FF2B5EF4-FFF2-40B4-BE49-F238E27FC236}">
                    <a16:creationId xmlns="" xmlns:a16="http://schemas.microsoft.com/office/drawing/2014/main" id="{E3B43E09-816E-4DC7-A796-85650EDA8226}"/>
                  </a:ext>
                </a:extLst>
              </p:cNvPr>
              <p:cNvSpPr txBox="1"/>
              <p:nvPr/>
            </p:nvSpPr>
            <p:spPr>
              <a:xfrm>
                <a:off x="8076700" y="2093683"/>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9</a:t>
                </a:r>
              </a:p>
            </p:txBody>
          </p:sp>
        </p:grpSp>
        <p:grpSp>
          <p:nvGrpSpPr>
            <p:cNvPr id="25" name="그룹 24">
              <a:extLst>
                <a:ext uri="{FF2B5EF4-FFF2-40B4-BE49-F238E27FC236}">
                  <a16:creationId xmlns="" xmlns:a16="http://schemas.microsoft.com/office/drawing/2014/main" id="{E8CFEDC8-ACC7-4FF2-9860-E94A9E8E3B1B}"/>
                </a:ext>
              </a:extLst>
            </p:cNvPr>
            <p:cNvGrpSpPr/>
            <p:nvPr/>
          </p:nvGrpSpPr>
          <p:grpSpPr>
            <a:xfrm>
              <a:off x="5473903" y="3960813"/>
              <a:ext cx="2906953" cy="200738"/>
              <a:chOff x="5471490" y="2103892"/>
              <a:chExt cx="2906953" cy="200738"/>
            </a:xfrm>
          </p:grpSpPr>
          <p:sp>
            <p:nvSpPr>
              <p:cNvPr id="27" name="TextBox 26">
                <a:extLst>
                  <a:ext uri="{FF2B5EF4-FFF2-40B4-BE49-F238E27FC236}">
                    <a16:creationId xmlns="" xmlns:a16="http://schemas.microsoft.com/office/drawing/2014/main" id="{45814D99-D49A-4DF8-99AA-D209911353BD}"/>
                  </a:ext>
                </a:extLst>
              </p:cNvPr>
              <p:cNvSpPr txBox="1"/>
              <p:nvPr/>
            </p:nvSpPr>
            <p:spPr>
              <a:xfrm>
                <a:off x="5471490"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1</a:t>
                </a:r>
              </a:p>
            </p:txBody>
          </p:sp>
          <p:sp>
            <p:nvSpPr>
              <p:cNvPr id="28" name="TextBox 27">
                <a:extLst>
                  <a:ext uri="{FF2B5EF4-FFF2-40B4-BE49-F238E27FC236}">
                    <a16:creationId xmlns="" xmlns:a16="http://schemas.microsoft.com/office/drawing/2014/main" id="{B66BC6E7-27E8-4853-8629-B8E7DBC06C02}"/>
                  </a:ext>
                </a:extLst>
              </p:cNvPr>
              <p:cNvSpPr txBox="1"/>
              <p:nvPr/>
            </p:nvSpPr>
            <p:spPr>
              <a:xfrm>
                <a:off x="6103540"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3</a:t>
                </a:r>
              </a:p>
            </p:txBody>
          </p:sp>
          <p:sp>
            <p:nvSpPr>
              <p:cNvPr id="29" name="TextBox 28">
                <a:extLst>
                  <a:ext uri="{FF2B5EF4-FFF2-40B4-BE49-F238E27FC236}">
                    <a16:creationId xmlns="" xmlns:a16="http://schemas.microsoft.com/office/drawing/2014/main" id="{5ACAB9F2-4327-4D60-843D-954EE2682D9F}"/>
                  </a:ext>
                </a:extLst>
              </p:cNvPr>
              <p:cNvSpPr txBox="1"/>
              <p:nvPr/>
            </p:nvSpPr>
            <p:spPr>
              <a:xfrm>
                <a:off x="6735590"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5</a:t>
                </a:r>
              </a:p>
            </p:txBody>
          </p:sp>
          <p:sp>
            <p:nvSpPr>
              <p:cNvPr id="38" name="TextBox 37">
                <a:extLst>
                  <a:ext uri="{FF2B5EF4-FFF2-40B4-BE49-F238E27FC236}">
                    <a16:creationId xmlns="" xmlns:a16="http://schemas.microsoft.com/office/drawing/2014/main" id="{235D65D4-554E-42FC-AA46-C5467274A041}"/>
                  </a:ext>
                </a:extLst>
              </p:cNvPr>
              <p:cNvSpPr txBox="1"/>
              <p:nvPr/>
            </p:nvSpPr>
            <p:spPr>
              <a:xfrm>
                <a:off x="7410876"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7</a:t>
                </a:r>
              </a:p>
            </p:txBody>
          </p:sp>
          <p:sp>
            <p:nvSpPr>
              <p:cNvPr id="39" name="TextBox 38">
                <a:extLst>
                  <a:ext uri="{FF2B5EF4-FFF2-40B4-BE49-F238E27FC236}">
                    <a16:creationId xmlns="" xmlns:a16="http://schemas.microsoft.com/office/drawing/2014/main" id="{1937411F-9B25-48DF-A21A-DDE018F0D776}"/>
                  </a:ext>
                </a:extLst>
              </p:cNvPr>
              <p:cNvSpPr txBox="1"/>
              <p:nvPr/>
            </p:nvSpPr>
            <p:spPr>
              <a:xfrm>
                <a:off x="8074286"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9</a:t>
                </a:r>
              </a:p>
            </p:txBody>
          </p:sp>
        </p:grpSp>
      </p:grpSp>
    </p:spTree>
    <p:extLst>
      <p:ext uri="{BB962C8B-B14F-4D97-AF65-F5344CB8AC3E}">
        <p14:creationId xmlns:p14="http://schemas.microsoft.com/office/powerpoint/2010/main" val="316368991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 xmlns:a16="http://schemas.microsoft.com/office/drawing/2014/main"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Missing Value</a:t>
            </a: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1" name="그룹 10"/>
          <p:cNvGrpSpPr/>
          <p:nvPr/>
        </p:nvGrpSpPr>
        <p:grpSpPr>
          <a:xfrm>
            <a:off x="524240" y="1870666"/>
            <a:ext cx="8887612" cy="2218348"/>
            <a:chOff x="524240" y="1870666"/>
            <a:chExt cx="8887612" cy="2218348"/>
          </a:xfrm>
        </p:grpSpPr>
        <p:sp>
          <p:nvSpPr>
            <p:cNvPr id="14" name="직사각형 13"/>
            <p:cNvSpPr/>
            <p:nvPr/>
          </p:nvSpPr>
          <p:spPr>
            <a:xfrm>
              <a:off x="651633" y="2132856"/>
              <a:ext cx="8632825" cy="1956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Missing value means refers to missing data and empty data.</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impossible to distort the analysis results or apply functions.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some cases, the missing values generated on the variable are not related to other variables, so the missing values must be deleted and replaced according to the situation.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Assuming that each variable follows a specific probability distribution, the distribution parameters are estimated and replaced.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are mean replacement, median replacement, and mode replacement.</a:t>
              </a:r>
            </a:p>
          </p:txBody>
        </p:sp>
        <p:sp>
          <p:nvSpPr>
            <p:cNvPr id="15" name="직사각형 14">
              <a:extLst>
                <a:ext uri="{FF2B5EF4-FFF2-40B4-BE49-F238E27FC236}">
                  <a16:creationId xmlns="" xmlns:a16="http://schemas.microsoft.com/office/drawing/2014/main"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Missing Value</a:t>
              </a:r>
            </a:p>
          </p:txBody>
        </p:sp>
      </p:grpSp>
    </p:spTree>
    <p:extLst>
      <p:ext uri="{BB962C8B-B14F-4D97-AF65-F5344CB8AC3E}">
        <p14:creationId xmlns:p14="http://schemas.microsoft.com/office/powerpoint/2010/main" val="131138282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8" name="직사각형 2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9" name="직사각형 2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4" name="직사각형 23">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Checking for Missing Data</a:t>
            </a:r>
          </a:p>
        </p:txBody>
      </p:sp>
      <p:grpSp>
        <p:nvGrpSpPr>
          <p:cNvPr id="3" name="그룹 2">
            <a:extLst>
              <a:ext uri="{FF2B5EF4-FFF2-40B4-BE49-F238E27FC236}">
                <a16:creationId xmlns="" xmlns:a16="http://schemas.microsoft.com/office/drawing/2014/main" id="{11AB1336-A321-4456-AD56-8F74AC4D98C3}"/>
              </a:ext>
            </a:extLst>
          </p:cNvPr>
          <p:cNvGrpSpPr/>
          <p:nvPr/>
        </p:nvGrpSpPr>
        <p:grpSpPr>
          <a:xfrm>
            <a:off x="558396" y="1693287"/>
            <a:ext cx="8782050" cy="3114674"/>
            <a:chOff x="558396" y="1693287"/>
            <a:chExt cx="8782050" cy="3114674"/>
          </a:xfrm>
        </p:grpSpPr>
        <p:sp>
          <p:nvSpPr>
            <p:cNvPr id="16" name="모서리가 둥근 직사각형 4">
              <a:extLst>
                <a:ext uri="{FF2B5EF4-FFF2-40B4-BE49-F238E27FC236}">
                  <a16:creationId xmlns="" xmlns:a16="http://schemas.microsoft.com/office/drawing/2014/main" id="{930158F8-A5B7-4F97-8E44-C73FC55364FC}"/>
                </a:ext>
              </a:extLst>
            </p:cNvPr>
            <p:cNvSpPr/>
            <p:nvPr/>
          </p:nvSpPr>
          <p:spPr>
            <a:xfrm>
              <a:off x="558396" y="1693287"/>
              <a:ext cx="8782050" cy="31146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6" name="그림 25"/>
            <p:cNvPicPr>
              <a:picLocks noChangeAspect="1"/>
            </p:cNvPicPr>
            <p:nvPr/>
          </p:nvPicPr>
          <p:blipFill rotWithShape="1">
            <a:blip r:embed="rId4"/>
            <a:srcRect l="1371" r="22836" b="3469"/>
            <a:stretch/>
          </p:blipFill>
          <p:spPr>
            <a:xfrm>
              <a:off x="846955" y="1794545"/>
              <a:ext cx="8492739" cy="2786583"/>
            </a:xfrm>
            <a:prstGeom prst="rect">
              <a:avLst/>
            </a:prstGeom>
            <a:ln>
              <a:noFill/>
            </a:ln>
          </p:spPr>
        </p:pic>
      </p:grpSp>
      <p:grpSp>
        <p:nvGrpSpPr>
          <p:cNvPr id="2" name="그룹 1">
            <a:extLst>
              <a:ext uri="{FF2B5EF4-FFF2-40B4-BE49-F238E27FC236}">
                <a16:creationId xmlns="" xmlns:a16="http://schemas.microsoft.com/office/drawing/2014/main" id="{765560DB-ABD0-44C3-9E71-30DC85E8F074}"/>
              </a:ext>
            </a:extLst>
          </p:cNvPr>
          <p:cNvGrpSpPr/>
          <p:nvPr/>
        </p:nvGrpSpPr>
        <p:grpSpPr>
          <a:xfrm>
            <a:off x="557644" y="4893279"/>
            <a:ext cx="8782050" cy="1376892"/>
            <a:chOff x="557644" y="4893279"/>
            <a:chExt cx="8782050" cy="1376892"/>
          </a:xfrm>
        </p:grpSpPr>
        <p:sp>
          <p:nvSpPr>
            <p:cNvPr id="18" name="모서리가 둥근 직사각형 4">
              <a:extLst>
                <a:ext uri="{FF2B5EF4-FFF2-40B4-BE49-F238E27FC236}">
                  <a16:creationId xmlns="" xmlns:a16="http://schemas.microsoft.com/office/drawing/2014/main" id="{C3569CBD-5212-483A-A582-6794A42BDB63}"/>
                </a:ext>
              </a:extLst>
            </p:cNvPr>
            <p:cNvSpPr/>
            <p:nvPr/>
          </p:nvSpPr>
          <p:spPr>
            <a:xfrm>
              <a:off x="557644" y="4893279"/>
              <a:ext cx="8782050" cy="13768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9" name="그룹 18">
              <a:extLst>
                <a:ext uri="{FF2B5EF4-FFF2-40B4-BE49-F238E27FC236}">
                  <a16:creationId xmlns="" xmlns:a16="http://schemas.microsoft.com/office/drawing/2014/main" id="{F18919BF-DD65-4EDD-8E99-5FA6C053E53B}"/>
                </a:ext>
              </a:extLst>
            </p:cNvPr>
            <p:cNvGrpSpPr/>
            <p:nvPr/>
          </p:nvGrpSpPr>
          <p:grpSpPr>
            <a:xfrm>
              <a:off x="665154" y="4986180"/>
              <a:ext cx="2918106" cy="292387"/>
              <a:chOff x="732985" y="5582396"/>
              <a:chExt cx="2918106" cy="302131"/>
            </a:xfrm>
          </p:grpSpPr>
          <p:pic>
            <p:nvPicPr>
              <p:cNvPr id="21"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0" name="TextBox 19">
              <a:extLst>
                <a:ext uri="{FF2B5EF4-FFF2-40B4-BE49-F238E27FC236}">
                  <a16:creationId xmlns="" xmlns:a16="http://schemas.microsoft.com/office/drawing/2014/main" id="{0800EE66-B78E-4CCD-A49E-31BBE412C7F6}"/>
                </a:ext>
              </a:extLst>
            </p:cNvPr>
            <p:cNvSpPr txBox="1"/>
            <p:nvPr/>
          </p:nvSpPr>
          <p:spPr>
            <a:xfrm>
              <a:off x="1024575" y="532107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Import Library.</a:t>
              </a:r>
              <a:endParaRPr lang="ko-KR" altLang="en-US" sz="1300" dirty="0">
                <a:solidFill>
                  <a:prstClr val="black">
                    <a:lumMod val="85000"/>
                    <a:lumOff val="15000"/>
                  </a:prstClr>
                </a:solidFill>
                <a:latin typeface="SamsungOne 400" panose="020B0503030303020204" pitchFamily="34" charset="0"/>
              </a:endParaRPr>
            </a:p>
          </p:txBody>
        </p:sp>
        <p:grpSp>
          <p:nvGrpSpPr>
            <p:cNvPr id="14" name="그룹 13">
              <a:extLst>
                <a:ext uri="{FF2B5EF4-FFF2-40B4-BE49-F238E27FC236}">
                  <a16:creationId xmlns="" xmlns:a16="http://schemas.microsoft.com/office/drawing/2014/main" id="{DC09A5A2-12C9-4EDE-A347-C5D4F57A8D63}"/>
                </a:ext>
              </a:extLst>
            </p:cNvPr>
            <p:cNvGrpSpPr/>
            <p:nvPr/>
          </p:nvGrpSpPr>
          <p:grpSpPr>
            <a:xfrm>
              <a:off x="665906" y="5628378"/>
              <a:ext cx="8640559" cy="534949"/>
              <a:chOff x="665906" y="4990636"/>
              <a:chExt cx="8640559" cy="534949"/>
            </a:xfrm>
          </p:grpSpPr>
          <p:grpSp>
            <p:nvGrpSpPr>
              <p:cNvPr id="15" name="그룹 14">
                <a:extLst>
                  <a:ext uri="{FF2B5EF4-FFF2-40B4-BE49-F238E27FC236}">
                    <a16:creationId xmlns="" xmlns:a16="http://schemas.microsoft.com/office/drawing/2014/main" id="{EF4CE599-8BFC-4886-8D9A-334ACF941874}"/>
                  </a:ext>
                </a:extLst>
              </p:cNvPr>
              <p:cNvGrpSpPr/>
              <p:nvPr/>
            </p:nvGrpSpPr>
            <p:grpSpPr>
              <a:xfrm>
                <a:off x="665906" y="4990636"/>
                <a:ext cx="2918106" cy="292387"/>
                <a:chOff x="732985" y="5582396"/>
                <a:chExt cx="2918106" cy="302131"/>
              </a:xfrm>
            </p:grpSpPr>
            <p:pic>
              <p:nvPicPr>
                <p:cNvPr id="25" name="Picture 2" descr="Byte - Free electronics icons">
                  <a:extLst>
                    <a:ext uri="{FF2B5EF4-FFF2-40B4-BE49-F238E27FC236}">
                      <a16:creationId xmlns="" xmlns:a16="http://schemas.microsoft.com/office/drawing/2014/main" id="{7554597E-E942-4329-83E8-57F68BAD0EC4}"/>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 xmlns:a16="http://schemas.microsoft.com/office/drawing/2014/main" id="{50174522-7B64-458D-86AC-7E8CEC646EA4}"/>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3" name="TextBox 22">
                <a:extLst>
                  <a:ext uri="{FF2B5EF4-FFF2-40B4-BE49-F238E27FC236}">
                    <a16:creationId xmlns="" xmlns:a16="http://schemas.microsoft.com/office/drawing/2014/main" id="{A44DC54B-0BCE-4FE3-BD6C-B3784A8375F3}"/>
                  </a:ext>
                </a:extLst>
              </p:cNvPr>
              <p:cNvSpPr txBox="1"/>
              <p:nvPr/>
            </p:nvSpPr>
            <p:spPr>
              <a:xfrm>
                <a:off x="1025327" y="532553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Load the Titanic Dataset.</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1193892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 xmlns:a16="http://schemas.microsoft.com/office/drawing/2014/main" id="{2DD374C3-05CB-48D7-A1D6-6E076A1FC74E}"/>
              </a:ext>
            </a:extLst>
          </p:cNvPr>
          <p:cNvGrpSpPr/>
          <p:nvPr/>
        </p:nvGrpSpPr>
        <p:grpSpPr>
          <a:xfrm>
            <a:off x="558396" y="4899694"/>
            <a:ext cx="8782050" cy="787019"/>
            <a:chOff x="568325" y="5114924"/>
            <a:chExt cx="8782050" cy="813246"/>
          </a:xfrm>
        </p:grpSpPr>
        <p:sp>
          <p:nvSpPr>
            <p:cNvPr id="18"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9" name="그룹 18">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1"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0" name="TextBox 19">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Calculate the number of </a:t>
              </a:r>
              <a:r>
                <a:rPr lang="en-US" altLang="ko-KR" sz="1300" dirty="0" err="1">
                  <a:solidFill>
                    <a:prstClr val="black">
                      <a:lumMod val="85000"/>
                      <a:lumOff val="15000"/>
                    </a:prstClr>
                  </a:solidFill>
                  <a:latin typeface="SamsungOne 400" panose="020B0503030303020204" pitchFamily="34" charset="0"/>
                </a:rPr>
                <a:t>NaNs</a:t>
              </a:r>
              <a:r>
                <a:rPr lang="en-US" altLang="ko-KR" sz="1300" dirty="0">
                  <a:solidFill>
                    <a:prstClr val="black">
                      <a:lumMod val="85000"/>
                      <a:lumOff val="15000"/>
                    </a:prstClr>
                  </a:solidFill>
                  <a:latin typeface="SamsungOne 400" panose="020B0503030303020204" pitchFamily="34" charset="0"/>
                </a:rPr>
                <a:t> in the Deck column.</a:t>
              </a:r>
              <a:endParaRPr lang="ko-KR" altLang="en-US" sz="1300" dirty="0">
                <a:solidFill>
                  <a:prstClr val="black">
                    <a:lumMod val="85000"/>
                    <a:lumOff val="15000"/>
                  </a:prstClr>
                </a:solidFill>
                <a:latin typeface="SamsungOne 400" panose="020B0503030303020204" pitchFamily="34" charset="0"/>
              </a:endParaRPr>
            </a:p>
          </p:txBody>
        </p:sp>
      </p:grpSp>
      <p:grpSp>
        <p:nvGrpSpPr>
          <p:cNvPr id="24" name="그룹 2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5" name="직사각형 2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6" name="직사각형 2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7" name="직사각형 26">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Checking for Missing Data</a:t>
            </a:r>
          </a:p>
        </p:txBody>
      </p:sp>
      <p:grpSp>
        <p:nvGrpSpPr>
          <p:cNvPr id="2" name="그룹 1">
            <a:extLst>
              <a:ext uri="{FF2B5EF4-FFF2-40B4-BE49-F238E27FC236}">
                <a16:creationId xmlns="" xmlns:a16="http://schemas.microsoft.com/office/drawing/2014/main" id="{71D9DCE6-7BD9-4068-9EBF-7388F8DC88BE}"/>
              </a:ext>
            </a:extLst>
          </p:cNvPr>
          <p:cNvGrpSpPr/>
          <p:nvPr/>
        </p:nvGrpSpPr>
        <p:grpSpPr>
          <a:xfrm>
            <a:off x="558396" y="1693287"/>
            <a:ext cx="8782050" cy="3114674"/>
            <a:chOff x="558396" y="1693287"/>
            <a:chExt cx="8782050" cy="3114674"/>
          </a:xfrm>
        </p:grpSpPr>
        <p:sp>
          <p:nvSpPr>
            <p:cNvPr id="30" name="모서리가 둥근 직사각형 4">
              <a:extLst>
                <a:ext uri="{FF2B5EF4-FFF2-40B4-BE49-F238E27FC236}">
                  <a16:creationId xmlns="" xmlns:a16="http://schemas.microsoft.com/office/drawing/2014/main" id="{930158F8-A5B7-4F97-8E44-C73FC55364FC}"/>
                </a:ext>
              </a:extLst>
            </p:cNvPr>
            <p:cNvSpPr/>
            <p:nvPr/>
          </p:nvSpPr>
          <p:spPr>
            <a:xfrm>
              <a:off x="558396" y="1693287"/>
              <a:ext cx="8782050" cy="31146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1" name="그림 30"/>
            <p:cNvPicPr>
              <a:picLocks noChangeAspect="1"/>
            </p:cNvPicPr>
            <p:nvPr/>
          </p:nvPicPr>
          <p:blipFill rotWithShape="1">
            <a:blip r:embed="rId5"/>
            <a:srcRect l="1371" r="22836" b="3469"/>
            <a:stretch/>
          </p:blipFill>
          <p:spPr>
            <a:xfrm>
              <a:off x="846955" y="1794545"/>
              <a:ext cx="8493491" cy="2786583"/>
            </a:xfrm>
            <a:prstGeom prst="rect">
              <a:avLst/>
            </a:prstGeom>
            <a:ln>
              <a:noFill/>
            </a:ln>
          </p:spPr>
        </p:pic>
      </p:grpSp>
    </p:spTree>
    <p:extLst>
      <p:ext uri="{BB962C8B-B14F-4D97-AF65-F5344CB8AC3E}">
        <p14:creationId xmlns:p14="http://schemas.microsoft.com/office/powerpoint/2010/main" val="263110452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 xmlns:a16="http://schemas.microsoft.com/office/drawing/2014/main" id="{2DD374C3-05CB-48D7-A1D6-6E076A1FC74E}"/>
              </a:ext>
            </a:extLst>
          </p:cNvPr>
          <p:cNvGrpSpPr/>
          <p:nvPr/>
        </p:nvGrpSpPr>
        <p:grpSpPr>
          <a:xfrm>
            <a:off x="557644" y="5018245"/>
            <a:ext cx="8782050" cy="787019"/>
            <a:chOff x="568325" y="5114924"/>
            <a:chExt cx="8782050" cy="813246"/>
          </a:xfrm>
        </p:grpSpPr>
        <p:sp>
          <p:nvSpPr>
            <p:cNvPr id="18"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9" name="그룹 18">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1"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0" name="TextBox 19">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Find the missing data using the </a:t>
              </a:r>
              <a:r>
                <a:rPr lang="en-US" altLang="ko-KR" sz="1300" dirty="0" err="1">
                  <a:solidFill>
                    <a:prstClr val="black">
                      <a:lumMod val="85000"/>
                      <a:lumOff val="15000"/>
                    </a:prstClr>
                  </a:solidFill>
                  <a:latin typeface="SamsungOne 400" panose="020B0503030303020204" pitchFamily="34" charset="0"/>
                </a:rPr>
                <a:t>isnull</a:t>
              </a:r>
              <a:r>
                <a:rPr lang="en-US" altLang="ko-KR" sz="1300" dirty="0">
                  <a:solidFill>
                    <a:prstClr val="black">
                      <a:lumMod val="85000"/>
                      <a:lumOff val="15000"/>
                    </a:prstClr>
                  </a:solidFill>
                  <a:latin typeface="SamsungOne 400" panose="020B0503030303020204" pitchFamily="34" charset="0"/>
                </a:rPr>
                <a:t>() method.</a:t>
              </a:r>
              <a:endParaRPr lang="ko-KR" altLang="en-US" sz="1300" dirty="0">
                <a:solidFill>
                  <a:prstClr val="black">
                    <a:lumMod val="85000"/>
                    <a:lumOff val="15000"/>
                  </a:prstClr>
                </a:solidFill>
                <a:latin typeface="SamsungOne 400" panose="020B0503030303020204" pitchFamily="34" charset="0"/>
              </a:endParaRPr>
            </a:p>
          </p:txBody>
        </p:sp>
      </p:grpSp>
      <p:grpSp>
        <p:nvGrpSpPr>
          <p:cNvPr id="2" name="그룹 1">
            <a:extLst>
              <a:ext uri="{FF2B5EF4-FFF2-40B4-BE49-F238E27FC236}">
                <a16:creationId xmlns="" xmlns:a16="http://schemas.microsoft.com/office/drawing/2014/main" id="{2CAECAEB-EFFA-481E-8EB4-0E501F7BAE26}"/>
              </a:ext>
            </a:extLst>
          </p:cNvPr>
          <p:cNvGrpSpPr/>
          <p:nvPr/>
        </p:nvGrpSpPr>
        <p:grpSpPr>
          <a:xfrm>
            <a:off x="558396" y="1693286"/>
            <a:ext cx="8782050" cy="3258691"/>
            <a:chOff x="558396" y="1693286"/>
            <a:chExt cx="8782050" cy="3258691"/>
          </a:xfrm>
        </p:grpSpPr>
        <p:sp>
          <p:nvSpPr>
            <p:cNvPr id="34" name="모서리가 둥근 직사각형 4">
              <a:extLst>
                <a:ext uri="{FF2B5EF4-FFF2-40B4-BE49-F238E27FC236}">
                  <a16:creationId xmlns="" xmlns:a16="http://schemas.microsoft.com/office/drawing/2014/main" id="{CA6F54BF-694E-4D0D-9381-EF4E605AE49B}"/>
                </a:ext>
              </a:extLst>
            </p:cNvPr>
            <p:cNvSpPr/>
            <p:nvPr/>
          </p:nvSpPr>
          <p:spPr>
            <a:xfrm>
              <a:off x="558396" y="1693286"/>
              <a:ext cx="8782050" cy="32586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 t="581" r="24043" b="2346"/>
            <a:stretch/>
          </p:blipFill>
          <p:spPr>
            <a:xfrm>
              <a:off x="697608" y="1794416"/>
              <a:ext cx="8642086" cy="3074744"/>
            </a:xfrm>
            <a:prstGeom prst="rect">
              <a:avLst/>
            </a:prstGeom>
            <a:ln>
              <a:noFill/>
            </a:ln>
          </p:spPr>
        </p:pic>
      </p:grpSp>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5" name="직사각형 2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6" name="직사각형 2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7" name="직사각형 26">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Checking for Missing Data</a:t>
            </a:r>
          </a:p>
        </p:txBody>
      </p:sp>
    </p:spTree>
    <p:extLst>
      <p:ext uri="{BB962C8B-B14F-4D97-AF65-F5344CB8AC3E}">
        <p14:creationId xmlns:p14="http://schemas.microsoft.com/office/powerpoint/2010/main" val="255019390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 xmlns:a16="http://schemas.microsoft.com/office/drawing/2014/main" id="{2DD374C3-05CB-48D7-A1D6-6E076A1FC74E}"/>
              </a:ext>
            </a:extLst>
          </p:cNvPr>
          <p:cNvGrpSpPr/>
          <p:nvPr/>
        </p:nvGrpSpPr>
        <p:grpSpPr>
          <a:xfrm>
            <a:off x="557644" y="5018245"/>
            <a:ext cx="8782050" cy="787019"/>
            <a:chOff x="568325" y="5114924"/>
            <a:chExt cx="8782050" cy="813246"/>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Find the missing data using the </a:t>
              </a:r>
              <a:r>
                <a:rPr lang="en-US" altLang="ko-KR" sz="1300" dirty="0" err="1">
                  <a:solidFill>
                    <a:prstClr val="black">
                      <a:lumMod val="85000"/>
                      <a:lumOff val="15000"/>
                    </a:prstClr>
                  </a:solidFill>
                  <a:latin typeface="SamsungOne 400" panose="020B0503030303020204" pitchFamily="34" charset="0"/>
                </a:rPr>
                <a:t>notnull</a:t>
              </a:r>
              <a:r>
                <a:rPr lang="en-US" altLang="ko-KR" sz="1300" dirty="0">
                  <a:solidFill>
                    <a:prstClr val="black">
                      <a:lumMod val="85000"/>
                      <a:lumOff val="15000"/>
                    </a:prstClr>
                  </a:solidFill>
                  <a:latin typeface="SamsungOne 400" panose="020B0503030303020204" pitchFamily="34" charset="0"/>
                </a:rPr>
                <a:t>() method. </a:t>
              </a:r>
              <a:endParaRPr lang="ko-KR" altLang="en-US" sz="1300" dirty="0">
                <a:solidFill>
                  <a:prstClr val="black">
                    <a:lumMod val="85000"/>
                    <a:lumOff val="15000"/>
                  </a:prstClr>
                </a:solidFill>
                <a:latin typeface="SamsungOne 400" panose="020B0503030303020204" pitchFamily="34" charset="0"/>
              </a:endParaRPr>
            </a:p>
          </p:txBody>
        </p:sp>
      </p:grpSp>
      <p:grpSp>
        <p:nvGrpSpPr>
          <p:cNvPr id="2" name="그룹 1">
            <a:extLst>
              <a:ext uri="{FF2B5EF4-FFF2-40B4-BE49-F238E27FC236}">
                <a16:creationId xmlns="" xmlns:a16="http://schemas.microsoft.com/office/drawing/2014/main" id="{A521F17E-91B7-46F9-ACF5-9C0A37066179}"/>
              </a:ext>
            </a:extLst>
          </p:cNvPr>
          <p:cNvGrpSpPr/>
          <p:nvPr/>
        </p:nvGrpSpPr>
        <p:grpSpPr>
          <a:xfrm>
            <a:off x="558396" y="1693287"/>
            <a:ext cx="8782050" cy="3258690"/>
            <a:chOff x="558396" y="1693287"/>
            <a:chExt cx="8782050" cy="3258690"/>
          </a:xfrm>
        </p:grpSpPr>
        <p:sp>
          <p:nvSpPr>
            <p:cNvPr id="33" name="모서리가 둥근 직사각형 4">
              <a:extLst>
                <a:ext uri="{FF2B5EF4-FFF2-40B4-BE49-F238E27FC236}">
                  <a16:creationId xmlns="" xmlns:a16="http://schemas.microsoft.com/office/drawing/2014/main" id="{780532DE-E928-4B56-8AB3-8C774F08A6CA}"/>
                </a:ext>
              </a:extLst>
            </p:cNvPr>
            <p:cNvSpPr/>
            <p:nvPr/>
          </p:nvSpPr>
          <p:spPr>
            <a:xfrm>
              <a:off x="558396" y="1693287"/>
              <a:ext cx="8782050" cy="32586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 t="582" r="23777" b="2387"/>
            <a:stretch/>
          </p:blipFill>
          <p:spPr>
            <a:xfrm>
              <a:off x="699462" y="1788096"/>
              <a:ext cx="8640232" cy="3062014"/>
            </a:xfrm>
            <a:prstGeom prst="rect">
              <a:avLst/>
            </a:prstGeom>
            <a:ln>
              <a:noFill/>
            </a:ln>
          </p:spPr>
        </p:pic>
      </p:grpSp>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6" name="직사각형 25">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Checking for Missing Data</a:t>
            </a:r>
          </a:p>
        </p:txBody>
      </p:sp>
    </p:spTree>
    <p:extLst>
      <p:ext uri="{BB962C8B-B14F-4D97-AF65-F5344CB8AC3E}">
        <p14:creationId xmlns:p14="http://schemas.microsoft.com/office/powerpoint/2010/main" val="237236606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 xmlns:a16="http://schemas.microsoft.com/office/drawing/2014/main" id="{2DD374C3-05CB-48D7-A1D6-6E076A1FC74E}"/>
              </a:ext>
            </a:extLst>
          </p:cNvPr>
          <p:cNvGrpSpPr/>
          <p:nvPr/>
        </p:nvGrpSpPr>
        <p:grpSpPr>
          <a:xfrm>
            <a:off x="557644" y="5594309"/>
            <a:ext cx="8782050" cy="647871"/>
            <a:chOff x="568325" y="5114924"/>
            <a:chExt cx="8782050" cy="669461"/>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6694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0800EE66-B78E-4CCD-A49E-31BBE412C7F6}"/>
                </a:ext>
              </a:extLst>
            </p:cNvPr>
            <p:cNvSpPr txBox="1"/>
            <p:nvPr/>
          </p:nvSpPr>
          <p:spPr>
            <a:xfrm>
              <a:off x="1035256" y="5505687"/>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Calculate the number of missing data using the </a:t>
              </a:r>
              <a:r>
                <a:rPr lang="en-US" altLang="ko-KR" sz="1300" dirty="0" err="1">
                  <a:solidFill>
                    <a:prstClr val="black">
                      <a:lumMod val="85000"/>
                      <a:lumOff val="15000"/>
                    </a:prstClr>
                  </a:solidFill>
                  <a:latin typeface="SamsungOne 400" panose="020B0503030303020204" pitchFamily="34" charset="0"/>
                </a:rPr>
                <a:t>isnull</a:t>
              </a:r>
              <a:r>
                <a:rPr lang="en-US" altLang="ko-KR" sz="1300" dirty="0">
                  <a:solidFill>
                    <a:prstClr val="black">
                      <a:lumMod val="85000"/>
                      <a:lumOff val="15000"/>
                    </a:prstClr>
                  </a:solidFill>
                  <a:latin typeface="SamsungOne 400" panose="020B0503030303020204" pitchFamily="34" charset="0"/>
                </a:rPr>
                <a:t>() method.</a:t>
              </a:r>
              <a:endParaRPr lang="ko-KR" altLang="en-US" sz="1300" dirty="0">
                <a:solidFill>
                  <a:prstClr val="black">
                    <a:lumMod val="85000"/>
                    <a:lumOff val="15000"/>
                  </a:prstClr>
                </a:solidFill>
                <a:latin typeface="SamsungOne 400" panose="020B0503030303020204" pitchFamily="34" charset="0"/>
              </a:endParaRPr>
            </a:p>
          </p:txBody>
        </p:sp>
      </p:grpSp>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2" name="그룹 1">
            <a:extLst>
              <a:ext uri="{FF2B5EF4-FFF2-40B4-BE49-F238E27FC236}">
                <a16:creationId xmlns="" xmlns:a16="http://schemas.microsoft.com/office/drawing/2014/main" id="{B961C545-7AF5-4175-B59A-2527B2E871F9}"/>
              </a:ext>
            </a:extLst>
          </p:cNvPr>
          <p:cNvGrpSpPr/>
          <p:nvPr/>
        </p:nvGrpSpPr>
        <p:grpSpPr>
          <a:xfrm>
            <a:off x="558396" y="1693286"/>
            <a:ext cx="8782050" cy="3823945"/>
            <a:chOff x="558396" y="1693286"/>
            <a:chExt cx="8782050" cy="3823945"/>
          </a:xfrm>
        </p:grpSpPr>
        <p:sp>
          <p:nvSpPr>
            <p:cNvPr id="33" name="모서리가 둥근 직사각형 4">
              <a:extLst>
                <a:ext uri="{FF2B5EF4-FFF2-40B4-BE49-F238E27FC236}">
                  <a16:creationId xmlns="" xmlns:a16="http://schemas.microsoft.com/office/drawing/2014/main" id="{960E1061-A97D-4995-9AD6-961AACCCADDE}"/>
                </a:ext>
              </a:extLst>
            </p:cNvPr>
            <p:cNvSpPr/>
            <p:nvPr/>
          </p:nvSpPr>
          <p:spPr>
            <a:xfrm>
              <a:off x="558396" y="1693286"/>
              <a:ext cx="8782050" cy="38239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4" name="그림 33">
              <a:extLst>
                <a:ext uri="{FF2B5EF4-FFF2-40B4-BE49-F238E27FC236}">
                  <a16:creationId xmlns="" xmlns:a16="http://schemas.microsoft.com/office/drawing/2014/main" id="{A466E0C5-2E1B-4DED-B27A-2E718165F923}"/>
                </a:ext>
              </a:extLst>
            </p:cNvPr>
            <p:cNvPicPr>
              <a:picLocks noChangeAspect="1"/>
            </p:cNvPicPr>
            <p:nvPr/>
          </p:nvPicPr>
          <p:blipFill rotWithShape="1">
            <a:blip r:embed="rId4"/>
            <a:srcRect t="1685" r="22244" b="821"/>
            <a:stretch/>
          </p:blipFill>
          <p:spPr>
            <a:xfrm>
              <a:off x="706584" y="1780754"/>
              <a:ext cx="8633109" cy="3680492"/>
            </a:xfrm>
            <a:prstGeom prst="rect">
              <a:avLst/>
            </a:prstGeom>
            <a:ln>
              <a:noFill/>
            </a:ln>
          </p:spPr>
        </p:pic>
      </p:grpSp>
      <p:sp>
        <p:nvSpPr>
          <p:cNvPr id="26" name="직사각형 25">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Checking for Missing Data</a:t>
            </a:r>
          </a:p>
        </p:txBody>
      </p:sp>
    </p:spTree>
    <p:extLst>
      <p:ext uri="{BB962C8B-B14F-4D97-AF65-F5344CB8AC3E}">
        <p14:creationId xmlns:p14="http://schemas.microsoft.com/office/powerpoint/2010/main" val="84379797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 xmlns:a16="http://schemas.microsoft.com/office/drawing/2014/main" id="{2DD374C3-05CB-48D7-A1D6-6E076A1FC74E}"/>
              </a:ext>
            </a:extLst>
          </p:cNvPr>
          <p:cNvGrpSpPr/>
          <p:nvPr/>
        </p:nvGrpSpPr>
        <p:grpSpPr>
          <a:xfrm>
            <a:off x="557644" y="3506077"/>
            <a:ext cx="8782050" cy="787019"/>
            <a:chOff x="568325" y="5114924"/>
            <a:chExt cx="8782050" cy="813246"/>
          </a:xfrm>
        </p:grpSpPr>
        <p:sp>
          <p:nvSpPr>
            <p:cNvPr id="14"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5" name="그룹 14">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17"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Delete all columns with more than 500 </a:t>
              </a:r>
              <a:r>
                <a:rPr lang="en-US" altLang="ko-KR" sz="1300" dirty="0" err="1">
                  <a:solidFill>
                    <a:prstClr val="black">
                      <a:lumMod val="85000"/>
                      <a:lumOff val="15000"/>
                    </a:prstClr>
                  </a:solidFill>
                  <a:latin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rPr>
                <a:t> values. Deck column (688 </a:t>
              </a:r>
              <a:r>
                <a:rPr lang="en-US" altLang="ko-KR" sz="1300" dirty="0" err="1">
                  <a:solidFill>
                    <a:prstClr val="black">
                      <a:lumMod val="85000"/>
                      <a:lumOff val="15000"/>
                    </a:prstClr>
                  </a:solidFill>
                  <a:latin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rPr>
                <a:t> values out of 891).</a:t>
              </a:r>
              <a:endParaRPr lang="ko-KR" altLang="en-US" sz="1300" dirty="0">
                <a:solidFill>
                  <a:prstClr val="black">
                    <a:lumMod val="85000"/>
                    <a:lumOff val="15000"/>
                  </a:prstClr>
                </a:solidFill>
                <a:latin typeface="SamsungOne 400" panose="020B0503030303020204" pitchFamily="34" charset="0"/>
              </a:endParaRPr>
            </a:p>
          </p:txBody>
        </p:sp>
      </p:grpSp>
      <p:grpSp>
        <p:nvGrpSpPr>
          <p:cNvPr id="2" name="그룹 1">
            <a:extLst>
              <a:ext uri="{FF2B5EF4-FFF2-40B4-BE49-F238E27FC236}">
                <a16:creationId xmlns="" xmlns:a16="http://schemas.microsoft.com/office/drawing/2014/main" id="{1CE46F89-D084-4969-919E-4C90667CA8A8}"/>
              </a:ext>
            </a:extLst>
          </p:cNvPr>
          <p:cNvGrpSpPr/>
          <p:nvPr/>
        </p:nvGrpSpPr>
        <p:grpSpPr>
          <a:xfrm>
            <a:off x="558396" y="1742371"/>
            <a:ext cx="8782050" cy="1674513"/>
            <a:chOff x="558396" y="1693287"/>
            <a:chExt cx="8782050" cy="1674513"/>
          </a:xfrm>
        </p:grpSpPr>
        <p:sp>
          <p:nvSpPr>
            <p:cNvPr id="29" name="모서리가 둥근 직사각형 4">
              <a:extLst>
                <a:ext uri="{FF2B5EF4-FFF2-40B4-BE49-F238E27FC236}">
                  <a16:creationId xmlns="" xmlns:a16="http://schemas.microsoft.com/office/drawing/2014/main" id="{11A136CC-D626-45D5-B241-C8BB509A9ED8}"/>
                </a:ext>
              </a:extLst>
            </p:cNvPr>
            <p:cNvSpPr/>
            <p:nvPr/>
          </p:nvSpPr>
          <p:spPr>
            <a:xfrm>
              <a:off x="558396" y="1693287"/>
              <a:ext cx="8782050" cy="167451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t="4559" r="22937"/>
            <a:stretch/>
          </p:blipFill>
          <p:spPr>
            <a:xfrm>
              <a:off x="683891" y="1813772"/>
              <a:ext cx="8655803" cy="1452550"/>
            </a:xfrm>
            <a:prstGeom prst="rect">
              <a:avLst/>
            </a:prstGeom>
            <a:ln>
              <a:noFill/>
            </a:ln>
          </p:spPr>
        </p:pic>
      </p:grpSp>
      <p:grpSp>
        <p:nvGrpSpPr>
          <p:cNvPr id="19" name="그룹 1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1" name="직사각형 2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3" name="직사각형 22">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Applying the threshold=500 option to the </a:t>
            </a:r>
            <a:r>
              <a:rPr lang="en-US" altLang="ko-KR" sz="1400" dirty="0" err="1">
                <a:solidFill>
                  <a:schemeClr val="tx1"/>
                </a:solidFill>
                <a:latin typeface="SamsungOne 400" panose="020B0503030303020204" pitchFamily="34" charset="0"/>
                <a:ea typeface="SamsungOne 400" panose="020B0503030303020204" pitchFamily="34" charset="0"/>
              </a:rPr>
              <a:t>dropna</a:t>
            </a:r>
            <a:r>
              <a:rPr lang="en-US" altLang="ko-KR" sz="1400" dirty="0">
                <a:solidFill>
                  <a:schemeClr val="tx1"/>
                </a:solidFill>
                <a:latin typeface="SamsungOne 400" panose="020B0503030303020204" pitchFamily="34" charset="0"/>
                <a:ea typeface="SamsungOne 400" panose="020B0503030303020204" pitchFamily="34" charset="0"/>
              </a:rPr>
              <a:t>() method deletes all columns with 500 or more </a:t>
            </a:r>
            <a:r>
              <a:rPr lang="en-US" altLang="ko-KR" sz="1400" dirty="0" err="1">
                <a:solidFill>
                  <a:schemeClr val="tx1"/>
                </a:solidFill>
                <a:latin typeface="SamsungOne 400" panose="020B0503030303020204" pitchFamily="34" charset="0"/>
                <a:ea typeface="SamsungOne 400" panose="020B0503030303020204" pitchFamily="34" charset="0"/>
              </a:rPr>
              <a:t>NaN</a:t>
            </a:r>
            <a:r>
              <a:rPr lang="en-US" altLang="ko-KR" sz="1400" dirty="0">
                <a:solidFill>
                  <a:schemeClr val="tx1"/>
                </a:solidFill>
                <a:latin typeface="SamsungOne 400" panose="020B0503030303020204" pitchFamily="34" charset="0"/>
                <a:ea typeface="SamsungOne 400" panose="020B0503030303020204" pitchFamily="34" charset="0"/>
              </a:rPr>
              <a:t> values.</a:t>
            </a:r>
          </a:p>
        </p:txBody>
      </p:sp>
    </p:spTree>
    <p:extLst>
      <p:ext uri="{BB962C8B-B14F-4D97-AF65-F5344CB8AC3E}">
        <p14:creationId xmlns:p14="http://schemas.microsoft.com/office/powerpoint/2010/main" val="130592385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 xmlns:a16="http://schemas.microsoft.com/office/drawing/2014/main" id="{2DD374C3-05CB-48D7-A1D6-6E076A1FC74E}"/>
              </a:ext>
            </a:extLst>
          </p:cNvPr>
          <p:cNvGrpSpPr/>
          <p:nvPr/>
        </p:nvGrpSpPr>
        <p:grpSpPr>
          <a:xfrm>
            <a:off x="557644" y="2858005"/>
            <a:ext cx="8782050" cy="787019"/>
            <a:chOff x="568325" y="5114924"/>
            <a:chExt cx="8782050" cy="813246"/>
          </a:xfrm>
        </p:grpSpPr>
        <p:sp>
          <p:nvSpPr>
            <p:cNvPr id="14"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5" name="그룹 14">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17"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Delete all rows without age data in the age column. Age column (177 </a:t>
              </a:r>
              <a:r>
                <a:rPr lang="en-US" altLang="ko-KR" sz="1300" dirty="0" err="1">
                  <a:solidFill>
                    <a:prstClr val="black">
                      <a:lumMod val="85000"/>
                      <a:lumOff val="15000"/>
                    </a:prstClr>
                  </a:solidFill>
                  <a:latin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rPr>
                <a:t> values out of 891).</a:t>
              </a:r>
              <a:endParaRPr lang="ko-KR" altLang="en-US" sz="1300" dirty="0">
                <a:solidFill>
                  <a:prstClr val="black">
                    <a:lumMod val="85000"/>
                    <a:lumOff val="15000"/>
                  </a:prstClr>
                </a:solidFill>
                <a:latin typeface="SamsungOne 400" panose="020B0503030303020204" pitchFamily="34" charset="0"/>
              </a:endParaRPr>
            </a:p>
          </p:txBody>
        </p:sp>
      </p:grpSp>
      <p:grpSp>
        <p:nvGrpSpPr>
          <p:cNvPr id="4" name="그룹 3">
            <a:extLst>
              <a:ext uri="{FF2B5EF4-FFF2-40B4-BE49-F238E27FC236}">
                <a16:creationId xmlns="" xmlns:a16="http://schemas.microsoft.com/office/drawing/2014/main" id="{639B27FD-43D3-432C-9A47-9420E02810F0}"/>
              </a:ext>
            </a:extLst>
          </p:cNvPr>
          <p:cNvGrpSpPr/>
          <p:nvPr/>
        </p:nvGrpSpPr>
        <p:grpSpPr>
          <a:xfrm>
            <a:off x="558396" y="1753391"/>
            <a:ext cx="8781298" cy="1038343"/>
            <a:chOff x="558396" y="1693287"/>
            <a:chExt cx="8782050" cy="1048983"/>
          </a:xfrm>
        </p:grpSpPr>
        <p:sp>
          <p:nvSpPr>
            <p:cNvPr id="30" name="모서리가 둥근 직사각형 4">
              <a:extLst>
                <a:ext uri="{FF2B5EF4-FFF2-40B4-BE49-F238E27FC236}">
                  <a16:creationId xmlns="" xmlns:a16="http://schemas.microsoft.com/office/drawing/2014/main" id="{D4E1FB97-18FE-4BA3-B447-08E1DD3A9178}"/>
                </a:ext>
              </a:extLst>
            </p:cNvPr>
            <p:cNvSpPr/>
            <p:nvPr/>
          </p:nvSpPr>
          <p:spPr>
            <a:xfrm>
              <a:off x="558396" y="1693287"/>
              <a:ext cx="8782050" cy="10489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t="3823" r="24750"/>
            <a:stretch/>
          </p:blipFill>
          <p:spPr>
            <a:xfrm>
              <a:off x="663572" y="1792874"/>
              <a:ext cx="8676874" cy="911442"/>
            </a:xfrm>
            <a:prstGeom prst="rect">
              <a:avLst/>
            </a:prstGeom>
            <a:ln>
              <a:noFill/>
            </a:ln>
          </p:spPr>
        </p:pic>
      </p:grpSp>
      <p:grpSp>
        <p:nvGrpSpPr>
          <p:cNvPr id="20" name="그룹 1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2" name="직사각형 2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4" name="직사각형 23">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Limit the subset to the column ‘age.’</a:t>
            </a:r>
          </a:p>
        </p:txBody>
      </p:sp>
    </p:spTree>
    <p:extLst>
      <p:ext uri="{BB962C8B-B14F-4D97-AF65-F5344CB8AC3E}">
        <p14:creationId xmlns:p14="http://schemas.microsoft.com/office/powerpoint/2010/main" val="394409978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 xmlns:a16="http://schemas.microsoft.com/office/drawing/2014/main" id="{2DD374C3-05CB-48D7-A1D6-6E076A1FC74E}"/>
              </a:ext>
            </a:extLst>
          </p:cNvPr>
          <p:cNvGrpSpPr/>
          <p:nvPr/>
        </p:nvGrpSpPr>
        <p:grpSpPr>
          <a:xfrm>
            <a:off x="557644" y="5378285"/>
            <a:ext cx="8782050" cy="787019"/>
            <a:chOff x="568325" y="5114924"/>
            <a:chExt cx="8782050" cy="813246"/>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Delete all rows without age data in the age column. Age Column (177 </a:t>
              </a:r>
              <a:r>
                <a:rPr lang="en-US" altLang="ko-KR" sz="1300" dirty="0" err="1">
                  <a:solidFill>
                    <a:prstClr val="black">
                      <a:lumMod val="85000"/>
                      <a:lumOff val="15000"/>
                    </a:prstClr>
                  </a:solidFill>
                  <a:latin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rPr>
                <a:t> values out of 891).</a:t>
              </a:r>
              <a:endParaRPr lang="ko-KR" altLang="en-US" sz="1300" dirty="0">
                <a:solidFill>
                  <a:prstClr val="black">
                    <a:lumMod val="85000"/>
                    <a:lumOff val="15000"/>
                  </a:prstClr>
                </a:solidFill>
                <a:latin typeface="SamsungOne 400" panose="020B0503030303020204" pitchFamily="34" charset="0"/>
              </a:endParaRPr>
            </a:p>
          </p:txBody>
        </p:sp>
      </p:grpSp>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7" name="직사각형 26">
            <a:extLst>
              <a:ext uri="{FF2B5EF4-FFF2-40B4-BE49-F238E27FC236}">
                <a16:creationId xmlns="" xmlns:a16="http://schemas.microsoft.com/office/drawing/2014/main"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Replacing Missing Values</a:t>
            </a:r>
          </a:p>
        </p:txBody>
      </p:sp>
      <p:grpSp>
        <p:nvGrpSpPr>
          <p:cNvPr id="5" name="그룹 4">
            <a:extLst>
              <a:ext uri="{FF2B5EF4-FFF2-40B4-BE49-F238E27FC236}">
                <a16:creationId xmlns="" xmlns:a16="http://schemas.microsoft.com/office/drawing/2014/main" id="{B406E069-D10C-4617-B067-514368BA5FD8}"/>
              </a:ext>
            </a:extLst>
          </p:cNvPr>
          <p:cNvGrpSpPr/>
          <p:nvPr/>
        </p:nvGrpSpPr>
        <p:grpSpPr>
          <a:xfrm>
            <a:off x="558396" y="2202412"/>
            <a:ext cx="8782050" cy="3109605"/>
            <a:chOff x="558396" y="2202412"/>
            <a:chExt cx="8782050" cy="3109605"/>
          </a:xfrm>
        </p:grpSpPr>
        <p:sp>
          <p:nvSpPr>
            <p:cNvPr id="15" name="모서리가 둥근 직사각형 4">
              <a:extLst>
                <a:ext uri="{FF2B5EF4-FFF2-40B4-BE49-F238E27FC236}">
                  <a16:creationId xmlns="" xmlns:a16="http://schemas.microsoft.com/office/drawing/2014/main" id="{930158F8-A5B7-4F97-8E44-C73FC55364FC}"/>
                </a:ext>
              </a:extLst>
            </p:cNvPr>
            <p:cNvSpPr/>
            <p:nvPr/>
          </p:nvSpPr>
          <p:spPr>
            <a:xfrm>
              <a:off x="558396" y="2202412"/>
              <a:ext cx="8782050" cy="310960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20746"/>
            <a:stretch/>
          </p:blipFill>
          <p:spPr>
            <a:xfrm>
              <a:off x="711200" y="2292165"/>
              <a:ext cx="8628494" cy="2942104"/>
            </a:xfrm>
            <a:prstGeom prst="rect">
              <a:avLst/>
            </a:prstGeom>
            <a:ln>
              <a:noFill/>
            </a:ln>
          </p:spPr>
        </p:pic>
      </p:grpSp>
      <p:sp>
        <p:nvSpPr>
          <p:cNvPr id="26" name="직사각형 25">
            <a:extLst>
              <a:ext uri="{FF2B5EF4-FFF2-40B4-BE49-F238E27FC236}">
                <a16:creationId xmlns="" xmlns:a16="http://schemas.microsoft.com/office/drawing/2014/main"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Replacing the Missing Data with the Mean</a:t>
            </a:r>
          </a:p>
        </p:txBody>
      </p:sp>
    </p:spTree>
    <p:extLst>
      <p:ext uri="{BB962C8B-B14F-4D97-AF65-F5344CB8AC3E}">
        <p14:creationId xmlns:p14="http://schemas.microsoft.com/office/powerpoint/2010/main" val="301335358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22" name="그룹 21">
            <a:extLst>
              <a:ext uri="{FF2B5EF4-FFF2-40B4-BE49-F238E27FC236}">
                <a16:creationId xmlns="" xmlns:a16="http://schemas.microsoft.com/office/drawing/2014/main" id="{C3A81315-DDA3-4F76-89FD-4B5DFDAC0EA4}"/>
              </a:ext>
            </a:extLst>
          </p:cNvPr>
          <p:cNvGrpSpPr/>
          <p:nvPr/>
        </p:nvGrpSpPr>
        <p:grpSpPr>
          <a:xfrm>
            <a:off x="558396" y="1772816"/>
            <a:ext cx="8782050" cy="3035145"/>
            <a:chOff x="558396" y="2202412"/>
            <a:chExt cx="8782050" cy="3035145"/>
          </a:xfrm>
        </p:grpSpPr>
        <p:sp>
          <p:nvSpPr>
            <p:cNvPr id="31" name="모서리가 둥근 직사각형 4">
              <a:extLst>
                <a:ext uri="{FF2B5EF4-FFF2-40B4-BE49-F238E27FC236}">
                  <a16:creationId xmlns="" xmlns:a16="http://schemas.microsoft.com/office/drawing/2014/main" id="{36D58ED8-8419-40F8-807C-71E3E753DABA}"/>
                </a:ext>
              </a:extLst>
            </p:cNvPr>
            <p:cNvSpPr/>
            <p:nvPr/>
          </p:nvSpPr>
          <p:spPr>
            <a:xfrm>
              <a:off x="558396" y="2202412"/>
              <a:ext cx="8782050" cy="30351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2" name="그림 31">
              <a:extLst>
                <a:ext uri="{FF2B5EF4-FFF2-40B4-BE49-F238E27FC236}">
                  <a16:creationId xmlns="" xmlns:a16="http://schemas.microsoft.com/office/drawing/2014/main" id="{817550DC-C2E0-4DCF-B23E-83ACB15E544D}"/>
                </a:ext>
              </a:extLst>
            </p:cNvPr>
            <p:cNvPicPr>
              <a:picLocks noChangeAspect="1"/>
            </p:cNvPicPr>
            <p:nvPr/>
          </p:nvPicPr>
          <p:blipFill rotWithShape="1">
            <a:blip r:embed="rId3"/>
            <a:srcRect r="18088"/>
            <a:stretch/>
          </p:blipFill>
          <p:spPr>
            <a:xfrm>
              <a:off x="711199" y="2295395"/>
              <a:ext cx="8628495" cy="2846621"/>
            </a:xfrm>
            <a:prstGeom prst="rect">
              <a:avLst/>
            </a:prstGeom>
            <a:ln>
              <a:noFill/>
            </a:ln>
          </p:spPr>
        </p:pic>
      </p:grpSp>
      <p:sp>
        <p:nvSpPr>
          <p:cNvPr id="28" name="직사각형 27">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Replacing the Missing Data with the Mean</a:t>
            </a:r>
          </a:p>
        </p:txBody>
      </p:sp>
      <p:grpSp>
        <p:nvGrpSpPr>
          <p:cNvPr id="2" name="그룹 1">
            <a:extLst>
              <a:ext uri="{FF2B5EF4-FFF2-40B4-BE49-F238E27FC236}">
                <a16:creationId xmlns="" xmlns:a16="http://schemas.microsoft.com/office/drawing/2014/main" id="{6D3BA989-C7DE-48B5-8F65-2CA47883DD6B}"/>
              </a:ext>
            </a:extLst>
          </p:cNvPr>
          <p:cNvGrpSpPr/>
          <p:nvPr/>
        </p:nvGrpSpPr>
        <p:grpSpPr>
          <a:xfrm>
            <a:off x="557644" y="4874229"/>
            <a:ext cx="8782050" cy="1227991"/>
            <a:chOff x="557644" y="4874229"/>
            <a:chExt cx="8782050" cy="1227991"/>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57644" y="4874229"/>
              <a:ext cx="8782050" cy="12279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 xmlns:a16="http://schemas.microsoft.com/office/drawing/2014/main" id="{F18919BF-DD65-4EDD-8E99-5FA6C053E53B}"/>
                </a:ext>
              </a:extLst>
            </p:cNvPr>
            <p:cNvGrpSpPr/>
            <p:nvPr/>
          </p:nvGrpSpPr>
          <p:grpSpPr>
            <a:xfrm>
              <a:off x="665154" y="4967130"/>
              <a:ext cx="2918106" cy="292387"/>
              <a:chOff x="732985" y="5582396"/>
              <a:chExt cx="2918106" cy="302131"/>
            </a:xfrm>
          </p:grpSpPr>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0800EE66-B78E-4CCD-A49E-31BBE412C7F6}"/>
                </a:ext>
              </a:extLst>
            </p:cNvPr>
            <p:cNvSpPr txBox="1"/>
            <p:nvPr/>
          </p:nvSpPr>
          <p:spPr>
            <a:xfrm>
              <a:off x="1024575" y="527632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Calculate the mean of the age column. (Excluding </a:t>
              </a:r>
              <a:r>
                <a:rPr lang="en-US" altLang="ko-KR" sz="1300" dirty="0" err="1">
                  <a:solidFill>
                    <a:prstClr val="black">
                      <a:lumMod val="85000"/>
                      <a:lumOff val="15000"/>
                    </a:prstClr>
                  </a:solidFill>
                  <a:latin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rPr>
                <a:t> values)</a:t>
              </a:r>
              <a:endParaRPr lang="ko-KR" altLang="en-US" sz="1300" dirty="0">
                <a:solidFill>
                  <a:prstClr val="black">
                    <a:lumMod val="85000"/>
                    <a:lumOff val="15000"/>
                  </a:prstClr>
                </a:solidFill>
                <a:latin typeface="SamsungOne 400" panose="020B0503030303020204" pitchFamily="34" charset="0"/>
              </a:endParaRPr>
            </a:p>
          </p:txBody>
        </p:sp>
        <p:grpSp>
          <p:nvGrpSpPr>
            <p:cNvPr id="15" name="그룹 14">
              <a:extLst>
                <a:ext uri="{FF2B5EF4-FFF2-40B4-BE49-F238E27FC236}">
                  <a16:creationId xmlns="" xmlns:a16="http://schemas.microsoft.com/office/drawing/2014/main" id="{5D5B5708-CCE6-47FD-9577-327F0F9A1D69}"/>
                </a:ext>
              </a:extLst>
            </p:cNvPr>
            <p:cNvGrpSpPr/>
            <p:nvPr/>
          </p:nvGrpSpPr>
          <p:grpSpPr>
            <a:xfrm>
              <a:off x="665154" y="5521431"/>
              <a:ext cx="8640559" cy="509247"/>
              <a:chOff x="665154" y="4967130"/>
              <a:chExt cx="8640559" cy="509247"/>
            </a:xfrm>
          </p:grpSpPr>
          <p:grpSp>
            <p:nvGrpSpPr>
              <p:cNvPr id="26" name="그룹 25">
                <a:extLst>
                  <a:ext uri="{FF2B5EF4-FFF2-40B4-BE49-F238E27FC236}">
                    <a16:creationId xmlns="" xmlns:a16="http://schemas.microsoft.com/office/drawing/2014/main" id="{C2136399-3534-429A-B68C-A3CCA194ABDF}"/>
                  </a:ext>
                </a:extLst>
              </p:cNvPr>
              <p:cNvGrpSpPr/>
              <p:nvPr/>
            </p:nvGrpSpPr>
            <p:grpSpPr>
              <a:xfrm>
                <a:off x="665154" y="4967130"/>
                <a:ext cx="2918106" cy="292387"/>
                <a:chOff x="732985" y="5582396"/>
                <a:chExt cx="2918106" cy="302131"/>
              </a:xfrm>
            </p:grpSpPr>
            <p:pic>
              <p:nvPicPr>
                <p:cNvPr id="29" name="Picture 2" descr="Byte - Free electronics icons">
                  <a:extLst>
                    <a:ext uri="{FF2B5EF4-FFF2-40B4-BE49-F238E27FC236}">
                      <a16:creationId xmlns="" xmlns:a16="http://schemas.microsoft.com/office/drawing/2014/main" id="{E1FEE1B0-8316-41C7-90B2-C546AE3C4F05}"/>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 xmlns:a16="http://schemas.microsoft.com/office/drawing/2014/main" id="{68791337-43AE-4734-AA15-C5D2D3D79A04}"/>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7" name="TextBox 26">
                <a:extLst>
                  <a:ext uri="{FF2B5EF4-FFF2-40B4-BE49-F238E27FC236}">
                    <a16:creationId xmlns="" xmlns:a16="http://schemas.microsoft.com/office/drawing/2014/main" id="{E85D1FA9-978B-4061-918F-0E641ADD2842}"/>
                  </a:ext>
                </a:extLst>
              </p:cNvPr>
              <p:cNvSpPr txBox="1"/>
              <p:nvPr/>
            </p:nvSpPr>
            <p:spPr>
              <a:xfrm>
                <a:off x="1024575" y="527632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Print the first 10 data in the age column. (In row 5, </a:t>
                </a:r>
                <a:r>
                  <a:rPr lang="en-US" altLang="ko-KR" sz="1300" dirty="0" err="1">
                    <a:solidFill>
                      <a:prstClr val="black">
                        <a:lumMod val="85000"/>
                        <a:lumOff val="15000"/>
                      </a:prstClr>
                    </a:solidFill>
                    <a:latin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rPr>
                  <a:t> values are replaced by the mean.)</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1493939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 xmlns:a16="http://schemas.microsoft.com/office/drawing/2014/main" id="{FBD36A14-2E5A-4601-AD27-86DF052F41D1}"/>
              </a:ext>
            </a:extLst>
          </p:cNvPr>
          <p:cNvGrpSpPr/>
          <p:nvPr/>
        </p:nvGrpSpPr>
        <p:grpSpPr>
          <a:xfrm>
            <a:off x="558396" y="1747463"/>
            <a:ext cx="8782050" cy="1296144"/>
            <a:chOff x="558396" y="1844824"/>
            <a:chExt cx="8782050" cy="1296144"/>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129614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383" r="22126"/>
            <a:stretch/>
          </p:blipFill>
          <p:spPr>
            <a:xfrm>
              <a:off x="643811" y="1911795"/>
              <a:ext cx="8695355" cy="1170709"/>
            </a:xfrm>
            <a:prstGeom prst="rect">
              <a:avLst/>
            </a:prstGeom>
          </p:spPr>
        </p:pic>
      </p:grpSp>
      <p:grpSp>
        <p:nvGrpSpPr>
          <p:cNvPr id="6" name="그룹 5">
            <a:extLst>
              <a:ext uri="{FF2B5EF4-FFF2-40B4-BE49-F238E27FC236}">
                <a16:creationId xmlns="" xmlns:a16="http://schemas.microsoft.com/office/drawing/2014/main" id="{DE835C0B-9ED3-47E8-929A-3E01C12FCAB5}"/>
              </a:ext>
            </a:extLst>
          </p:cNvPr>
          <p:cNvGrpSpPr/>
          <p:nvPr/>
        </p:nvGrpSpPr>
        <p:grpSpPr>
          <a:xfrm>
            <a:off x="558396" y="3632909"/>
            <a:ext cx="8782050" cy="864096"/>
            <a:chOff x="558396" y="3700854"/>
            <a:chExt cx="8782050" cy="864096"/>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396" y="3700854"/>
              <a:ext cx="8782050" cy="8640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p:cNvPicPr>
              <a:picLocks noChangeAspect="1"/>
            </p:cNvPicPr>
            <p:nvPr/>
          </p:nvPicPr>
          <p:blipFill rotWithShape="1">
            <a:blip r:embed="rId4"/>
            <a:srcRect l="1303" t="7079" r="26056"/>
            <a:stretch/>
          </p:blipFill>
          <p:spPr>
            <a:xfrm>
              <a:off x="625151" y="3788227"/>
              <a:ext cx="8714015" cy="740345"/>
            </a:xfrm>
            <a:prstGeom prst="rect">
              <a:avLst/>
            </a:prstGeom>
          </p:spPr>
        </p:pic>
      </p:grpSp>
      <p:grpSp>
        <p:nvGrpSpPr>
          <p:cNvPr id="22" name="그룹 21">
            <a:extLst>
              <a:ext uri="{FF2B5EF4-FFF2-40B4-BE49-F238E27FC236}">
                <a16:creationId xmlns="" xmlns:a16="http://schemas.microsoft.com/office/drawing/2014/main" id="{2DD374C3-05CB-48D7-A1D6-6E076A1FC74E}"/>
              </a:ext>
            </a:extLst>
          </p:cNvPr>
          <p:cNvGrpSpPr/>
          <p:nvPr/>
        </p:nvGrpSpPr>
        <p:grpSpPr>
          <a:xfrm>
            <a:off x="557116" y="4581128"/>
            <a:ext cx="8782050" cy="720080"/>
            <a:chOff x="568325" y="5114924"/>
            <a:chExt cx="8782050" cy="744077"/>
          </a:xfrm>
        </p:grpSpPr>
        <p:sp>
          <p:nvSpPr>
            <p:cNvPr id="27"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7440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8" name="그룹 27">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3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9" name="TextBox 28">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Since only the value was copied, you can see that the address value is different. </a:t>
              </a:r>
              <a:endParaRPr lang="ko-KR" altLang="en-US" sz="1300" dirty="0">
                <a:solidFill>
                  <a:prstClr val="black">
                    <a:lumMod val="85000"/>
                    <a:lumOff val="15000"/>
                  </a:prstClr>
                </a:solidFill>
                <a:latin typeface="SamsungOne 400" panose="020B0503030303020204" pitchFamily="34" charset="0"/>
              </a:endParaRPr>
            </a:p>
          </p:txBody>
        </p:sp>
      </p:grpSp>
      <p:grpSp>
        <p:nvGrpSpPr>
          <p:cNvPr id="37" name="그룹 3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8" name="직사각형 3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39" name="직사각형 3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3" name="직사각형 22">
            <a:extLst>
              <a:ext uri="{FF2B5EF4-FFF2-40B4-BE49-F238E27FC236}">
                <a16:creationId xmlns="" xmlns:a16="http://schemas.microsoft.com/office/drawing/2014/main" id="{C86CA309-EBBB-4E14-93A8-215E2AC24AF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If you want to copy only the value, you can use </a:t>
            </a:r>
            <a:r>
              <a:rPr lang="en-US" altLang="ko-KR" sz="1400" dirty="0" err="1">
                <a:solidFill>
                  <a:schemeClr val="tx1"/>
                </a:solidFill>
                <a:latin typeface="SamsungOne 400" panose="020B0503030303020204" pitchFamily="34" charset="0"/>
                <a:ea typeface="SamsungOne 400" panose="020B0503030303020204" pitchFamily="34" charset="0"/>
              </a:rPr>
              <a:t>np.copy</a:t>
            </a:r>
            <a:r>
              <a:rPr lang="en-US" altLang="ko-KR" sz="1400" dirty="0">
                <a:solidFill>
                  <a:schemeClr val="tx1"/>
                </a:solidFill>
                <a:latin typeface="SamsungOne 400" panose="020B0503030303020204" pitchFamily="34" charset="0"/>
                <a:ea typeface="SamsungOne 400" panose="020B0503030303020204" pitchFamily="34" charset="0"/>
              </a:rPr>
              <a:t>(). See help(</a:t>
            </a:r>
            <a:r>
              <a:rPr lang="en-US" altLang="ko-KR" sz="1400" dirty="0" err="1">
                <a:solidFill>
                  <a:schemeClr val="tx1"/>
                </a:solidFill>
                <a:latin typeface="SamsungOne 400" panose="020B0503030303020204" pitchFamily="34" charset="0"/>
                <a:ea typeface="SamsungOne 400" panose="020B0503030303020204" pitchFamily="34" charset="0"/>
              </a:rPr>
              <a:t>np.copy</a:t>
            </a:r>
            <a:r>
              <a:rPr lang="en-US" altLang="ko-KR" sz="1400" dirty="0">
                <a:solidFill>
                  <a:schemeClr val="tx1"/>
                </a:solidFill>
                <a:latin typeface="SamsungOne 400" panose="020B0503030303020204" pitchFamily="34" charset="0"/>
                <a:ea typeface="SamsungOne 400" panose="020B0503030303020204" pitchFamily="34" charset="0"/>
              </a:rPr>
              <a:t>) for more detail.</a:t>
            </a:r>
            <a:endParaRPr lang="ko-KR" altLang="en-US" sz="1400" dirty="0">
              <a:solidFill>
                <a:schemeClr val="tx1"/>
              </a:solidFill>
              <a:latin typeface="SamsungOne 400" panose="020B0503030303020204" pitchFamily="34" charset="0"/>
            </a:endParaRPr>
          </a:p>
        </p:txBody>
      </p:sp>
      <p:sp>
        <p:nvSpPr>
          <p:cNvPr id="24" name="직사각형 23">
            <a:extLst>
              <a:ext uri="{FF2B5EF4-FFF2-40B4-BE49-F238E27FC236}">
                <a16:creationId xmlns="" xmlns:a16="http://schemas.microsoft.com/office/drawing/2014/main" id="{B74DBB2D-213E-462F-BFBC-6A45DA686EE8}"/>
              </a:ext>
            </a:extLst>
          </p:cNvPr>
          <p:cNvSpPr/>
          <p:nvPr/>
        </p:nvSpPr>
        <p:spPr>
          <a:xfrm>
            <a:off x="580388" y="3301832"/>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Then let’s check the address value.</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9588732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5" name="직사각형 2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6" name="직사각형 2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2" name="그룹 1">
            <a:extLst>
              <a:ext uri="{FF2B5EF4-FFF2-40B4-BE49-F238E27FC236}">
                <a16:creationId xmlns="" xmlns:a16="http://schemas.microsoft.com/office/drawing/2014/main" id="{4A8959F1-C665-4ABD-9E87-ED9C5A0BE238}"/>
              </a:ext>
            </a:extLst>
          </p:cNvPr>
          <p:cNvGrpSpPr/>
          <p:nvPr/>
        </p:nvGrpSpPr>
        <p:grpSpPr>
          <a:xfrm>
            <a:off x="558396" y="2174683"/>
            <a:ext cx="8781298" cy="2396361"/>
            <a:chOff x="558396" y="2174682"/>
            <a:chExt cx="9164986" cy="2501068"/>
          </a:xfrm>
        </p:grpSpPr>
        <p:sp>
          <p:nvSpPr>
            <p:cNvPr id="11" name="모서리가 둥근 직사각형 4">
              <a:extLst>
                <a:ext uri="{FF2B5EF4-FFF2-40B4-BE49-F238E27FC236}">
                  <a16:creationId xmlns="" xmlns:a16="http://schemas.microsoft.com/office/drawing/2014/main" id="{930158F8-A5B7-4F97-8E44-C73FC55364FC}"/>
                </a:ext>
              </a:extLst>
            </p:cNvPr>
            <p:cNvSpPr/>
            <p:nvPr/>
          </p:nvSpPr>
          <p:spPr>
            <a:xfrm>
              <a:off x="558396" y="2174682"/>
              <a:ext cx="9164986" cy="250106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2369"/>
            <a:stretch/>
          </p:blipFill>
          <p:spPr>
            <a:xfrm>
              <a:off x="711200" y="2279385"/>
              <a:ext cx="9012182" cy="2226208"/>
            </a:xfrm>
            <a:prstGeom prst="rect">
              <a:avLst/>
            </a:prstGeom>
            <a:ln>
              <a:noFill/>
            </a:ln>
          </p:spPr>
        </p:pic>
      </p:grpSp>
      <p:grpSp>
        <p:nvGrpSpPr>
          <p:cNvPr id="4" name="그룹 3"/>
          <p:cNvGrpSpPr/>
          <p:nvPr/>
        </p:nvGrpSpPr>
        <p:grpSpPr>
          <a:xfrm>
            <a:off x="435228" y="1340768"/>
            <a:ext cx="8976624" cy="745342"/>
            <a:chOff x="435228" y="1340768"/>
            <a:chExt cx="8976624" cy="745342"/>
          </a:xfrm>
        </p:grpSpPr>
        <p:sp>
          <p:nvSpPr>
            <p:cNvPr id="28" name="직사각형 27">
              <a:extLst>
                <a:ext uri="{FF2B5EF4-FFF2-40B4-BE49-F238E27FC236}">
                  <a16:creationId xmlns="" xmlns:a16="http://schemas.microsoft.com/office/drawing/2014/main"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Practice with Missing Data</a:t>
              </a:r>
            </a:p>
          </p:txBody>
        </p:sp>
        <p:sp>
          <p:nvSpPr>
            <p:cNvPr id="23" name="직사각형 22">
              <a:extLst>
                <a:ext uri="{FF2B5EF4-FFF2-40B4-BE49-F238E27FC236}">
                  <a16:creationId xmlns="" xmlns:a16="http://schemas.microsoft.com/office/drawing/2014/main"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Checking for Missing Data</a:t>
              </a:r>
            </a:p>
          </p:txBody>
        </p:sp>
      </p:grpSp>
      <p:grpSp>
        <p:nvGrpSpPr>
          <p:cNvPr id="5" name="그룹 4">
            <a:extLst>
              <a:ext uri="{FF2B5EF4-FFF2-40B4-BE49-F238E27FC236}">
                <a16:creationId xmlns="" xmlns:a16="http://schemas.microsoft.com/office/drawing/2014/main" id="{5E044ED2-879C-4E0F-BC53-39BC436394C2}"/>
              </a:ext>
            </a:extLst>
          </p:cNvPr>
          <p:cNvGrpSpPr/>
          <p:nvPr/>
        </p:nvGrpSpPr>
        <p:grpSpPr>
          <a:xfrm>
            <a:off x="557644" y="4658206"/>
            <a:ext cx="8782050" cy="1266734"/>
            <a:chOff x="557644" y="4658206"/>
            <a:chExt cx="8782050" cy="1266734"/>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4658206"/>
              <a:ext cx="8782050" cy="12667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5" name="그룹 14">
              <a:extLst>
                <a:ext uri="{FF2B5EF4-FFF2-40B4-BE49-F238E27FC236}">
                  <a16:creationId xmlns="" xmlns:a16="http://schemas.microsoft.com/office/drawing/2014/main" id="{F18919BF-DD65-4EDD-8E99-5FA6C053E53B}"/>
                </a:ext>
              </a:extLst>
            </p:cNvPr>
            <p:cNvGrpSpPr/>
            <p:nvPr/>
          </p:nvGrpSpPr>
          <p:grpSpPr>
            <a:xfrm>
              <a:off x="665154" y="4751106"/>
              <a:ext cx="2918106" cy="292387"/>
              <a:chOff x="732985" y="5582396"/>
              <a:chExt cx="2918106" cy="302131"/>
            </a:xfrm>
          </p:grpSpPr>
          <p:pic>
            <p:nvPicPr>
              <p:cNvPr id="21"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 xmlns:a16="http://schemas.microsoft.com/office/drawing/2014/main" id="{0800EE66-B78E-4CCD-A49E-31BBE412C7F6}"/>
                </a:ext>
              </a:extLst>
            </p:cNvPr>
            <p:cNvSpPr txBox="1"/>
            <p:nvPr/>
          </p:nvSpPr>
          <p:spPr>
            <a:xfrm>
              <a:off x="1024575" y="5050125"/>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Load the titanic dataset.</a:t>
              </a:r>
              <a:endParaRPr lang="ko-KR" altLang="en-US" sz="1300" dirty="0">
                <a:solidFill>
                  <a:prstClr val="black">
                    <a:lumMod val="85000"/>
                    <a:lumOff val="15000"/>
                  </a:prstClr>
                </a:solidFill>
                <a:latin typeface="SamsungOne 400" panose="020B0503030303020204" pitchFamily="34" charset="0"/>
              </a:endParaRPr>
            </a:p>
          </p:txBody>
        </p:sp>
        <p:grpSp>
          <p:nvGrpSpPr>
            <p:cNvPr id="17" name="그룹 16">
              <a:extLst>
                <a:ext uri="{FF2B5EF4-FFF2-40B4-BE49-F238E27FC236}">
                  <a16:creationId xmlns="" xmlns:a16="http://schemas.microsoft.com/office/drawing/2014/main" id="{A977C585-A34D-4B79-BF35-D94E917A254C}"/>
                </a:ext>
              </a:extLst>
            </p:cNvPr>
            <p:cNvGrpSpPr/>
            <p:nvPr/>
          </p:nvGrpSpPr>
          <p:grpSpPr>
            <a:xfrm>
              <a:off x="665154" y="5322173"/>
              <a:ext cx="8640559" cy="492442"/>
              <a:chOff x="665154" y="4261031"/>
              <a:chExt cx="8640559" cy="492442"/>
            </a:xfrm>
          </p:grpSpPr>
          <p:grpSp>
            <p:nvGrpSpPr>
              <p:cNvPr id="18" name="그룹 17">
                <a:extLst>
                  <a:ext uri="{FF2B5EF4-FFF2-40B4-BE49-F238E27FC236}">
                    <a16:creationId xmlns="" xmlns:a16="http://schemas.microsoft.com/office/drawing/2014/main" id="{60E255D0-2083-4641-B03C-A29E2B6954D9}"/>
                  </a:ext>
                </a:extLst>
              </p:cNvPr>
              <p:cNvGrpSpPr/>
              <p:nvPr/>
            </p:nvGrpSpPr>
            <p:grpSpPr>
              <a:xfrm>
                <a:off x="665154" y="4261031"/>
                <a:ext cx="2918106" cy="292387"/>
                <a:chOff x="732985" y="5582396"/>
                <a:chExt cx="2918106" cy="302131"/>
              </a:xfrm>
            </p:grpSpPr>
            <p:pic>
              <p:nvPicPr>
                <p:cNvPr id="20" name="Picture 2" descr="Byte - Free electronics icons">
                  <a:extLst>
                    <a:ext uri="{FF2B5EF4-FFF2-40B4-BE49-F238E27FC236}">
                      <a16:creationId xmlns="" xmlns:a16="http://schemas.microsoft.com/office/drawing/2014/main" id="{BF0AE7AE-8960-4B31-93D5-E130F580CCE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 xmlns:a16="http://schemas.microsoft.com/office/drawing/2014/main" id="{FFAEFCD1-5212-4BC2-89F4-E2A6D338DC82}"/>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98561140-F1F9-4BEF-8524-77B98C0ABFA6}"/>
                  </a:ext>
                </a:extLst>
              </p:cNvPr>
              <p:cNvSpPr txBox="1"/>
              <p:nvPr/>
            </p:nvSpPr>
            <p:spPr>
              <a:xfrm>
                <a:off x="1024575" y="4553418"/>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Print the </a:t>
                </a:r>
                <a:r>
                  <a:rPr lang="en-US" altLang="ko-KR" sz="1300" dirty="0" err="1">
                    <a:solidFill>
                      <a:prstClr val="black">
                        <a:lumMod val="85000"/>
                        <a:lumOff val="15000"/>
                      </a:prstClr>
                    </a:solidFill>
                    <a:latin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rPr>
                  <a:t> data of column </a:t>
                </a:r>
                <a:r>
                  <a:rPr lang="en-US" altLang="ko-KR" sz="1300" dirty="0" err="1">
                    <a:solidFill>
                      <a:prstClr val="black">
                        <a:lumMod val="85000"/>
                        <a:lumOff val="15000"/>
                      </a:prstClr>
                    </a:solidFill>
                    <a:latin typeface="SamsungOne 400" panose="020B0503030303020204" pitchFamily="34" charset="0"/>
                  </a:rPr>
                  <a:t>embark_town</a:t>
                </a:r>
                <a:r>
                  <a:rPr lang="en-US" altLang="ko-KR" sz="1300" dirty="0">
                    <a:solidFill>
                      <a:prstClr val="black">
                        <a:lumMod val="85000"/>
                        <a:lumOff val="15000"/>
                      </a:prstClr>
                    </a:solidFill>
                    <a:latin typeface="SamsungOne 400" panose="020B0503030303020204" pitchFamily="34" charset="0"/>
                  </a:rPr>
                  <a:t> and row 829. </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798416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 xmlns:a16="http://schemas.microsoft.com/office/drawing/2014/main" id="{2DD374C3-05CB-48D7-A1D6-6E076A1FC74E}"/>
              </a:ext>
            </a:extLst>
          </p:cNvPr>
          <p:cNvGrpSpPr/>
          <p:nvPr/>
        </p:nvGrpSpPr>
        <p:grpSpPr>
          <a:xfrm>
            <a:off x="557644" y="3212976"/>
            <a:ext cx="8782050" cy="936104"/>
            <a:chOff x="568325" y="5114924"/>
            <a:chExt cx="8782050" cy="967299"/>
          </a:xfrm>
        </p:grpSpPr>
        <p:sp>
          <p:nvSpPr>
            <p:cNvPr id="15"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9672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2"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1" name="TextBox 20">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rPr>
                <a:t> value of the </a:t>
              </a:r>
              <a:r>
                <a:rPr lang="en-US" altLang="ko-KR" sz="1300" dirty="0" err="1">
                  <a:solidFill>
                    <a:prstClr val="black">
                      <a:lumMod val="85000"/>
                      <a:lumOff val="15000"/>
                    </a:prstClr>
                  </a:solidFill>
                  <a:latin typeface="SamsungOne 400" panose="020B0503030303020204" pitchFamily="34" charset="0"/>
                </a:rPr>
                <a:t>embark_town</a:t>
              </a:r>
              <a:r>
                <a:rPr lang="en-US" altLang="ko-KR" sz="1300" dirty="0">
                  <a:solidFill>
                    <a:prstClr val="black">
                      <a:lumMod val="85000"/>
                      <a:lumOff val="15000"/>
                    </a:prstClr>
                  </a:solidFill>
                  <a:latin typeface="SamsungOne 400" panose="020B0503030303020204" pitchFamily="34" charset="0"/>
                </a:rPr>
                <a:t> column is replaced with the value that appears the most among the boarding cities.</a:t>
              </a:r>
              <a:endParaRPr lang="ko-KR" altLang="en-US" sz="1300" dirty="0">
                <a:solidFill>
                  <a:prstClr val="black">
                    <a:lumMod val="85000"/>
                    <a:lumOff val="15000"/>
                  </a:prstClr>
                </a:solidFill>
                <a:latin typeface="SamsungOne 400" panose="020B0503030303020204" pitchFamily="34" charset="0"/>
              </a:endParaRPr>
            </a:p>
          </p:txBody>
        </p:sp>
      </p:grpSp>
      <p:grpSp>
        <p:nvGrpSpPr>
          <p:cNvPr id="2" name="그룹 1">
            <a:extLst>
              <a:ext uri="{FF2B5EF4-FFF2-40B4-BE49-F238E27FC236}">
                <a16:creationId xmlns="" xmlns:a16="http://schemas.microsoft.com/office/drawing/2014/main" id="{E828F138-3AE0-4F24-B390-0435A98D29D3}"/>
              </a:ext>
            </a:extLst>
          </p:cNvPr>
          <p:cNvGrpSpPr/>
          <p:nvPr/>
        </p:nvGrpSpPr>
        <p:grpSpPr>
          <a:xfrm>
            <a:off x="558396" y="1765737"/>
            <a:ext cx="8782050" cy="1375230"/>
            <a:chOff x="558396" y="1693730"/>
            <a:chExt cx="8782050" cy="1375230"/>
          </a:xfrm>
        </p:grpSpPr>
        <p:sp>
          <p:nvSpPr>
            <p:cNvPr id="12" name="모서리가 둥근 직사각형 4">
              <a:extLst>
                <a:ext uri="{FF2B5EF4-FFF2-40B4-BE49-F238E27FC236}">
                  <a16:creationId xmlns="" xmlns:a16="http://schemas.microsoft.com/office/drawing/2014/main" id="{930158F8-A5B7-4F97-8E44-C73FC55364FC}"/>
                </a:ext>
              </a:extLst>
            </p:cNvPr>
            <p:cNvSpPr/>
            <p:nvPr/>
          </p:nvSpPr>
          <p:spPr>
            <a:xfrm>
              <a:off x="558396" y="1693730"/>
              <a:ext cx="8782050" cy="137523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2956"/>
            <a:stretch/>
          </p:blipFill>
          <p:spPr>
            <a:xfrm>
              <a:off x="701677" y="1804379"/>
              <a:ext cx="8570215" cy="1191576"/>
            </a:xfrm>
            <a:prstGeom prst="rect">
              <a:avLst/>
            </a:prstGeom>
            <a:ln>
              <a:noFill/>
            </a:ln>
          </p:spPr>
        </p:pic>
      </p:grpSp>
      <p:grpSp>
        <p:nvGrpSpPr>
          <p:cNvPr id="25" name="그룹 2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7" name="직사각형 2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4" name="직사각형 23">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Replacing the Missing Data with the Mode</a:t>
            </a:r>
          </a:p>
        </p:txBody>
      </p:sp>
    </p:spTree>
    <p:extLst>
      <p:ext uri="{BB962C8B-B14F-4D97-AF65-F5344CB8AC3E}">
        <p14:creationId xmlns:p14="http://schemas.microsoft.com/office/powerpoint/2010/main" val="232187347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모서리가 둥근 직사각형 4">
            <a:extLst>
              <a:ext uri="{FF2B5EF4-FFF2-40B4-BE49-F238E27FC236}">
                <a16:creationId xmlns="" xmlns:a16="http://schemas.microsoft.com/office/drawing/2014/main" id="{AF2E659C-18B4-4511-A78D-70E744D0120B}"/>
              </a:ext>
            </a:extLst>
          </p:cNvPr>
          <p:cNvSpPr/>
          <p:nvPr/>
        </p:nvSpPr>
        <p:spPr>
          <a:xfrm>
            <a:off x="558396" y="1765737"/>
            <a:ext cx="8782050" cy="23221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3" name="그룹 12">
            <a:extLst>
              <a:ext uri="{FF2B5EF4-FFF2-40B4-BE49-F238E27FC236}">
                <a16:creationId xmlns="" xmlns:a16="http://schemas.microsoft.com/office/drawing/2014/main" id="{2DD374C3-05CB-48D7-A1D6-6E076A1FC74E}"/>
              </a:ext>
            </a:extLst>
          </p:cNvPr>
          <p:cNvGrpSpPr/>
          <p:nvPr/>
        </p:nvGrpSpPr>
        <p:grpSpPr>
          <a:xfrm>
            <a:off x="557644" y="4154149"/>
            <a:ext cx="8782050" cy="787019"/>
            <a:chOff x="568325" y="5114924"/>
            <a:chExt cx="8782050" cy="813246"/>
          </a:xfrm>
        </p:grpSpPr>
        <p:sp>
          <p:nvSpPr>
            <p:cNvPr id="15"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2"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1" name="TextBox 20">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Print the </a:t>
              </a:r>
              <a:r>
                <a:rPr lang="en-US" altLang="ko-KR" sz="1300" dirty="0" err="1">
                  <a:solidFill>
                    <a:prstClr val="black">
                      <a:lumMod val="85000"/>
                      <a:lumOff val="15000"/>
                    </a:prstClr>
                  </a:solidFill>
                  <a:latin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rPr>
                <a:t> data of row 829 and column </a:t>
              </a:r>
              <a:r>
                <a:rPr lang="en-US" altLang="ko-KR" sz="1300" dirty="0" err="1">
                  <a:solidFill>
                    <a:prstClr val="black">
                      <a:lumMod val="85000"/>
                      <a:lumOff val="15000"/>
                    </a:prstClr>
                  </a:solidFill>
                  <a:latin typeface="SamsungOne 400" panose="020B0503030303020204" pitchFamily="34" charset="0"/>
                </a:rPr>
                <a:t>embark_town</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rPr>
                <a:t> value is replaced by value </a:t>
              </a:r>
              <a:r>
                <a:rPr lang="en-US" altLang="ko-KR" sz="1300" dirty="0" err="1">
                  <a:solidFill>
                    <a:prstClr val="black">
                      <a:lumMod val="85000"/>
                      <a:lumOff val="15000"/>
                    </a:prstClr>
                  </a:solidFill>
                  <a:latin typeface="SamsungOne 400" panose="020B0503030303020204" pitchFamily="34" charset="0"/>
                </a:rPr>
                <a:t>most_freq</a:t>
              </a:r>
              <a:r>
                <a:rPr lang="en-US" altLang="ko-KR" sz="1300" dirty="0">
                  <a:solidFill>
                    <a:prstClr val="black">
                      <a:lumMod val="85000"/>
                      <a:lumOff val="15000"/>
                    </a:prstClr>
                  </a:solidFill>
                  <a:latin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ndParaRPr>
            </a:p>
          </p:txBody>
        </p:sp>
      </p:grpSp>
      <p:pic>
        <p:nvPicPr>
          <p:cNvPr id="3" name="그림 2"/>
          <p:cNvPicPr>
            <a:picLocks noChangeAspect="1"/>
          </p:cNvPicPr>
          <p:nvPr/>
        </p:nvPicPr>
        <p:blipFill rotWithShape="1">
          <a:blip r:embed="rId4"/>
          <a:srcRect r="22787"/>
          <a:stretch/>
        </p:blipFill>
        <p:spPr>
          <a:xfrm>
            <a:off x="776514" y="1886569"/>
            <a:ext cx="8563180" cy="2052367"/>
          </a:xfrm>
          <a:prstGeom prst="rect">
            <a:avLst/>
          </a:prstGeom>
          <a:ln>
            <a:noFill/>
          </a:ln>
        </p:spPr>
      </p:pic>
      <p:grpSp>
        <p:nvGrpSpPr>
          <p:cNvPr id="25" name="그룹 2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7" name="직사각형 2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4" name="직사각형 23">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Replacing the Missing Data with the Mode</a:t>
            </a:r>
          </a:p>
        </p:txBody>
      </p:sp>
    </p:spTree>
    <p:extLst>
      <p:ext uri="{BB962C8B-B14F-4D97-AF65-F5344CB8AC3E}">
        <p14:creationId xmlns:p14="http://schemas.microsoft.com/office/powerpoint/2010/main" val="350241860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 xmlns:a16="http://schemas.microsoft.com/office/drawing/2014/main" id="{2DD374C3-05CB-48D7-A1D6-6E076A1FC74E}"/>
              </a:ext>
            </a:extLst>
          </p:cNvPr>
          <p:cNvGrpSpPr/>
          <p:nvPr/>
        </p:nvGrpSpPr>
        <p:grpSpPr>
          <a:xfrm>
            <a:off x="557644" y="4077072"/>
            <a:ext cx="8782050" cy="787019"/>
            <a:chOff x="568325" y="5114924"/>
            <a:chExt cx="8782050" cy="813246"/>
          </a:xfrm>
        </p:grpSpPr>
        <p:sp>
          <p:nvSpPr>
            <p:cNvPr id="22"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Change the </a:t>
              </a:r>
              <a:r>
                <a:rPr lang="en-US" altLang="ko-KR" sz="1300" dirty="0" err="1">
                  <a:solidFill>
                    <a:prstClr val="black">
                      <a:lumMod val="85000"/>
                      <a:lumOff val="15000"/>
                    </a:prstClr>
                  </a:solidFill>
                  <a:latin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rPr>
                <a:t> value of </a:t>
              </a:r>
              <a:r>
                <a:rPr lang="en-US" altLang="ko-KR" sz="1300" dirty="0" err="1">
                  <a:solidFill>
                    <a:prstClr val="black">
                      <a:lumMod val="85000"/>
                      <a:lumOff val="15000"/>
                    </a:prstClr>
                  </a:solidFill>
                  <a:latin typeface="SamsungOne 400" panose="020B0503030303020204" pitchFamily="34" charset="0"/>
                </a:rPr>
                <a:t>embark_town</a:t>
              </a:r>
              <a:r>
                <a:rPr lang="en-US" altLang="ko-KR" sz="1300" dirty="0">
                  <a:solidFill>
                    <a:prstClr val="black">
                      <a:lumMod val="85000"/>
                      <a:lumOff val="15000"/>
                    </a:prstClr>
                  </a:solidFill>
                  <a:latin typeface="SamsungOne 400" panose="020B0503030303020204" pitchFamily="34" charset="0"/>
                </a:rPr>
                <a:t> to the immediately preceding value of row 828.</a:t>
              </a:r>
              <a:endParaRPr lang="ko-KR" altLang="en-US" sz="1300" dirty="0">
                <a:solidFill>
                  <a:prstClr val="black">
                    <a:lumMod val="85000"/>
                    <a:lumOff val="15000"/>
                  </a:prstClr>
                </a:solidFill>
                <a:latin typeface="SamsungOne 400" panose="020B0503030303020204" pitchFamily="34" charset="0"/>
              </a:endParaRPr>
            </a:p>
          </p:txBody>
        </p:sp>
      </p:grpSp>
      <p:grpSp>
        <p:nvGrpSpPr>
          <p:cNvPr id="28" name="그룹 2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9" name="직사각형 2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30" name="직사각형 2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7" name="직사각형 26">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Replacing the Missing Data with the Mode</a:t>
            </a:r>
          </a:p>
        </p:txBody>
      </p:sp>
      <p:sp>
        <p:nvSpPr>
          <p:cNvPr id="10" name="모서리가 둥근 직사각형 4">
            <a:extLst>
              <a:ext uri="{FF2B5EF4-FFF2-40B4-BE49-F238E27FC236}">
                <a16:creationId xmlns="" xmlns:a16="http://schemas.microsoft.com/office/drawing/2014/main" id="{B8E95713-0296-D3AD-4295-EFDC3E43FDAA}"/>
              </a:ext>
            </a:extLst>
          </p:cNvPr>
          <p:cNvSpPr/>
          <p:nvPr/>
        </p:nvSpPr>
        <p:spPr>
          <a:xfrm>
            <a:off x="558396" y="1723958"/>
            <a:ext cx="8782050" cy="225773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1" name="그룹 10">
            <a:extLst>
              <a:ext uri="{FF2B5EF4-FFF2-40B4-BE49-F238E27FC236}">
                <a16:creationId xmlns="" xmlns:a16="http://schemas.microsoft.com/office/drawing/2014/main" id="{E443BD6B-89C5-1C7C-53C7-3C3D4D1E2090}"/>
              </a:ext>
            </a:extLst>
          </p:cNvPr>
          <p:cNvGrpSpPr/>
          <p:nvPr/>
        </p:nvGrpSpPr>
        <p:grpSpPr>
          <a:xfrm>
            <a:off x="688858" y="1888552"/>
            <a:ext cx="676957" cy="244304"/>
            <a:chOff x="-865103" y="1911700"/>
            <a:chExt cx="668334" cy="241192"/>
          </a:xfrm>
        </p:grpSpPr>
        <p:pic>
          <p:nvPicPr>
            <p:cNvPr id="7" name="그림 6">
              <a:extLst>
                <a:ext uri="{FF2B5EF4-FFF2-40B4-BE49-F238E27FC236}">
                  <a16:creationId xmlns="" xmlns:a16="http://schemas.microsoft.com/office/drawing/2014/main" id="{DA679A30-2691-C353-DEDC-E7B7A0E2791F}"/>
                </a:ext>
              </a:extLst>
            </p:cNvPr>
            <p:cNvPicPr>
              <a:picLocks noChangeAspect="1"/>
            </p:cNvPicPr>
            <p:nvPr/>
          </p:nvPicPr>
          <p:blipFill rotWithShape="1">
            <a:blip r:embed="rId5"/>
            <a:srcRect r="1406" b="59971"/>
            <a:stretch/>
          </p:blipFill>
          <p:spPr>
            <a:xfrm>
              <a:off x="-865103" y="1911700"/>
              <a:ext cx="668334" cy="241192"/>
            </a:xfrm>
            <a:prstGeom prst="rect">
              <a:avLst/>
            </a:prstGeom>
          </p:spPr>
        </p:pic>
        <p:sp>
          <p:nvSpPr>
            <p:cNvPr id="8" name="직사각형 7">
              <a:extLst>
                <a:ext uri="{FF2B5EF4-FFF2-40B4-BE49-F238E27FC236}">
                  <a16:creationId xmlns="" xmlns:a16="http://schemas.microsoft.com/office/drawing/2014/main" id="{C0AA3118-C219-9D92-D537-319A9CF9F9BF}"/>
                </a:ext>
              </a:extLst>
            </p:cNvPr>
            <p:cNvSpPr/>
            <p:nvPr/>
          </p:nvSpPr>
          <p:spPr>
            <a:xfrm>
              <a:off x="-518656" y="1975140"/>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2D3C9D"/>
                  </a:solidFill>
                  <a:latin typeface="D2Coding" panose="020B0609020101020101" pitchFamily="49" charset="-127"/>
                  <a:ea typeface="D2Coding" panose="020B0609020101020101" pitchFamily="49" charset="-127"/>
                </a:rPr>
                <a:t>11</a:t>
              </a:r>
              <a:endParaRPr lang="ko-KR" altLang="en-US" sz="1050" dirty="0">
                <a:solidFill>
                  <a:srgbClr val="2D3C9D"/>
                </a:solidFill>
                <a:latin typeface="D2Coding" panose="020B0609020101020101" pitchFamily="49" charset="-127"/>
                <a:ea typeface="D2Coding" panose="020B0609020101020101" pitchFamily="49" charset="-127"/>
              </a:endParaRPr>
            </a:p>
          </p:txBody>
        </p:sp>
      </p:grpSp>
      <p:pic>
        <p:nvPicPr>
          <p:cNvPr id="13" name="그림 12">
            <a:extLst>
              <a:ext uri="{FF2B5EF4-FFF2-40B4-BE49-F238E27FC236}">
                <a16:creationId xmlns="" xmlns:a16="http://schemas.microsoft.com/office/drawing/2014/main" id="{B516AD64-C095-E9A8-2F89-DB3656B2C713}"/>
              </a:ext>
            </a:extLst>
          </p:cNvPr>
          <p:cNvPicPr>
            <a:picLocks noChangeAspect="1"/>
          </p:cNvPicPr>
          <p:nvPr/>
        </p:nvPicPr>
        <p:blipFill rotWithShape="1">
          <a:blip r:embed="rId6"/>
          <a:srcRect r="19872"/>
          <a:stretch/>
        </p:blipFill>
        <p:spPr>
          <a:xfrm>
            <a:off x="1404847" y="1804789"/>
            <a:ext cx="7934847" cy="2153754"/>
          </a:xfrm>
          <a:prstGeom prst="rect">
            <a:avLst/>
          </a:prstGeom>
        </p:spPr>
      </p:pic>
    </p:spTree>
    <p:extLst>
      <p:ext uri="{BB962C8B-B14F-4D97-AF65-F5344CB8AC3E}">
        <p14:creationId xmlns:p14="http://schemas.microsoft.com/office/powerpoint/2010/main" val="326423124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 xmlns:a16="http://schemas.microsoft.com/office/drawing/2014/main" id="{C2AA5626-1534-41DA-BA4E-67D4571B34A9}"/>
              </a:ext>
            </a:extLst>
          </p:cNvPr>
          <p:cNvGrpSpPr/>
          <p:nvPr/>
        </p:nvGrpSpPr>
        <p:grpSpPr>
          <a:xfrm>
            <a:off x="989683" y="2748696"/>
            <a:ext cx="8354217" cy="2847645"/>
            <a:chOff x="989683" y="2748696"/>
            <a:chExt cx="8354217" cy="2847645"/>
          </a:xfrm>
        </p:grpSpPr>
        <p:sp>
          <p:nvSpPr>
            <p:cNvPr id="22" name="직사각형 133">
              <a:extLst>
                <a:ext uri="{FF2B5EF4-FFF2-40B4-BE49-F238E27FC236}">
                  <a16:creationId xmlns="" xmlns:a16="http://schemas.microsoft.com/office/drawing/2014/main" id="{9242843F-6CE4-4D3F-84E3-07D1852FEAB8}"/>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fontAlgn="base" latinLnBrk="1">
                <a:spcBef>
                  <a:spcPct val="0"/>
                </a:spcBef>
                <a:spcAft>
                  <a:spcPct val="0"/>
                </a:spcAft>
                <a:defRPr/>
              </a:pPr>
              <a:r>
                <a:rPr kumimoji="1" lang="en-US" altLang="ko-KR" sz="3400" dirty="0">
                  <a:solidFill>
                    <a:prstClr val="black"/>
                  </a:solidFill>
                  <a:latin typeface="Samsung Sharp Sans" pitchFamily="2" charset="0"/>
                  <a:ea typeface="Samsung Sharp Sans" pitchFamily="2" charset="0"/>
                  <a:cs typeface="Samsung Sharp Sans" pitchFamily="2" charset="0"/>
                </a:rPr>
                <a:t>Pandas Data Preprocessing for Optimal Model Execution</a:t>
              </a:r>
            </a:p>
          </p:txBody>
        </p:sp>
        <p:sp>
          <p:nvSpPr>
            <p:cNvPr id="25" name="직사각형 133">
              <a:extLst>
                <a:ext uri="{FF2B5EF4-FFF2-40B4-BE49-F238E27FC236}">
                  <a16:creationId xmlns="" xmlns:a16="http://schemas.microsoft.com/office/drawing/2014/main" id="{93785E26-3326-4DAA-B476-C12B794F303F}"/>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3.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 xmlns:a16="http://schemas.microsoft.com/office/drawing/2014/main" id="{E9D1F461-F2BB-4004-8CE5-E8AE484340E1}"/>
                </a:ext>
              </a:extLst>
            </p:cNvPr>
            <p:cNvGrpSpPr/>
            <p:nvPr/>
          </p:nvGrpSpPr>
          <p:grpSpPr>
            <a:xfrm>
              <a:off x="1025537" y="4509120"/>
              <a:ext cx="8174347" cy="1087221"/>
              <a:chOff x="1025537" y="4609703"/>
              <a:chExt cx="8174347" cy="1087221"/>
            </a:xfrm>
          </p:grpSpPr>
          <p:sp>
            <p:nvSpPr>
              <p:cNvPr id="32" name="직사각형 31">
                <a:extLst>
                  <a:ext uri="{FF2B5EF4-FFF2-40B4-BE49-F238E27FC236}">
                    <a16:creationId xmlns="" xmlns:a16="http://schemas.microsoft.com/office/drawing/2014/main" id="{2BCC8184-A1E3-4399-83D7-18B4753C0091}"/>
                  </a:ext>
                </a:extLst>
              </p:cNvPr>
              <p:cNvSpPr/>
              <p:nvPr/>
            </p:nvSpPr>
            <p:spPr>
              <a:xfrm>
                <a:off x="1025537" y="4609703"/>
                <a:ext cx="4185332"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Data Preprocessing</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Identifying Data Properties</a:t>
                </a:r>
              </a:p>
              <a:p>
                <a:pPr marL="176213" lvl="0"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Checking for Missing Data</a:t>
                </a:r>
              </a:p>
            </p:txBody>
          </p:sp>
          <p:sp>
            <p:nvSpPr>
              <p:cNvPr id="33" name="직사각형 32">
                <a:extLst>
                  <a:ext uri="{FF2B5EF4-FFF2-40B4-BE49-F238E27FC236}">
                    <a16:creationId xmlns="" xmlns:a16="http://schemas.microsoft.com/office/drawing/2014/main" id="{A9BD437C-C13F-4F2B-B721-FCFA983DC83B}"/>
                  </a:ext>
                </a:extLst>
              </p:cNvPr>
              <p:cNvSpPr/>
              <p:nvPr/>
            </p:nvSpPr>
            <p:spPr>
              <a:xfrm>
                <a:off x="5137981" y="4609703"/>
                <a:ext cx="4061903" cy="958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3.4. Checking and Processing Duplicate Data</a:t>
                </a:r>
              </a:p>
              <a:p>
                <a:pPr marL="176213" lvl="0"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Data Feature Engineering</a:t>
                </a:r>
              </a:p>
            </p:txBody>
          </p:sp>
        </p:grpSp>
      </p:grpSp>
    </p:spTree>
    <p:extLst>
      <p:ext uri="{BB962C8B-B14F-4D97-AF65-F5344CB8AC3E}">
        <p14:creationId xmlns:p14="http://schemas.microsoft.com/office/powerpoint/2010/main" val="301523823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 xmlns:a16="http://schemas.microsoft.com/office/drawing/2014/main" id="{2DD374C3-05CB-48D7-A1D6-6E076A1FC74E}"/>
              </a:ext>
            </a:extLst>
          </p:cNvPr>
          <p:cNvGrpSpPr/>
          <p:nvPr/>
        </p:nvGrpSpPr>
        <p:grpSpPr>
          <a:xfrm>
            <a:off x="557644" y="4941168"/>
            <a:ext cx="8782050" cy="787019"/>
            <a:chOff x="568325" y="5114924"/>
            <a:chExt cx="8782050" cy="813246"/>
          </a:xfrm>
        </p:grpSpPr>
        <p:sp>
          <p:nvSpPr>
            <p:cNvPr id="15"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18"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7" name="TextBox 16">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Create a DataFrame with duplicate data.</a:t>
              </a:r>
              <a:endParaRPr lang="ko-KR" altLang="en-US" sz="1300" dirty="0">
                <a:solidFill>
                  <a:prstClr val="black">
                    <a:lumMod val="85000"/>
                    <a:lumOff val="15000"/>
                  </a:prstClr>
                </a:solidFill>
                <a:latin typeface="SamsungOne 400" panose="020B0503030303020204" pitchFamily="34" charset="0"/>
              </a:endParaRPr>
            </a:p>
          </p:txBody>
        </p:sp>
      </p:grpSp>
      <p:grpSp>
        <p:nvGrpSpPr>
          <p:cNvPr id="3" name="그룹 2">
            <a:extLst>
              <a:ext uri="{FF2B5EF4-FFF2-40B4-BE49-F238E27FC236}">
                <a16:creationId xmlns="" xmlns:a16="http://schemas.microsoft.com/office/drawing/2014/main" id="{034B3D8C-E566-4CC8-BC5A-CDFFEAB3992E}"/>
              </a:ext>
            </a:extLst>
          </p:cNvPr>
          <p:cNvGrpSpPr/>
          <p:nvPr/>
        </p:nvGrpSpPr>
        <p:grpSpPr>
          <a:xfrm>
            <a:off x="558396" y="2236232"/>
            <a:ext cx="8782050" cy="2622844"/>
            <a:chOff x="558396" y="2236232"/>
            <a:chExt cx="8782050" cy="2622844"/>
          </a:xfrm>
        </p:grpSpPr>
        <p:sp>
          <p:nvSpPr>
            <p:cNvPr id="12" name="모서리가 둥근 직사각형 4">
              <a:extLst>
                <a:ext uri="{FF2B5EF4-FFF2-40B4-BE49-F238E27FC236}">
                  <a16:creationId xmlns="" xmlns:a16="http://schemas.microsoft.com/office/drawing/2014/main" id="{930158F8-A5B7-4F97-8E44-C73FC55364FC}"/>
                </a:ext>
              </a:extLst>
            </p:cNvPr>
            <p:cNvSpPr/>
            <p:nvPr/>
          </p:nvSpPr>
          <p:spPr>
            <a:xfrm>
              <a:off x="558396" y="2236232"/>
              <a:ext cx="8782050" cy="262284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1518"/>
            <a:stretch/>
          </p:blipFill>
          <p:spPr>
            <a:xfrm>
              <a:off x="714196" y="2358405"/>
              <a:ext cx="8625497" cy="2385630"/>
            </a:xfrm>
            <a:prstGeom prst="rect">
              <a:avLst/>
            </a:prstGeom>
          </p:spPr>
        </p:pic>
      </p:grpSp>
      <p:grpSp>
        <p:nvGrpSpPr>
          <p:cNvPr id="21" name="그룹 2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3.4. Checking and Processing Duplicate Data</a:t>
              </a:r>
              <a:endParaRPr lang="ko-KR" altLang="en-US" dirty="0">
                <a:solidFill>
                  <a:prstClr val="white"/>
                </a:solidFill>
                <a:latin typeface="SamsungSharpSans-Medium" pitchFamily="2" charset="0"/>
                <a:cs typeface="SamsungSharpSans-Medium" pitchFamily="2" charset="0"/>
              </a:endParaRPr>
            </a:p>
          </p:txBody>
        </p:sp>
        <p:sp>
          <p:nvSpPr>
            <p:cNvPr id="23" name="직사각형 2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5" name="직사각형 24">
            <a:extLst>
              <a:ext uri="{FF2B5EF4-FFF2-40B4-BE49-F238E27FC236}">
                <a16:creationId xmlns="" xmlns:a16="http://schemas.microsoft.com/office/drawing/2014/main"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Processing Duplicate Data</a:t>
            </a:r>
          </a:p>
        </p:txBody>
      </p:sp>
      <p:sp>
        <p:nvSpPr>
          <p:cNvPr id="20" name="직사각형 19">
            <a:extLst>
              <a:ext uri="{FF2B5EF4-FFF2-40B4-BE49-F238E27FC236}">
                <a16:creationId xmlns="" xmlns:a16="http://schemas.microsoft.com/office/drawing/2014/main"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Checking for Duplicate Data</a:t>
            </a:r>
          </a:p>
        </p:txBody>
      </p:sp>
    </p:spTree>
    <p:extLst>
      <p:ext uri="{BB962C8B-B14F-4D97-AF65-F5344CB8AC3E}">
        <p14:creationId xmlns:p14="http://schemas.microsoft.com/office/powerpoint/2010/main" val="4656495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 xmlns:a16="http://schemas.microsoft.com/office/drawing/2014/main" id="{2DD374C3-05CB-48D7-A1D6-6E076A1FC74E}"/>
              </a:ext>
            </a:extLst>
          </p:cNvPr>
          <p:cNvGrpSpPr/>
          <p:nvPr/>
        </p:nvGrpSpPr>
        <p:grpSpPr>
          <a:xfrm>
            <a:off x="557644" y="4082141"/>
            <a:ext cx="8782050" cy="787019"/>
            <a:chOff x="568325" y="5114924"/>
            <a:chExt cx="8782050" cy="813246"/>
          </a:xfrm>
        </p:grpSpPr>
        <p:sp>
          <p:nvSpPr>
            <p:cNvPr id="15"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18"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7" name="TextBox 16">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Find the duplicate values among the entire row data of the DataFrame.</a:t>
              </a:r>
              <a:endParaRPr lang="ko-KR" altLang="en-US" sz="1300" dirty="0">
                <a:solidFill>
                  <a:prstClr val="black">
                    <a:lumMod val="85000"/>
                    <a:lumOff val="15000"/>
                  </a:prstClr>
                </a:solidFill>
                <a:latin typeface="SamsungOne 400" panose="020B0503030303020204" pitchFamily="34" charset="0"/>
              </a:endParaRPr>
            </a:p>
          </p:txBody>
        </p:sp>
      </p:grpSp>
      <p:grpSp>
        <p:nvGrpSpPr>
          <p:cNvPr id="21" name="그룹 2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3.4. Checking and Processing Duplicate Data</a:t>
              </a:r>
              <a:endParaRPr lang="ko-KR" altLang="en-US" dirty="0">
                <a:solidFill>
                  <a:prstClr val="white"/>
                </a:solidFill>
                <a:latin typeface="SamsungSharpSans-Medium" pitchFamily="2" charset="0"/>
                <a:cs typeface="SamsungSharpSans-Medium" pitchFamily="2" charset="0"/>
              </a:endParaRPr>
            </a:p>
          </p:txBody>
        </p:sp>
        <p:sp>
          <p:nvSpPr>
            <p:cNvPr id="23" name="직사각형 2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31" name="직사각형 30">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Checking for Duplicate Data</a:t>
            </a:r>
          </a:p>
        </p:txBody>
      </p:sp>
      <p:grpSp>
        <p:nvGrpSpPr>
          <p:cNvPr id="2" name="그룹 1">
            <a:extLst>
              <a:ext uri="{FF2B5EF4-FFF2-40B4-BE49-F238E27FC236}">
                <a16:creationId xmlns="" xmlns:a16="http://schemas.microsoft.com/office/drawing/2014/main" id="{EF495CBE-A2DA-4961-904A-C246F5D8CEE0}"/>
              </a:ext>
            </a:extLst>
          </p:cNvPr>
          <p:cNvGrpSpPr/>
          <p:nvPr/>
        </p:nvGrpSpPr>
        <p:grpSpPr>
          <a:xfrm>
            <a:off x="558396" y="1772815"/>
            <a:ext cx="8782050" cy="2222165"/>
            <a:chOff x="558396" y="1700807"/>
            <a:chExt cx="8782050" cy="2222165"/>
          </a:xfrm>
        </p:grpSpPr>
        <p:sp>
          <p:nvSpPr>
            <p:cNvPr id="33" name="모서리가 둥근 직사각형 4">
              <a:extLst>
                <a:ext uri="{FF2B5EF4-FFF2-40B4-BE49-F238E27FC236}">
                  <a16:creationId xmlns="" xmlns:a16="http://schemas.microsoft.com/office/drawing/2014/main" id="{930158F8-A5B7-4F97-8E44-C73FC55364FC}"/>
                </a:ext>
              </a:extLst>
            </p:cNvPr>
            <p:cNvSpPr/>
            <p:nvPr/>
          </p:nvSpPr>
          <p:spPr>
            <a:xfrm>
              <a:off x="558396" y="1700807"/>
              <a:ext cx="8782050" cy="222216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p:cNvPicPr>
              <a:picLocks noChangeAspect="1"/>
            </p:cNvPicPr>
            <p:nvPr/>
          </p:nvPicPr>
          <p:blipFill rotWithShape="1">
            <a:blip r:embed="rId5"/>
            <a:srcRect r="23905"/>
            <a:stretch/>
          </p:blipFill>
          <p:spPr>
            <a:xfrm>
              <a:off x="687949" y="1828395"/>
              <a:ext cx="8651745" cy="1929660"/>
            </a:xfrm>
            <a:prstGeom prst="rect">
              <a:avLst/>
            </a:prstGeom>
            <a:ln>
              <a:noFill/>
            </a:ln>
          </p:spPr>
        </p:pic>
      </p:grpSp>
    </p:spTree>
    <p:extLst>
      <p:ext uri="{BB962C8B-B14F-4D97-AF65-F5344CB8AC3E}">
        <p14:creationId xmlns:p14="http://schemas.microsoft.com/office/powerpoint/2010/main" val="409691710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 xmlns:a16="http://schemas.microsoft.com/office/drawing/2014/main" id="{2DD374C3-05CB-48D7-A1D6-6E076A1FC74E}"/>
              </a:ext>
            </a:extLst>
          </p:cNvPr>
          <p:cNvGrpSpPr/>
          <p:nvPr/>
        </p:nvGrpSpPr>
        <p:grpSpPr>
          <a:xfrm>
            <a:off x="557644" y="4082141"/>
            <a:ext cx="8782050" cy="787019"/>
            <a:chOff x="568325" y="5114924"/>
            <a:chExt cx="8782050" cy="813246"/>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Find the duplicate value in the specific column data of the DataFrame.</a:t>
              </a:r>
              <a:endParaRPr lang="ko-KR" altLang="en-US" sz="1300" dirty="0">
                <a:solidFill>
                  <a:prstClr val="black">
                    <a:lumMod val="85000"/>
                    <a:lumOff val="15000"/>
                  </a:prstClr>
                </a:solidFill>
                <a:latin typeface="SamsungOne 400" panose="020B0503030303020204" pitchFamily="34" charset="0"/>
              </a:endParaRPr>
            </a:p>
          </p:txBody>
        </p:sp>
      </p:grpSp>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3.4. Checking and Processing Duplicate Data</a:t>
              </a:r>
              <a:endParaRPr lang="ko-KR" altLang="en-US"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6" name="직사각형 25">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data in line 1 becomes True because it overlaps with the previous row 0. </a:t>
            </a:r>
          </a:p>
        </p:txBody>
      </p:sp>
      <p:grpSp>
        <p:nvGrpSpPr>
          <p:cNvPr id="3" name="그룹 2">
            <a:extLst>
              <a:ext uri="{FF2B5EF4-FFF2-40B4-BE49-F238E27FC236}">
                <a16:creationId xmlns="" xmlns:a16="http://schemas.microsoft.com/office/drawing/2014/main" id="{AD79D685-19D0-4EDD-A191-745126506FF4}"/>
              </a:ext>
            </a:extLst>
          </p:cNvPr>
          <p:cNvGrpSpPr/>
          <p:nvPr/>
        </p:nvGrpSpPr>
        <p:grpSpPr>
          <a:xfrm>
            <a:off x="558396" y="1772815"/>
            <a:ext cx="8782050" cy="2222165"/>
            <a:chOff x="558396" y="1700807"/>
            <a:chExt cx="8782050" cy="2222165"/>
          </a:xfrm>
        </p:grpSpPr>
        <p:sp>
          <p:nvSpPr>
            <p:cNvPr id="27" name="모서리가 둥근 직사각형 4">
              <a:extLst>
                <a:ext uri="{FF2B5EF4-FFF2-40B4-BE49-F238E27FC236}">
                  <a16:creationId xmlns="" xmlns:a16="http://schemas.microsoft.com/office/drawing/2014/main" id="{930158F8-A5B7-4F97-8E44-C73FC55364FC}"/>
                </a:ext>
              </a:extLst>
            </p:cNvPr>
            <p:cNvSpPr/>
            <p:nvPr/>
          </p:nvSpPr>
          <p:spPr>
            <a:xfrm>
              <a:off x="558396" y="1700807"/>
              <a:ext cx="8782050" cy="222216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r="23369"/>
            <a:stretch/>
          </p:blipFill>
          <p:spPr>
            <a:xfrm>
              <a:off x="685466" y="1825773"/>
              <a:ext cx="8654228" cy="1917551"/>
            </a:xfrm>
            <a:prstGeom prst="rect">
              <a:avLst/>
            </a:prstGeom>
            <a:ln>
              <a:noFill/>
            </a:ln>
          </p:spPr>
        </p:pic>
      </p:grpSp>
    </p:spTree>
    <p:extLst>
      <p:ext uri="{BB962C8B-B14F-4D97-AF65-F5344CB8AC3E}">
        <p14:creationId xmlns:p14="http://schemas.microsoft.com/office/powerpoint/2010/main" val="183943880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2DD374C3-05CB-48D7-A1D6-6E076A1FC74E}"/>
              </a:ext>
            </a:extLst>
          </p:cNvPr>
          <p:cNvGrpSpPr/>
          <p:nvPr/>
        </p:nvGrpSpPr>
        <p:grpSpPr>
          <a:xfrm>
            <a:off x="557644" y="3794109"/>
            <a:ext cx="8782050" cy="787019"/>
            <a:chOff x="568325" y="5114924"/>
            <a:chExt cx="8782050" cy="813246"/>
          </a:xfrm>
        </p:grpSpPr>
        <p:sp>
          <p:nvSpPr>
            <p:cNvPr id="15"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18"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7" name="TextBox 16">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Find the duplicate value in the specific column data of the DataFrame. </a:t>
              </a:r>
              <a:endParaRPr lang="ko-KR" altLang="en-US" sz="1300" dirty="0">
                <a:solidFill>
                  <a:prstClr val="black">
                    <a:lumMod val="85000"/>
                    <a:lumOff val="15000"/>
                  </a:prstClr>
                </a:solidFill>
                <a:latin typeface="SamsungOne 400" panose="020B0503030303020204" pitchFamily="34" charset="0"/>
              </a:endParaRPr>
            </a:p>
          </p:txBody>
        </p:sp>
      </p:grpSp>
      <p:grpSp>
        <p:nvGrpSpPr>
          <p:cNvPr id="2" name="그룹 1">
            <a:extLst>
              <a:ext uri="{FF2B5EF4-FFF2-40B4-BE49-F238E27FC236}">
                <a16:creationId xmlns="" xmlns:a16="http://schemas.microsoft.com/office/drawing/2014/main" id="{603278FF-02FB-4EFE-9006-6F5BC71AF146}"/>
              </a:ext>
            </a:extLst>
          </p:cNvPr>
          <p:cNvGrpSpPr/>
          <p:nvPr/>
        </p:nvGrpSpPr>
        <p:grpSpPr>
          <a:xfrm>
            <a:off x="558396" y="1730260"/>
            <a:ext cx="8782050" cy="1986814"/>
            <a:chOff x="558396" y="1700808"/>
            <a:chExt cx="8782050" cy="1986814"/>
          </a:xfrm>
        </p:grpSpPr>
        <p:sp>
          <p:nvSpPr>
            <p:cNvPr id="25" name="모서리가 둥근 직사각형 4">
              <a:extLst>
                <a:ext uri="{FF2B5EF4-FFF2-40B4-BE49-F238E27FC236}">
                  <a16:creationId xmlns="" xmlns:a16="http://schemas.microsoft.com/office/drawing/2014/main" id="{930158F8-A5B7-4F97-8E44-C73FC55364FC}"/>
                </a:ext>
              </a:extLst>
            </p:cNvPr>
            <p:cNvSpPr/>
            <p:nvPr/>
          </p:nvSpPr>
          <p:spPr>
            <a:xfrm>
              <a:off x="558396" y="1700808"/>
              <a:ext cx="8782050" cy="198681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3314"/>
            <a:stretch/>
          </p:blipFill>
          <p:spPr>
            <a:xfrm>
              <a:off x="684203" y="1835299"/>
              <a:ext cx="8655491" cy="1710082"/>
            </a:xfrm>
            <a:prstGeom prst="rect">
              <a:avLst/>
            </a:prstGeom>
            <a:ln>
              <a:noFill/>
            </a:ln>
          </p:spPr>
        </p:pic>
      </p:grpSp>
      <p:grpSp>
        <p:nvGrpSpPr>
          <p:cNvPr id="21" name="그룹 2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3.4. Checking and Processing Duplicate Data</a:t>
              </a:r>
              <a:endParaRPr lang="ko-KR" altLang="en-US" dirty="0">
                <a:solidFill>
                  <a:prstClr val="white"/>
                </a:solidFill>
                <a:latin typeface="SamsungSharpSans-Medium" pitchFamily="2" charset="0"/>
                <a:cs typeface="SamsungSharpSans-Medium" pitchFamily="2" charset="0"/>
              </a:endParaRPr>
            </a:p>
          </p:txBody>
        </p:sp>
        <p:sp>
          <p:nvSpPr>
            <p:cNvPr id="23" name="직사각형 2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4" name="직사각형 23">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 400" panose="020B0503030303020204" pitchFamily="34" charset="0"/>
                <a:ea typeface="SamsungOne 400" panose="020B0503030303020204" pitchFamily="34" charset="0"/>
              </a:rPr>
              <a:t>drop_duplicates</a:t>
            </a:r>
            <a:r>
              <a:rPr lang="en-US" altLang="ko-KR" sz="1400" dirty="0">
                <a:solidFill>
                  <a:schemeClr val="tx1"/>
                </a:solidFill>
                <a:latin typeface="SamsungOne 400" panose="020B0503030303020204" pitchFamily="34" charset="0"/>
                <a:ea typeface="SamsungOne 400" panose="020B0503030303020204" pitchFamily="34" charset="0"/>
              </a:rPr>
              <a:t>() Method</a:t>
            </a:r>
          </a:p>
        </p:txBody>
      </p:sp>
    </p:spTree>
    <p:extLst>
      <p:ext uri="{BB962C8B-B14F-4D97-AF65-F5344CB8AC3E}">
        <p14:creationId xmlns:p14="http://schemas.microsoft.com/office/powerpoint/2010/main" val="66414690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 xmlns:a16="http://schemas.microsoft.com/office/drawing/2014/main" id="{2DD374C3-05CB-48D7-A1D6-6E076A1FC74E}"/>
              </a:ext>
            </a:extLst>
          </p:cNvPr>
          <p:cNvGrpSpPr/>
          <p:nvPr/>
        </p:nvGrpSpPr>
        <p:grpSpPr>
          <a:xfrm>
            <a:off x="557644" y="3650093"/>
            <a:ext cx="8782050" cy="787019"/>
            <a:chOff x="568325" y="5114924"/>
            <a:chExt cx="8782050" cy="813246"/>
          </a:xfrm>
        </p:grpSpPr>
        <p:sp>
          <p:nvSpPr>
            <p:cNvPr id="14"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5" name="그룹 14">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17"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Remove duplicate rows based on columns c2 and c3.</a:t>
              </a:r>
              <a:endParaRPr lang="ko-KR" altLang="en-US" sz="1300" dirty="0">
                <a:solidFill>
                  <a:prstClr val="black">
                    <a:lumMod val="85000"/>
                    <a:lumOff val="15000"/>
                  </a:prstClr>
                </a:solidFill>
                <a:latin typeface="SamsungOne 400" panose="020B0503030303020204" pitchFamily="34" charset="0"/>
              </a:endParaRPr>
            </a:p>
          </p:txBody>
        </p:sp>
      </p:grpSp>
      <p:grpSp>
        <p:nvGrpSpPr>
          <p:cNvPr id="2" name="그룹 1">
            <a:extLst>
              <a:ext uri="{FF2B5EF4-FFF2-40B4-BE49-F238E27FC236}">
                <a16:creationId xmlns="" xmlns:a16="http://schemas.microsoft.com/office/drawing/2014/main" id="{784B67BE-A05A-43DB-A581-4F317A2AEFA8}"/>
              </a:ext>
            </a:extLst>
          </p:cNvPr>
          <p:cNvGrpSpPr/>
          <p:nvPr/>
        </p:nvGrpSpPr>
        <p:grpSpPr>
          <a:xfrm>
            <a:off x="558396" y="1772816"/>
            <a:ext cx="8782050" cy="1811010"/>
            <a:chOff x="558396" y="1700808"/>
            <a:chExt cx="8782050" cy="1811010"/>
          </a:xfrm>
        </p:grpSpPr>
        <p:sp>
          <p:nvSpPr>
            <p:cNvPr id="24" name="모서리가 둥근 직사각형 4">
              <a:extLst>
                <a:ext uri="{FF2B5EF4-FFF2-40B4-BE49-F238E27FC236}">
                  <a16:creationId xmlns="" xmlns:a16="http://schemas.microsoft.com/office/drawing/2014/main" id="{930158F8-A5B7-4F97-8E44-C73FC55364FC}"/>
                </a:ext>
              </a:extLst>
            </p:cNvPr>
            <p:cNvSpPr/>
            <p:nvPr/>
          </p:nvSpPr>
          <p:spPr>
            <a:xfrm>
              <a:off x="558396" y="1700808"/>
              <a:ext cx="8782050" cy="18110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3806"/>
            <a:stretch/>
          </p:blipFill>
          <p:spPr>
            <a:xfrm>
              <a:off x="683890" y="1849016"/>
              <a:ext cx="8655804" cy="1514327"/>
            </a:xfrm>
            <a:prstGeom prst="rect">
              <a:avLst/>
            </a:prstGeom>
            <a:ln>
              <a:noFill/>
            </a:ln>
          </p:spPr>
        </p:pic>
      </p:grpSp>
      <p:grpSp>
        <p:nvGrpSpPr>
          <p:cNvPr id="20" name="그룹 1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3.4. Checking and Processing Duplicate Data</a:t>
              </a:r>
              <a:endParaRPr lang="ko-KR" altLang="en-US" dirty="0">
                <a:solidFill>
                  <a:prstClr val="white"/>
                </a:solidFill>
                <a:latin typeface="SamsungSharpSans-Medium" pitchFamily="2" charset="0"/>
                <a:cs typeface="SamsungSharpSans-Medium" pitchFamily="2" charset="0"/>
              </a:endParaRPr>
            </a:p>
          </p:txBody>
        </p:sp>
        <p:sp>
          <p:nvSpPr>
            <p:cNvPr id="22" name="직사각형 2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3" name="직사각형 22">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Column Reference Corresponding to the Subset Option</a:t>
            </a:r>
          </a:p>
        </p:txBody>
      </p:sp>
    </p:spTree>
    <p:extLst>
      <p:ext uri="{BB962C8B-B14F-4D97-AF65-F5344CB8AC3E}">
        <p14:creationId xmlns:p14="http://schemas.microsoft.com/office/powerpoint/2010/main" val="1148750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88C2923E-4C22-4140-82BB-15C0FAC3A296}"/>
              </a:ext>
            </a:extLst>
          </p:cNvPr>
          <p:cNvGrpSpPr/>
          <p:nvPr/>
        </p:nvGrpSpPr>
        <p:grpSpPr>
          <a:xfrm>
            <a:off x="558396" y="1721498"/>
            <a:ext cx="8782050" cy="1635494"/>
            <a:chOff x="558396" y="1844824"/>
            <a:chExt cx="8782050" cy="1635494"/>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163549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571" r="22520" b="7999"/>
            <a:stretch/>
          </p:blipFill>
          <p:spPr>
            <a:xfrm>
              <a:off x="690465" y="1879907"/>
              <a:ext cx="8649981" cy="1549093"/>
            </a:xfrm>
            <a:prstGeom prst="rect">
              <a:avLst/>
            </a:prstGeom>
          </p:spPr>
        </p:pic>
      </p:grpSp>
      <p:grpSp>
        <p:nvGrpSpPr>
          <p:cNvPr id="5" name="그룹 4">
            <a:extLst>
              <a:ext uri="{FF2B5EF4-FFF2-40B4-BE49-F238E27FC236}">
                <a16:creationId xmlns="" xmlns:a16="http://schemas.microsoft.com/office/drawing/2014/main" id="{2B838C73-DFDE-4F73-A1CC-D34C98E13058}"/>
              </a:ext>
            </a:extLst>
          </p:cNvPr>
          <p:cNvGrpSpPr/>
          <p:nvPr/>
        </p:nvGrpSpPr>
        <p:grpSpPr>
          <a:xfrm>
            <a:off x="558924" y="3879334"/>
            <a:ext cx="8782050" cy="1709906"/>
            <a:chOff x="558924" y="4205119"/>
            <a:chExt cx="8782050" cy="1709906"/>
          </a:xfrm>
        </p:grpSpPr>
        <p:sp>
          <p:nvSpPr>
            <p:cNvPr id="26" name="모서리가 둥근 직사각형 4">
              <a:extLst>
                <a:ext uri="{FF2B5EF4-FFF2-40B4-BE49-F238E27FC236}">
                  <a16:creationId xmlns="" xmlns:a16="http://schemas.microsoft.com/office/drawing/2014/main" id="{A36E3BA1-83BF-4EF9-8B22-BB45DE7AA1FC}"/>
                </a:ext>
              </a:extLst>
            </p:cNvPr>
            <p:cNvSpPr/>
            <p:nvPr/>
          </p:nvSpPr>
          <p:spPr>
            <a:xfrm>
              <a:off x="558924" y="4205119"/>
              <a:ext cx="8782050" cy="17099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1288" r="22965"/>
            <a:stretch/>
          </p:blipFill>
          <p:spPr>
            <a:xfrm>
              <a:off x="625151" y="4271622"/>
              <a:ext cx="8715296" cy="1571354"/>
            </a:xfrm>
            <a:prstGeom prst="rect">
              <a:avLst/>
            </a:prstGeom>
          </p:spPr>
        </p:pic>
      </p:grpSp>
      <p:grpSp>
        <p:nvGrpSpPr>
          <p:cNvPr id="39" name="그룹 3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40" name="직사각형 3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41" name="직사각형 4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5" name="직사각형 14">
            <a:extLst>
              <a:ext uri="{FF2B5EF4-FFF2-40B4-BE49-F238E27FC236}">
                <a16:creationId xmlns="" xmlns:a16="http://schemas.microsoft.com/office/drawing/2014/main" id="{9C0D3D8A-0145-4294-A0FC-9DC39A7DACA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Creating Arrays with Tuples</a:t>
            </a:r>
            <a:endParaRPr lang="ko-KR" altLang="en-US" sz="1400" dirty="0">
              <a:solidFill>
                <a:schemeClr val="tx1"/>
              </a:solidFill>
              <a:latin typeface="SamsungOne 400" panose="020B0503030303020204" pitchFamily="34" charset="0"/>
            </a:endParaRPr>
          </a:p>
        </p:txBody>
      </p:sp>
      <p:sp>
        <p:nvSpPr>
          <p:cNvPr id="17" name="직사각형 16">
            <a:extLst>
              <a:ext uri="{FF2B5EF4-FFF2-40B4-BE49-F238E27FC236}">
                <a16:creationId xmlns="" xmlns:a16="http://schemas.microsoft.com/office/drawing/2014/main" id="{80820B81-196E-4C3F-A9AC-37148A321033}"/>
              </a:ext>
            </a:extLst>
          </p:cNvPr>
          <p:cNvSpPr/>
          <p:nvPr/>
        </p:nvSpPr>
        <p:spPr>
          <a:xfrm>
            <a:off x="580388" y="3583610"/>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Creating Arrays with Dictionaries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00650843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 xmlns:a16="http://schemas.microsoft.com/office/drawing/2014/main" id="{C2AA5626-1534-41DA-BA4E-67D4571B34A9}"/>
              </a:ext>
            </a:extLst>
          </p:cNvPr>
          <p:cNvGrpSpPr/>
          <p:nvPr/>
        </p:nvGrpSpPr>
        <p:grpSpPr>
          <a:xfrm>
            <a:off x="989683" y="2748696"/>
            <a:ext cx="8354217" cy="2847645"/>
            <a:chOff x="989683" y="2748696"/>
            <a:chExt cx="8354217" cy="2847645"/>
          </a:xfrm>
        </p:grpSpPr>
        <p:sp>
          <p:nvSpPr>
            <p:cNvPr id="22" name="직사각형 133">
              <a:extLst>
                <a:ext uri="{FF2B5EF4-FFF2-40B4-BE49-F238E27FC236}">
                  <a16:creationId xmlns="" xmlns:a16="http://schemas.microsoft.com/office/drawing/2014/main" id="{9242843F-6CE4-4D3F-84E3-07D1852FEAB8}"/>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fontAlgn="base" latinLnBrk="1">
                <a:spcBef>
                  <a:spcPct val="0"/>
                </a:spcBef>
                <a:spcAft>
                  <a:spcPct val="0"/>
                </a:spcAft>
                <a:defRPr/>
              </a:pPr>
              <a:r>
                <a:rPr kumimoji="1" lang="en-US" altLang="ko-KR" sz="3400" dirty="0">
                  <a:solidFill>
                    <a:prstClr val="black"/>
                  </a:solidFill>
                  <a:latin typeface="Samsung Sharp Sans" pitchFamily="2" charset="0"/>
                  <a:ea typeface="Samsung Sharp Sans" pitchFamily="2" charset="0"/>
                  <a:cs typeface="Samsung Sharp Sans" pitchFamily="2" charset="0"/>
                </a:rPr>
                <a:t>Pandas Data Preprocessing for Optimal Model Execution</a:t>
              </a:r>
            </a:p>
          </p:txBody>
        </p:sp>
        <p:sp>
          <p:nvSpPr>
            <p:cNvPr id="25" name="직사각형 133">
              <a:extLst>
                <a:ext uri="{FF2B5EF4-FFF2-40B4-BE49-F238E27FC236}">
                  <a16:creationId xmlns="" xmlns:a16="http://schemas.microsoft.com/office/drawing/2014/main" id="{93785E26-3326-4DAA-B476-C12B794F303F}"/>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3.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 xmlns:a16="http://schemas.microsoft.com/office/drawing/2014/main" id="{E9D1F461-F2BB-4004-8CE5-E8AE484340E1}"/>
                </a:ext>
              </a:extLst>
            </p:cNvPr>
            <p:cNvGrpSpPr/>
            <p:nvPr/>
          </p:nvGrpSpPr>
          <p:grpSpPr>
            <a:xfrm>
              <a:off x="1025537" y="4509120"/>
              <a:ext cx="8102339" cy="1087221"/>
              <a:chOff x="1025537" y="4609703"/>
              <a:chExt cx="8102339" cy="1087221"/>
            </a:xfrm>
          </p:grpSpPr>
          <p:sp>
            <p:nvSpPr>
              <p:cNvPr id="32" name="직사각형 31">
                <a:extLst>
                  <a:ext uri="{FF2B5EF4-FFF2-40B4-BE49-F238E27FC236}">
                    <a16:creationId xmlns="" xmlns:a16="http://schemas.microsoft.com/office/drawing/2014/main" id="{2BCC8184-A1E3-4399-83D7-18B4753C0091}"/>
                  </a:ext>
                </a:extLst>
              </p:cNvPr>
              <p:cNvSpPr/>
              <p:nvPr/>
            </p:nvSpPr>
            <p:spPr>
              <a:xfrm>
                <a:off x="1025537" y="4609703"/>
                <a:ext cx="4185332"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Data Preprocessing</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Identifying Data Properties</a:t>
                </a:r>
              </a:p>
              <a:p>
                <a:pPr marL="176213" lvl="0"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Checking for Missing Data</a:t>
                </a:r>
              </a:p>
            </p:txBody>
          </p:sp>
          <p:sp>
            <p:nvSpPr>
              <p:cNvPr id="33" name="직사각형 32">
                <a:extLst>
                  <a:ext uri="{FF2B5EF4-FFF2-40B4-BE49-F238E27FC236}">
                    <a16:creationId xmlns="" xmlns:a16="http://schemas.microsoft.com/office/drawing/2014/main" id="{A9BD437C-C13F-4F2B-B721-FCFA983DC83B}"/>
                  </a:ext>
                </a:extLst>
              </p:cNvPr>
              <p:cNvSpPr/>
              <p:nvPr/>
            </p:nvSpPr>
            <p:spPr>
              <a:xfrm>
                <a:off x="5137981" y="4609703"/>
                <a:ext cx="3989895" cy="958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Checking and Processing Duplicate Data</a:t>
                </a:r>
              </a:p>
              <a:p>
                <a:pPr marL="176213" lvl="0"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3.5. Data Feature Engineering</a:t>
                </a:r>
              </a:p>
            </p:txBody>
          </p:sp>
        </p:grpSp>
      </p:grpSp>
    </p:spTree>
    <p:extLst>
      <p:ext uri="{BB962C8B-B14F-4D97-AF65-F5344CB8AC3E}">
        <p14:creationId xmlns:p14="http://schemas.microsoft.com/office/powerpoint/2010/main" val="108741169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표 23">
            <a:extLst>
              <a:ext uri="{FF2B5EF4-FFF2-40B4-BE49-F238E27FC236}">
                <a16:creationId xmlns="" xmlns:a16="http://schemas.microsoft.com/office/drawing/2014/main" id="{0B78A9D2-AA59-4EAE-A70A-705FFA6F48D4}"/>
              </a:ext>
            </a:extLst>
          </p:cNvPr>
          <p:cNvGraphicFramePr>
            <a:graphicFrameLocks noGrp="1"/>
          </p:cNvGraphicFramePr>
          <p:nvPr/>
        </p:nvGraphicFramePr>
        <p:xfrm>
          <a:off x="729024" y="3029819"/>
          <a:ext cx="1504461" cy="1306716"/>
        </p:xfrm>
        <a:graphic>
          <a:graphicData uri="http://schemas.openxmlformats.org/drawingml/2006/table">
            <a:tbl>
              <a:tblPr firstRow="1" bandRow="1">
                <a:tableStyleId>{5940675A-B579-460E-94D1-54222C63F5DA}</a:tableStyleId>
              </a:tblPr>
              <a:tblGrid>
                <a:gridCol w="1504461">
                  <a:extLst>
                    <a:ext uri="{9D8B030D-6E8A-4147-A177-3AD203B41FA5}">
                      <a16:colId xmlns="" xmlns:a16="http://schemas.microsoft.com/office/drawing/2014/main" val="37503691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Date</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732613760"/>
                  </a:ext>
                </a:extLst>
              </a:tr>
              <a:tr h="315572">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2009-8-21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2654325084"/>
                  </a:ext>
                </a:extLst>
              </a:tr>
              <a:tr h="315572">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2013-8-27</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2106391503"/>
                  </a:ext>
                </a:extLst>
              </a:tr>
              <a:tr h="315572">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2019-2-11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2287420578"/>
                  </a:ext>
                </a:extLst>
              </a:tr>
            </a:tbl>
          </a:graphicData>
        </a:graphic>
      </p:graphicFrame>
      <p:graphicFrame>
        <p:nvGraphicFramePr>
          <p:cNvPr id="25" name="표 24">
            <a:extLst>
              <a:ext uri="{FF2B5EF4-FFF2-40B4-BE49-F238E27FC236}">
                <a16:creationId xmlns="" xmlns:a16="http://schemas.microsoft.com/office/drawing/2014/main" id="{B576F295-4350-419D-8D06-833A9B2425D6}"/>
              </a:ext>
            </a:extLst>
          </p:cNvPr>
          <p:cNvGraphicFramePr>
            <a:graphicFrameLocks noGrp="1"/>
          </p:cNvGraphicFramePr>
          <p:nvPr/>
        </p:nvGraphicFramePr>
        <p:xfrm>
          <a:off x="3282165" y="3029819"/>
          <a:ext cx="5924969" cy="1306716"/>
        </p:xfrm>
        <a:graphic>
          <a:graphicData uri="http://schemas.openxmlformats.org/drawingml/2006/table">
            <a:tbl>
              <a:tblPr firstRow="1" bandRow="1">
                <a:tableStyleId>{5940675A-B579-460E-94D1-54222C63F5DA}</a:tableStyleId>
              </a:tblPr>
              <a:tblGrid>
                <a:gridCol w="1472957">
                  <a:extLst>
                    <a:ext uri="{9D8B030D-6E8A-4147-A177-3AD203B41FA5}">
                      <a16:colId xmlns="" xmlns:a16="http://schemas.microsoft.com/office/drawing/2014/main" val="3750369147"/>
                    </a:ext>
                  </a:extLst>
                </a:gridCol>
                <a:gridCol w="1484004">
                  <a:extLst>
                    <a:ext uri="{9D8B030D-6E8A-4147-A177-3AD203B41FA5}">
                      <a16:colId xmlns="" xmlns:a16="http://schemas.microsoft.com/office/drawing/2014/main" val="2842331261"/>
                    </a:ext>
                  </a:extLst>
                </a:gridCol>
                <a:gridCol w="1484004">
                  <a:extLst>
                    <a:ext uri="{9D8B030D-6E8A-4147-A177-3AD203B41FA5}">
                      <a16:colId xmlns="" xmlns:a16="http://schemas.microsoft.com/office/drawing/2014/main" val="1132387671"/>
                    </a:ext>
                  </a:extLst>
                </a:gridCol>
                <a:gridCol w="1484004">
                  <a:extLst>
                    <a:ext uri="{9D8B030D-6E8A-4147-A177-3AD203B41FA5}">
                      <a16:colId xmlns="" xmlns:a16="http://schemas.microsoft.com/office/drawing/2014/main" val="278222135"/>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Year</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Month</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Day</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Weekday</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732613760"/>
                  </a:ext>
                </a:extLst>
              </a:tr>
              <a:tr h="315572">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2009</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8</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Friday</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654325084"/>
                  </a:ext>
                </a:extLst>
              </a:tr>
              <a:tr h="315572">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2013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8</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27</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Tuesday</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106391503"/>
                  </a:ext>
                </a:extLst>
              </a:tr>
              <a:tr h="315572">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2019</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Monday</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673840122"/>
                  </a:ext>
                </a:extLst>
              </a:tr>
            </a:tbl>
          </a:graphicData>
        </a:graphic>
      </p:graphicFrame>
      <p:sp>
        <p:nvSpPr>
          <p:cNvPr id="26" name="화살표: 위쪽/아래쪽 18">
            <a:extLst>
              <a:ext uri="{FF2B5EF4-FFF2-40B4-BE49-F238E27FC236}">
                <a16:creationId xmlns="" xmlns:a16="http://schemas.microsoft.com/office/drawing/2014/main" id="{D2FEA80E-C59C-4CC5-831E-6B22DEDF9531}"/>
              </a:ext>
            </a:extLst>
          </p:cNvPr>
          <p:cNvSpPr/>
          <p:nvPr/>
        </p:nvSpPr>
        <p:spPr>
          <a:xfrm rot="16200000">
            <a:off x="2660849" y="3385590"/>
            <a:ext cx="193953" cy="720000"/>
          </a:xfrm>
          <a:prstGeom prst="up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직사각형 22"/>
          <p:cNvSpPr/>
          <p:nvPr/>
        </p:nvSpPr>
        <p:spPr>
          <a:xfrm>
            <a:off x="781025" y="2429397"/>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From the “Date” variable, derive the “Year,” “Month,” “Day,” “Weekday,” etc. </a:t>
            </a:r>
          </a:p>
        </p:txBody>
      </p:sp>
      <p:sp>
        <p:nvSpPr>
          <p:cNvPr id="12" name="직사각형 11">
            <a:extLst>
              <a:ext uri="{FF2B5EF4-FFF2-40B4-BE49-F238E27FC236}">
                <a16:creationId xmlns="" xmlns:a16="http://schemas.microsoft.com/office/drawing/2014/main" id="{58B1BC1D-DFB7-4482-BA23-F01AD71B1BBE}"/>
              </a:ext>
            </a:extLst>
          </p:cNvPr>
          <p:cNvSpPr/>
          <p:nvPr/>
        </p:nvSpPr>
        <p:spPr>
          <a:xfrm>
            <a:off x="446276" y="137124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Feature Engineering</a:t>
            </a:r>
          </a:p>
        </p:txBody>
      </p:sp>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0" name="사각형: 둥근 모서리 2">
            <a:extLst>
              <a:ext uri="{FF2B5EF4-FFF2-40B4-BE49-F238E27FC236}">
                <a16:creationId xmlns="" xmlns:a16="http://schemas.microsoft.com/office/drawing/2014/main" id="{7909CF6F-4679-44EC-A711-D8F38D45D1E3}"/>
              </a:ext>
            </a:extLst>
          </p:cNvPr>
          <p:cNvSpPr/>
          <p:nvPr/>
        </p:nvSpPr>
        <p:spPr>
          <a:xfrm>
            <a:off x="903506" y="2490278"/>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grpSp>
        <p:nvGrpSpPr>
          <p:cNvPr id="16" name="그룹 15"/>
          <p:cNvGrpSpPr/>
          <p:nvPr/>
        </p:nvGrpSpPr>
        <p:grpSpPr>
          <a:xfrm>
            <a:off x="524240" y="1870666"/>
            <a:ext cx="8887612" cy="607651"/>
            <a:chOff x="524240" y="1870666"/>
            <a:chExt cx="8887612" cy="607651"/>
          </a:xfrm>
        </p:grpSpPr>
        <p:sp>
          <p:nvSpPr>
            <p:cNvPr id="21" name="직사각형 20"/>
            <p:cNvSpPr/>
            <p:nvPr/>
          </p:nvSpPr>
          <p:spPr>
            <a:xfrm>
              <a:off x="651633" y="213285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Create one or more variables based on other variable(s).</a:t>
              </a:r>
            </a:p>
          </p:txBody>
        </p:sp>
        <p:sp>
          <p:nvSpPr>
            <p:cNvPr id="22" name="직사각형 21">
              <a:extLst>
                <a:ext uri="{FF2B5EF4-FFF2-40B4-BE49-F238E27FC236}">
                  <a16:creationId xmlns="" xmlns:a16="http://schemas.microsoft.com/office/drawing/2014/main"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Derived variables:</a:t>
              </a:r>
            </a:p>
          </p:txBody>
        </p:sp>
      </p:grpSp>
    </p:spTree>
    <p:extLst>
      <p:ext uri="{BB962C8B-B14F-4D97-AF65-F5344CB8AC3E}">
        <p14:creationId xmlns:p14="http://schemas.microsoft.com/office/powerpoint/2010/main" val="292115279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p:cNvSpPr/>
          <p:nvPr/>
        </p:nvSpPr>
        <p:spPr>
          <a:xfrm>
            <a:off x="791471" y="2052390"/>
            <a:ext cx="8630827"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From the “X_coordinate” and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Y_coordinate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derive the “Distance” variable:</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Distance =</a:t>
            </a:r>
          </a:p>
        </p:txBody>
      </p:sp>
      <p:graphicFrame>
        <p:nvGraphicFramePr>
          <p:cNvPr id="24" name="표 23">
            <a:extLst>
              <a:ext uri="{FF2B5EF4-FFF2-40B4-BE49-F238E27FC236}">
                <a16:creationId xmlns="" xmlns:a16="http://schemas.microsoft.com/office/drawing/2014/main" id="{0B78A9D2-AA59-4EAE-A70A-705FFA6F48D4}"/>
              </a:ext>
            </a:extLst>
          </p:cNvPr>
          <p:cNvGraphicFramePr>
            <a:graphicFrameLocks noGrp="1"/>
          </p:cNvGraphicFramePr>
          <p:nvPr/>
        </p:nvGraphicFramePr>
        <p:xfrm>
          <a:off x="791471" y="2996952"/>
          <a:ext cx="5000856" cy="1310400"/>
        </p:xfrm>
        <a:graphic>
          <a:graphicData uri="http://schemas.openxmlformats.org/drawingml/2006/table">
            <a:tbl>
              <a:tblPr firstRow="1" bandRow="1">
                <a:tableStyleId>{5940675A-B579-460E-94D1-54222C63F5DA}</a:tableStyleId>
              </a:tblPr>
              <a:tblGrid>
                <a:gridCol w="2500428">
                  <a:extLst>
                    <a:ext uri="{9D8B030D-6E8A-4147-A177-3AD203B41FA5}">
                      <a16:colId xmlns="" xmlns:a16="http://schemas.microsoft.com/office/drawing/2014/main" val="3750369147"/>
                    </a:ext>
                  </a:extLst>
                </a:gridCol>
                <a:gridCol w="2500428">
                  <a:extLst>
                    <a:ext uri="{9D8B030D-6E8A-4147-A177-3AD203B41FA5}">
                      <a16:colId xmlns="" xmlns:a16="http://schemas.microsoft.com/office/drawing/2014/main" val="21432776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X_coordinate</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Y_coordinate</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790397591"/>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654325084"/>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9</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891299897"/>
                  </a:ext>
                </a:extLst>
              </a:tr>
            </a:tbl>
          </a:graphicData>
        </a:graphic>
      </p:graphicFrame>
      <p:graphicFrame>
        <p:nvGraphicFramePr>
          <p:cNvPr id="25" name="표 24">
            <a:extLst>
              <a:ext uri="{FF2B5EF4-FFF2-40B4-BE49-F238E27FC236}">
                <a16:creationId xmlns="" xmlns:a16="http://schemas.microsoft.com/office/drawing/2014/main" id="{B576F295-4350-419D-8D06-833A9B2425D6}"/>
              </a:ext>
            </a:extLst>
          </p:cNvPr>
          <p:cNvGraphicFramePr>
            <a:graphicFrameLocks noGrp="1"/>
          </p:cNvGraphicFramePr>
          <p:nvPr/>
        </p:nvGraphicFramePr>
        <p:xfrm>
          <a:off x="7141114" y="2996952"/>
          <a:ext cx="2123416" cy="1310400"/>
        </p:xfrm>
        <a:graphic>
          <a:graphicData uri="http://schemas.openxmlformats.org/drawingml/2006/table">
            <a:tbl>
              <a:tblPr firstRow="1" bandRow="1">
                <a:tableStyleId>{5940675A-B579-460E-94D1-54222C63F5DA}</a:tableStyleId>
              </a:tblPr>
              <a:tblGrid>
                <a:gridCol w="2123416">
                  <a:extLst>
                    <a:ext uri="{9D8B030D-6E8A-4147-A177-3AD203B41FA5}">
                      <a16:colId xmlns="" xmlns:a16="http://schemas.microsoft.com/office/drawing/2014/main" val="37503691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Distance</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654325084"/>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106391503"/>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673840122"/>
                  </a:ext>
                </a:extLst>
              </a:tr>
            </a:tbl>
          </a:graphicData>
        </a:graphic>
      </p:graphicFrame>
      <p:sp>
        <p:nvSpPr>
          <p:cNvPr id="27" name="화살표: 위쪽/아래쪽 18">
            <a:extLst>
              <a:ext uri="{FF2B5EF4-FFF2-40B4-BE49-F238E27FC236}">
                <a16:creationId xmlns="" xmlns:a16="http://schemas.microsoft.com/office/drawing/2014/main" id="{D2FEA80E-C59C-4CC5-831E-6B22DEDF9531}"/>
              </a:ext>
            </a:extLst>
          </p:cNvPr>
          <p:cNvSpPr/>
          <p:nvPr/>
        </p:nvSpPr>
        <p:spPr>
          <a:xfrm rot="16200000">
            <a:off x="6375379" y="3330038"/>
            <a:ext cx="193953" cy="720000"/>
          </a:xfrm>
          <a:prstGeom prst="up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30" name="내용 개체 틀 2">
                <a:extLst>
                  <a:ext uri="{FF2B5EF4-FFF2-40B4-BE49-F238E27FC236}">
                    <a16:creationId xmlns="" xmlns:a16="http://schemas.microsoft.com/office/drawing/2014/main" id="{89475692-49FE-4DE2-BB02-797206C07618}"/>
                  </a:ext>
                </a:extLst>
              </p:cNvPr>
              <p:cNvSpPr txBox="1">
                <a:spLocks/>
              </p:cNvSpPr>
              <p:nvPr/>
            </p:nvSpPr>
            <p:spPr>
              <a:xfrm>
                <a:off x="1936601" y="2340910"/>
                <a:ext cx="2704199" cy="331447"/>
              </a:xfrm>
              <a:prstGeom prst="rect">
                <a:avLst/>
              </a:prstGeom>
            </p:spPr>
            <p:txBody>
              <a:bodyPr lIns="0" tIns="0" rIns="0" bIns="0" anchor="ctr" anchorCtr="0">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14:m>
                  <m:oMathPara xmlns:m="http://schemas.openxmlformats.org/officeDocument/2006/math">
                    <m:oMathParaPr>
                      <m:jc m:val="centerGroup"/>
                    </m:oMathParaPr>
                    <m:oMath xmlns:m="http://schemas.openxmlformats.org/officeDocument/2006/math">
                      <m:rad>
                        <m:radPr>
                          <m:degHide m:val="on"/>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ctrlPr>
                        </m:radPr>
                        <m:deg/>
                        <m:e>
                          <m:sSup>
                            <m:sSup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pPr>
                            <m:e>
                              <m:r>
                                <m:rPr>
                                  <m:nor/>
                                </m:rPr>
                                <a:rPr lang="en-US" altLang="ko-KR" sz="13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m:t>X</m:t>
                              </m:r>
                              <m:r>
                                <m:rPr>
                                  <m:nor/>
                                </m:rPr>
                                <a:rPr lang="en-US" altLang="ko-KR" sz="13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m:t>_</m:t>
                              </m:r>
                              <m:r>
                                <m:rPr>
                                  <m:nor/>
                                </m:rPr>
                                <a:rPr lang="en-US" altLang="ko-KR" sz="13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m:t>coordinate</m:t>
                              </m:r>
                            </m:e>
                            <m: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2</m:t>
                              </m:r>
                            </m:sup>
                          </m:s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pPr>
                            <m:e>
                              <m:r>
                                <m:rPr>
                                  <m:nor/>
                                </m:rPr>
                                <a:rPr lang="en-US" altLang="ko-KR" sz="13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m:t>Y</m:t>
                              </m:r>
                              <m:r>
                                <m:rPr>
                                  <m:nor/>
                                </m:rPr>
                                <a:rPr lang="en-US" altLang="ko-KR" sz="13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m:t>_</m:t>
                              </m:r>
                              <m:r>
                                <m:rPr>
                                  <m:nor/>
                                </m:rPr>
                                <a:rPr lang="en-US" altLang="ko-KR" sz="13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m:t>coordinate</m:t>
                              </m:r>
                            </m:e>
                            <m: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2</m:t>
                              </m:r>
                            </m:sup>
                          </m:sSup>
                        </m:e>
                      </m:rad>
                    </m:oMath>
                  </m:oMathPara>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30" name="내용 개체 틀 2">
                <a:extLst>
                  <a:ext uri="{FF2B5EF4-FFF2-40B4-BE49-F238E27FC236}">
                    <a16:creationId xmlns="" xmlns:a16="http://schemas.microsoft.com/office/drawing/2014/main" xmlns:a14="http://schemas.microsoft.com/office/drawing/2010/main" id="{89475692-49FE-4DE2-BB02-797206C07618}"/>
                  </a:ext>
                </a:extLst>
              </p:cNvPr>
              <p:cNvSpPr txBox="1">
                <a:spLocks noRot="1" noChangeAspect="1" noMove="1" noResize="1" noEditPoints="1" noAdjustHandles="1" noChangeArrowheads="1" noChangeShapeType="1" noTextEdit="1"/>
              </p:cNvSpPr>
              <p:nvPr/>
            </p:nvSpPr>
            <p:spPr>
              <a:xfrm>
                <a:off x="1936601" y="2340910"/>
                <a:ext cx="2704199" cy="331447"/>
              </a:xfrm>
              <a:prstGeom prst="rect">
                <a:avLst/>
              </a:prstGeom>
              <a:blipFill rotWithShape="0">
                <a:blip r:embed="rId3"/>
                <a:stretch>
                  <a:fillRect b="-31481"/>
                </a:stretch>
              </a:blipFill>
            </p:spPr>
            <p:txBody>
              <a:bodyPr/>
              <a:lstStyle/>
              <a:p>
                <a:r>
                  <a:rPr lang="ko-KR" altLang="en-US">
                    <a:noFill/>
                  </a:rPr>
                  <a:t> </a:t>
                </a:r>
              </a:p>
            </p:txBody>
          </p:sp>
        </mc:Fallback>
      </mc:AlternateContent>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4" name="그룹 13">
            <a:extLst>
              <a:ext uri="{FF2B5EF4-FFF2-40B4-BE49-F238E27FC236}">
                <a16:creationId xmlns="" xmlns:a16="http://schemas.microsoft.com/office/drawing/2014/main" id="{EE5A546D-4A57-47A0-9997-FB47811E1709}"/>
              </a:ext>
            </a:extLst>
          </p:cNvPr>
          <p:cNvGrpSpPr/>
          <p:nvPr/>
        </p:nvGrpSpPr>
        <p:grpSpPr>
          <a:xfrm>
            <a:off x="580388" y="1413381"/>
            <a:ext cx="8887612" cy="599957"/>
            <a:chOff x="580388" y="1413381"/>
            <a:chExt cx="8887612" cy="599957"/>
          </a:xfrm>
        </p:grpSpPr>
        <p:sp>
          <p:nvSpPr>
            <p:cNvPr id="15" name="직사각형 14">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Derived variables:</a:t>
              </a:r>
            </a:p>
          </p:txBody>
        </p:sp>
        <p:sp>
          <p:nvSpPr>
            <p:cNvPr id="16" name="Rectangle 12">
              <a:extLst>
                <a:ext uri="{FF2B5EF4-FFF2-40B4-BE49-F238E27FC236}">
                  <a16:creationId xmlns="" xmlns:a16="http://schemas.microsoft.com/office/drawing/2014/main" id="{A565D94B-402B-4972-AFFC-93522B4F8711}"/>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Create one or more variables based on other variable(s).</a:t>
              </a:r>
            </a:p>
          </p:txBody>
        </p:sp>
      </p:grpSp>
      <p:sp>
        <p:nvSpPr>
          <p:cNvPr id="18" name="사각형: 둥근 모서리 2">
            <a:extLst>
              <a:ext uri="{FF2B5EF4-FFF2-40B4-BE49-F238E27FC236}">
                <a16:creationId xmlns="" xmlns:a16="http://schemas.microsoft.com/office/drawing/2014/main" id="{7909CF6F-4679-44EC-A711-D8F38D45D1E3}"/>
              </a:ext>
            </a:extLst>
          </p:cNvPr>
          <p:cNvSpPr/>
          <p:nvPr/>
        </p:nvSpPr>
        <p:spPr>
          <a:xfrm>
            <a:off x="903506" y="2119190"/>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Tree>
    <p:extLst>
      <p:ext uri="{BB962C8B-B14F-4D97-AF65-F5344CB8AC3E}">
        <p14:creationId xmlns:p14="http://schemas.microsoft.com/office/powerpoint/2010/main" val="51306639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표 23">
            <a:extLst>
              <a:ext uri="{FF2B5EF4-FFF2-40B4-BE49-F238E27FC236}">
                <a16:creationId xmlns="" xmlns:a16="http://schemas.microsoft.com/office/drawing/2014/main" id="{0B78A9D2-AA59-4EAE-A70A-705FFA6F48D4}"/>
              </a:ext>
            </a:extLst>
          </p:cNvPr>
          <p:cNvGraphicFramePr>
            <a:graphicFrameLocks noGrp="1"/>
          </p:cNvGraphicFramePr>
          <p:nvPr/>
        </p:nvGraphicFramePr>
        <p:xfrm>
          <a:off x="783304" y="2991619"/>
          <a:ext cx="5000856" cy="1310400"/>
        </p:xfrm>
        <a:graphic>
          <a:graphicData uri="http://schemas.openxmlformats.org/drawingml/2006/table">
            <a:tbl>
              <a:tblPr firstRow="1" bandRow="1">
                <a:tableStyleId>{5940675A-B579-460E-94D1-54222C63F5DA}</a:tableStyleId>
              </a:tblPr>
              <a:tblGrid>
                <a:gridCol w="2500428">
                  <a:extLst>
                    <a:ext uri="{9D8B030D-6E8A-4147-A177-3AD203B41FA5}">
                      <a16:colId xmlns="" xmlns:a16="http://schemas.microsoft.com/office/drawing/2014/main" val="3750369147"/>
                    </a:ext>
                  </a:extLst>
                </a:gridCol>
                <a:gridCol w="2500428">
                  <a:extLst>
                    <a:ext uri="{9D8B030D-6E8A-4147-A177-3AD203B41FA5}">
                      <a16:colId xmlns="" xmlns:a16="http://schemas.microsoft.com/office/drawing/2014/main" val="21432776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Price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Area</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300,000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100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790397591"/>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525,000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150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654325084"/>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160,000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80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891299897"/>
                  </a:ext>
                </a:extLst>
              </a:tr>
            </a:tbl>
          </a:graphicData>
        </a:graphic>
      </p:graphicFrame>
      <p:graphicFrame>
        <p:nvGraphicFramePr>
          <p:cNvPr id="25" name="표 24">
            <a:extLst>
              <a:ext uri="{FF2B5EF4-FFF2-40B4-BE49-F238E27FC236}">
                <a16:creationId xmlns="" xmlns:a16="http://schemas.microsoft.com/office/drawing/2014/main" id="{B576F295-4350-419D-8D06-833A9B2425D6}"/>
              </a:ext>
            </a:extLst>
          </p:cNvPr>
          <p:cNvGraphicFramePr>
            <a:graphicFrameLocks noGrp="1"/>
          </p:cNvGraphicFramePr>
          <p:nvPr/>
        </p:nvGraphicFramePr>
        <p:xfrm>
          <a:off x="7129426" y="2991619"/>
          <a:ext cx="2123416" cy="1310400"/>
        </p:xfrm>
        <a:graphic>
          <a:graphicData uri="http://schemas.openxmlformats.org/drawingml/2006/table">
            <a:tbl>
              <a:tblPr firstRow="1" bandRow="1">
                <a:tableStyleId>{5940675A-B579-460E-94D1-54222C63F5DA}</a:tableStyleId>
              </a:tblPr>
              <a:tblGrid>
                <a:gridCol w="2123416">
                  <a:extLst>
                    <a:ext uri="{9D8B030D-6E8A-4147-A177-3AD203B41FA5}">
                      <a16:colId xmlns="" xmlns:a16="http://schemas.microsoft.com/office/drawing/2014/main" val="37503691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PricePerArea</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3,000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654325084"/>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3,500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106391503"/>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2,000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673840122"/>
                  </a:ext>
                </a:extLst>
              </a:tr>
            </a:tbl>
          </a:graphicData>
        </a:graphic>
      </p:graphicFrame>
      <p:sp>
        <p:nvSpPr>
          <p:cNvPr id="27" name="화살표: 위쪽/아래쪽 18">
            <a:extLst>
              <a:ext uri="{FF2B5EF4-FFF2-40B4-BE49-F238E27FC236}">
                <a16:creationId xmlns="" xmlns:a16="http://schemas.microsoft.com/office/drawing/2014/main" id="{D2FEA80E-C59C-4CC5-831E-6B22DEDF9531}"/>
              </a:ext>
            </a:extLst>
          </p:cNvPr>
          <p:cNvSpPr/>
          <p:nvPr/>
        </p:nvSpPr>
        <p:spPr>
          <a:xfrm rot="16200000">
            <a:off x="6363691" y="3324705"/>
            <a:ext cx="193953" cy="720000"/>
          </a:xfrm>
          <a:prstGeom prst="up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9" name="사각형: 둥근 모서리 2">
            <a:extLst>
              <a:ext uri="{FF2B5EF4-FFF2-40B4-BE49-F238E27FC236}">
                <a16:creationId xmlns="" xmlns:a16="http://schemas.microsoft.com/office/drawing/2014/main" id="{7909CF6F-4679-44EC-A711-D8F38D45D1E3}"/>
              </a:ext>
            </a:extLst>
          </p:cNvPr>
          <p:cNvSpPr/>
          <p:nvPr/>
        </p:nvSpPr>
        <p:spPr>
          <a:xfrm>
            <a:off x="903506" y="2119190"/>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grpSp>
        <p:nvGrpSpPr>
          <p:cNvPr id="16" name="그룹 15">
            <a:extLst>
              <a:ext uri="{FF2B5EF4-FFF2-40B4-BE49-F238E27FC236}">
                <a16:creationId xmlns="" xmlns:a16="http://schemas.microsoft.com/office/drawing/2014/main" id="{EE5A546D-4A57-47A0-9997-FB47811E1709}"/>
              </a:ext>
            </a:extLst>
          </p:cNvPr>
          <p:cNvGrpSpPr/>
          <p:nvPr/>
        </p:nvGrpSpPr>
        <p:grpSpPr>
          <a:xfrm>
            <a:off x="580388" y="1413381"/>
            <a:ext cx="8887612" cy="599957"/>
            <a:chOff x="580388" y="1413381"/>
            <a:chExt cx="8887612" cy="599957"/>
          </a:xfrm>
        </p:grpSpPr>
        <p:sp>
          <p:nvSpPr>
            <p:cNvPr id="18" name="직사각형 17">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Derived variables:</a:t>
              </a:r>
            </a:p>
          </p:txBody>
        </p:sp>
        <p:sp>
          <p:nvSpPr>
            <p:cNvPr id="19" name="Rectangle 12">
              <a:extLst>
                <a:ext uri="{FF2B5EF4-FFF2-40B4-BE49-F238E27FC236}">
                  <a16:creationId xmlns="" xmlns:a16="http://schemas.microsoft.com/office/drawing/2014/main" id="{A565D94B-402B-4972-AFFC-93522B4F8711}"/>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Create one or more variables based on other variable(s).</a:t>
              </a:r>
            </a:p>
          </p:txBody>
        </p:sp>
      </p:grpSp>
      <p:sp>
        <p:nvSpPr>
          <p:cNvPr id="21" name="직사각형 20"/>
          <p:cNvSpPr/>
          <p:nvPr/>
        </p:nvSpPr>
        <p:spPr>
          <a:xfrm>
            <a:off x="791471" y="2052390"/>
            <a:ext cx="8630827"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From the “Price” and “Area(</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𝑚</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derive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PricePerArea</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variable:</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𝑃𝑟𝑖𝑐𝑒𝑃𝑒𝑟𝐴𝑟𝑒𝑎</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𝑃𝑟𝑖𝑐𝑒</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𝐴𝑟𝑒𝑎</a:t>
            </a:r>
          </a:p>
        </p:txBody>
      </p:sp>
    </p:spTree>
    <p:extLst>
      <p:ext uri="{BB962C8B-B14F-4D97-AF65-F5344CB8AC3E}">
        <p14:creationId xmlns:p14="http://schemas.microsoft.com/office/powerpoint/2010/main" val="230984907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TextBox 25">
                <a:extLst>
                  <a:ext uri="{FF2B5EF4-FFF2-40B4-BE49-F238E27FC236}">
                    <a16:creationId xmlns="" xmlns:a16="http://schemas.microsoft.com/office/drawing/2014/main" id="{A991CE92-7E41-486E-BDC2-F40ABEEBC2C1}"/>
                  </a:ext>
                </a:extLst>
              </p:cNvPr>
              <p:cNvSpPr txBox="1"/>
              <p:nvPr/>
            </p:nvSpPr>
            <p:spPr>
              <a:xfrm>
                <a:off x="733174" y="4960079"/>
                <a:ext cx="8436478" cy="307777"/>
              </a:xfrm>
              <a:prstGeom prst="rect">
                <a:avLst/>
              </a:prstGeom>
              <a:noFill/>
            </p:spPr>
            <p:txBody>
              <a:bodyPr wrap="square" rtlCol="0">
                <a:spAutoFit/>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With </a:t>
                </a:r>
                <a14:m>
                  <m:oMath xmlns:m="http://schemas.openxmlformats.org/officeDocument/2006/math">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𝑙𝑜𝑔</m:t>
                    </m:r>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m:t>
                    </m:r>
                  </m:oMath>
                </a14:m>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we can ameliorate a positively skewed distribution making it more “normal.” </a:t>
                </a:r>
                <a:endParaRPr lang="ko-KR" altLang="en-US" sz="1400" dirty="0">
                  <a:solidFill>
                    <a:schemeClr val="tx1">
                      <a:lumMod val="85000"/>
                      <a:lumOff val="15000"/>
                    </a:schemeClr>
                  </a:solidFill>
                  <a:latin typeface="SamsungOne 400" panose="020B0503030303020204" pitchFamily="34"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xmlns="" xmlns:a14="http://schemas.microsoft.com/office/drawing/2010/main" id="{A991CE92-7E41-486E-BDC2-F40ABEEBC2C1}"/>
                  </a:ext>
                </a:extLst>
              </p:cNvPr>
              <p:cNvSpPr txBox="1">
                <a:spLocks noRot="1" noChangeAspect="1" noMove="1" noResize="1" noEditPoints="1" noAdjustHandles="1" noChangeArrowheads="1" noChangeShapeType="1" noTextEdit="1"/>
              </p:cNvSpPr>
              <p:nvPr/>
            </p:nvSpPr>
            <p:spPr>
              <a:xfrm>
                <a:off x="733174" y="4960079"/>
                <a:ext cx="8436478" cy="307777"/>
              </a:xfrm>
              <a:prstGeom prst="rect">
                <a:avLst/>
              </a:prstGeom>
              <a:blipFill rotWithShape="0">
                <a:blip r:embed="rId3"/>
                <a:stretch>
                  <a:fillRect/>
                </a:stretch>
              </a:blipFill>
            </p:spPr>
            <p:txBody>
              <a:bodyPr/>
              <a:lstStyle/>
              <a:p>
                <a:r>
                  <a:rPr lang="ko-KR" altLang="en-US">
                    <a:noFill/>
                  </a:rPr>
                  <a:t> </a:t>
                </a:r>
              </a:p>
            </p:txBody>
          </p:sp>
        </mc:Fallback>
      </mc:AlternateContent>
      <p:pic>
        <p:nvPicPr>
          <p:cNvPr id="28" name="Picture 3">
            <a:extLst>
              <a:ext uri="{FF2B5EF4-FFF2-40B4-BE49-F238E27FC236}">
                <a16:creationId xmlns="" xmlns:a16="http://schemas.microsoft.com/office/drawing/2014/main" id="{3A0F77F0-BA91-4E52-9F1F-2FB179B8B6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0168" y="3129920"/>
            <a:ext cx="3291429" cy="1440000"/>
          </a:xfrm>
          <a:prstGeom prst="rect">
            <a:avLst/>
          </a:prstGeom>
        </p:spPr>
      </p:pic>
      <p:grpSp>
        <p:nvGrpSpPr>
          <p:cNvPr id="11" name="그룹 10"/>
          <p:cNvGrpSpPr/>
          <p:nvPr/>
        </p:nvGrpSpPr>
        <p:grpSpPr>
          <a:xfrm>
            <a:off x="5323966" y="3129920"/>
            <a:ext cx="3291429" cy="1440000"/>
            <a:chOff x="5487298" y="3919964"/>
            <a:chExt cx="3291429" cy="1440000"/>
          </a:xfrm>
        </p:grpSpPr>
        <p:pic>
          <p:nvPicPr>
            <p:cNvPr id="29" name="Picture 5">
              <a:extLst>
                <a:ext uri="{FF2B5EF4-FFF2-40B4-BE49-F238E27FC236}">
                  <a16:creationId xmlns="" xmlns:a16="http://schemas.microsoft.com/office/drawing/2014/main" id="{C3FFA12C-1486-46D8-AE0F-CD9FC23016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7298" y="3919964"/>
              <a:ext cx="3291429" cy="1440000"/>
            </a:xfrm>
            <a:prstGeom prst="rect">
              <a:avLst/>
            </a:prstGeom>
          </p:spPr>
        </p:pic>
        <p:sp>
          <p:nvSpPr>
            <p:cNvPr id="4" name="직사각형 3"/>
            <p:cNvSpPr/>
            <p:nvPr/>
          </p:nvSpPr>
          <p:spPr>
            <a:xfrm>
              <a:off x="6553200" y="4415188"/>
              <a:ext cx="1028700" cy="304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2" name="오른쪽 화살표 11"/>
          <p:cNvSpPr/>
          <p:nvPr/>
        </p:nvSpPr>
        <p:spPr>
          <a:xfrm>
            <a:off x="4706395" y="3625144"/>
            <a:ext cx="515253" cy="331796"/>
          </a:xfrm>
          <a:prstGeom prst="rightArrow">
            <a:avLst/>
          </a:prstGeom>
          <a:gradFill flip="none" rotWithShape="1">
            <a:gsLst>
              <a:gs pos="100000">
                <a:schemeClr val="bg1">
                  <a:lumMod val="65000"/>
                </a:schemeClr>
              </a:gs>
              <a:gs pos="0">
                <a:schemeClr val="bg1">
                  <a:lumMod val="75000"/>
                  <a:alpha val="0"/>
                </a:scheme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dirty="0">
              <a:solidFill>
                <a:schemeClr val="bg1"/>
              </a:solidFill>
              <a:latin typeface="KoPub돋움체 Medium" panose="02020603020101020101" pitchFamily="18" charset="-127"/>
              <a:ea typeface="KoPub돋움체 Medium" panose="02020603020101020101" pitchFamily="18" charset="-127"/>
              <a:cs typeface="Arial" charset="0"/>
            </a:endParaRPr>
          </a:p>
        </p:txBody>
      </p:sp>
      <p:sp>
        <p:nvSpPr>
          <p:cNvPr id="31" name="오른쪽 화살표 30"/>
          <p:cNvSpPr/>
          <p:nvPr/>
        </p:nvSpPr>
        <p:spPr>
          <a:xfrm flipH="1">
            <a:off x="6145196" y="3612600"/>
            <a:ext cx="527853" cy="140781"/>
          </a:xfrm>
          <a:prstGeom prst="rightArrow">
            <a:avLst/>
          </a:prstGeom>
          <a:gradFill flip="none" rotWithShape="1">
            <a:gsLst>
              <a:gs pos="100000">
                <a:srgbClr val="FF0000"/>
              </a:gs>
              <a:gs pos="0">
                <a:srgbClr val="FF0000">
                  <a:alpha val="0"/>
                </a:srgb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dirty="0">
              <a:solidFill>
                <a:schemeClr val="bg1"/>
              </a:solidFill>
              <a:latin typeface="KoPub돋움체 Medium" panose="02020603020101020101" pitchFamily="18" charset="-127"/>
              <a:ea typeface="KoPub돋움체 Medium" panose="02020603020101020101" pitchFamily="18" charset="-127"/>
              <a:cs typeface="Arial" charset="0"/>
            </a:endParaRPr>
          </a:p>
        </p:txBody>
      </p:sp>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22" name="직사각형 2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20" name="그룹 19">
            <a:extLst>
              <a:ext uri="{FF2B5EF4-FFF2-40B4-BE49-F238E27FC236}">
                <a16:creationId xmlns="" xmlns:a16="http://schemas.microsoft.com/office/drawing/2014/main" id="{EE5A546D-4A57-47A0-9997-FB47811E1709}"/>
              </a:ext>
            </a:extLst>
          </p:cNvPr>
          <p:cNvGrpSpPr/>
          <p:nvPr/>
        </p:nvGrpSpPr>
        <p:grpSpPr>
          <a:xfrm>
            <a:off x="580388" y="1413381"/>
            <a:ext cx="8887612" cy="1205251"/>
            <a:chOff x="580388" y="1413381"/>
            <a:chExt cx="8887612" cy="1205251"/>
          </a:xfrm>
        </p:grpSpPr>
        <p:sp>
          <p:nvSpPr>
            <p:cNvPr id="23" name="직사각형 22">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Derived variables:</a:t>
              </a:r>
            </a:p>
          </p:txBody>
        </p:sp>
        <p:sp>
          <p:nvSpPr>
            <p:cNvPr id="25" name="Rectangle 12">
              <a:extLst>
                <a:ext uri="{FF2B5EF4-FFF2-40B4-BE49-F238E27FC236}">
                  <a16:creationId xmlns="" xmlns:a16="http://schemas.microsoft.com/office/drawing/2014/main" id="{A565D94B-402B-4972-AFFC-93522B4F8711}"/>
                </a:ext>
              </a:extLst>
            </p:cNvPr>
            <p:cNvSpPr/>
            <p:nvPr/>
          </p:nvSpPr>
          <p:spPr>
            <a:xfrm>
              <a:off x="711201" y="1667877"/>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Principal components with or without dimensional reduction can be regarded as derived variables.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general, rotated coordinates can be regarded as derived variables.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 can apply mathematical functions such as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𝑙𝑜𝑔⁡</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to a variable to create its derived variable.</a:t>
              </a:r>
            </a:p>
          </p:txBody>
        </p:sp>
      </p:grpSp>
    </p:spTree>
    <p:extLst>
      <p:ext uri="{BB962C8B-B14F-4D97-AF65-F5344CB8AC3E}">
        <p14:creationId xmlns:p14="http://schemas.microsoft.com/office/powerpoint/2010/main" val="187669247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표 20">
            <a:extLst>
              <a:ext uri="{FF2B5EF4-FFF2-40B4-BE49-F238E27FC236}">
                <a16:creationId xmlns="" xmlns:a16="http://schemas.microsoft.com/office/drawing/2014/main" id="{B576F295-4350-419D-8D06-833A9B2425D6}"/>
              </a:ext>
            </a:extLst>
          </p:cNvPr>
          <p:cNvGraphicFramePr>
            <a:graphicFrameLocks noGrp="1"/>
          </p:cNvGraphicFramePr>
          <p:nvPr/>
        </p:nvGraphicFramePr>
        <p:xfrm>
          <a:off x="5599484" y="3429000"/>
          <a:ext cx="2123416" cy="993600"/>
        </p:xfrm>
        <a:graphic>
          <a:graphicData uri="http://schemas.openxmlformats.org/drawingml/2006/table">
            <a:tbl>
              <a:tblPr firstRow="1" bandRow="1">
                <a:tableStyleId>{5940675A-B579-460E-94D1-54222C63F5DA}</a:tableStyleId>
              </a:tblPr>
              <a:tblGrid>
                <a:gridCol w="2123416">
                  <a:extLst>
                    <a:ext uri="{9D8B030D-6E8A-4147-A177-3AD203B41FA5}">
                      <a16:colId xmlns="" xmlns:a16="http://schemas.microsoft.com/office/drawing/2014/main" val="37503691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Gender_male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654325084"/>
                  </a:ext>
                </a:extLst>
              </a:tr>
              <a:tr h="316800">
                <a:tc>
                  <a:txBody>
                    <a:bodyPr/>
                    <a:lstStyle/>
                    <a:p>
                      <a:pPr marL="0" algn="ctr" defTabSz="914400" rtl="0" eaLnBrk="1" latinLnBrk="1" hangingPunct="1"/>
                      <a:r>
                        <a:rPr lang="en-US" altLang="ko-KR"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673840122"/>
                  </a:ext>
                </a:extLst>
              </a:tr>
            </a:tbl>
          </a:graphicData>
        </a:graphic>
      </p:graphicFrame>
      <p:graphicFrame>
        <p:nvGraphicFramePr>
          <p:cNvPr id="22" name="표 21">
            <a:extLst>
              <a:ext uri="{FF2B5EF4-FFF2-40B4-BE49-F238E27FC236}">
                <a16:creationId xmlns="" xmlns:a16="http://schemas.microsoft.com/office/drawing/2014/main" id="{B576F295-4350-419D-8D06-833A9B2425D6}"/>
              </a:ext>
            </a:extLst>
          </p:cNvPr>
          <p:cNvGraphicFramePr>
            <a:graphicFrameLocks noGrp="1"/>
          </p:cNvGraphicFramePr>
          <p:nvPr/>
        </p:nvGraphicFramePr>
        <p:xfrm>
          <a:off x="2148941" y="3429000"/>
          <a:ext cx="2123416" cy="993600"/>
        </p:xfrm>
        <a:graphic>
          <a:graphicData uri="http://schemas.openxmlformats.org/drawingml/2006/table">
            <a:tbl>
              <a:tblPr firstRow="1" bandRow="1">
                <a:tableStyleId>{5940675A-B579-460E-94D1-54222C63F5DA}</a:tableStyleId>
              </a:tblPr>
              <a:tblGrid>
                <a:gridCol w="2123416">
                  <a:extLst>
                    <a:ext uri="{9D8B030D-6E8A-4147-A177-3AD203B41FA5}">
                      <a16:colId xmlns="" xmlns:a16="http://schemas.microsoft.com/office/drawing/2014/main" val="37503691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female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654325084"/>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673840122"/>
                  </a:ext>
                </a:extLst>
              </a:tr>
            </a:tbl>
          </a:graphicData>
        </a:graphic>
      </p:graphicFrame>
      <p:sp>
        <p:nvSpPr>
          <p:cNvPr id="23" name="화살표: 위쪽/아래쪽 18">
            <a:extLst>
              <a:ext uri="{FF2B5EF4-FFF2-40B4-BE49-F238E27FC236}">
                <a16:creationId xmlns="" xmlns:a16="http://schemas.microsoft.com/office/drawing/2014/main" id="{D2FEA80E-C59C-4CC5-831E-6B22DEDF9531}"/>
              </a:ext>
            </a:extLst>
          </p:cNvPr>
          <p:cNvSpPr/>
          <p:nvPr/>
        </p:nvSpPr>
        <p:spPr>
          <a:xfrm rot="16200000">
            <a:off x="4838944" y="3565800"/>
            <a:ext cx="193953" cy="720000"/>
          </a:xfrm>
          <a:prstGeom prst="up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8" name="그룹 17">
            <a:extLst>
              <a:ext uri="{FF2B5EF4-FFF2-40B4-BE49-F238E27FC236}">
                <a16:creationId xmlns="" xmlns:a16="http://schemas.microsoft.com/office/drawing/2014/main" id="{EE5A546D-4A57-47A0-9997-FB47811E1709}"/>
              </a:ext>
            </a:extLst>
          </p:cNvPr>
          <p:cNvGrpSpPr/>
          <p:nvPr/>
        </p:nvGrpSpPr>
        <p:grpSpPr>
          <a:xfrm>
            <a:off x="580388" y="1413381"/>
            <a:ext cx="8887612" cy="902604"/>
            <a:chOff x="580388" y="1413381"/>
            <a:chExt cx="8887612" cy="902604"/>
          </a:xfrm>
        </p:grpSpPr>
        <p:sp>
          <p:nvSpPr>
            <p:cNvPr id="20" name="직사각형 19">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Dealing with categorical variables: </a:t>
              </a:r>
              <a:r>
                <a:rPr lang="en-US" altLang="ko-KR" sz="1400" dirty="0">
                  <a:solidFill>
                    <a:srgbClr val="FF0000"/>
                  </a:solidFill>
                  <a:latin typeface="SamsungOne 400" panose="020B0503030303020204" pitchFamily="34" charset="0"/>
                  <a:ea typeface="SamsungOne 400" panose="020B0503030303020204" pitchFamily="34" charset="0"/>
                </a:rPr>
                <a:t>Dummy variables</a:t>
              </a:r>
            </a:p>
          </p:txBody>
        </p:sp>
        <p:sp>
          <p:nvSpPr>
            <p:cNvPr id="24" name="Rectangle 12">
              <a:extLst>
                <a:ext uri="{FF2B5EF4-FFF2-40B4-BE49-F238E27FC236}">
                  <a16:creationId xmlns="" xmlns:a16="http://schemas.microsoft.com/office/drawing/2014/main" id="{A565D94B-402B-4972-AFFC-93522B4F8711}"/>
                </a:ext>
              </a:extLst>
            </p:cNvPr>
            <p:cNvSpPr/>
            <p:nvPr/>
          </p:nvSpPr>
          <p:spPr>
            <a:xfrm>
              <a:off x="711201" y="1667877"/>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dummy variable is a derived variable that can have only 0 or 1 as a value.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categorical variable generates </a:t>
              </a:r>
              <a:r>
                <a:rPr lang="ko-KR" altLang="en-US" sz="1300" dirty="0">
                  <a:solidFill>
                    <a:srgbClr val="193EB0"/>
                  </a:solidFill>
                  <a:latin typeface="SamsungOne 400" panose="020B0503030303020204" pitchFamily="34" charset="0"/>
                  <a:ea typeface="SamsungOne 400" panose="020B0503030303020204" pitchFamily="34" charset="0"/>
                </a:rPr>
                <a:t>𝐶𝑎𝑡𝑒𝑔𝑜𝑟𝑦 𝑐𝑜𝑢𝑛𝑡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1 dummy variable.</a:t>
              </a:r>
            </a:p>
          </p:txBody>
        </p:sp>
      </p:grpSp>
      <p:sp>
        <p:nvSpPr>
          <p:cNvPr id="25" name="사각형: 둥근 모서리 2">
            <a:extLst>
              <a:ext uri="{FF2B5EF4-FFF2-40B4-BE49-F238E27FC236}">
                <a16:creationId xmlns="" xmlns:a16="http://schemas.microsoft.com/office/drawing/2014/main" id="{7909CF6F-4679-44EC-A711-D8F38D45D1E3}"/>
              </a:ext>
            </a:extLst>
          </p:cNvPr>
          <p:cNvSpPr/>
          <p:nvPr/>
        </p:nvSpPr>
        <p:spPr>
          <a:xfrm>
            <a:off x="903506" y="2415678"/>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26" name="직사각형 25"/>
          <p:cNvSpPr/>
          <p:nvPr/>
        </p:nvSpPr>
        <p:spPr>
          <a:xfrm>
            <a:off x="791471" y="2348878"/>
            <a:ext cx="8630827"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“Gender” variable with two category values: “male” and “female.”</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a:t>
            </a:r>
            <a:r>
              <a:rPr lang="en-US" altLang="ko-KR" sz="1300" dirty="0">
                <a:solidFill>
                  <a:srgbClr val="FFB546"/>
                </a:solidFill>
                <a:latin typeface="SamsungOne 400" panose="020B0503030303020204" pitchFamily="34" charset="0"/>
                <a:ea typeface="SamsungOne 400" panose="020B0503030303020204" pitchFamily="34" charset="0"/>
              </a:rPr>
              <a:t>Only one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dummy variable is required: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Gender_male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68601599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화살표: 위쪽/아래쪽 18">
            <a:extLst>
              <a:ext uri="{FF2B5EF4-FFF2-40B4-BE49-F238E27FC236}">
                <a16:creationId xmlns="" xmlns:a16="http://schemas.microsoft.com/office/drawing/2014/main" id="{D2FEA80E-C59C-4CC5-831E-6B22DEDF9531}"/>
              </a:ext>
            </a:extLst>
          </p:cNvPr>
          <p:cNvSpPr/>
          <p:nvPr/>
        </p:nvSpPr>
        <p:spPr>
          <a:xfrm rot="16200000">
            <a:off x="3608967" y="3796208"/>
            <a:ext cx="193953" cy="720000"/>
          </a:xfrm>
          <a:prstGeom prst="up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aphicFrame>
        <p:nvGraphicFramePr>
          <p:cNvPr id="25" name="표 24">
            <a:extLst>
              <a:ext uri="{FF2B5EF4-FFF2-40B4-BE49-F238E27FC236}">
                <a16:creationId xmlns="" xmlns:a16="http://schemas.microsoft.com/office/drawing/2014/main" id="{0B78A9D2-AA59-4EAE-A70A-705FFA6F48D4}"/>
              </a:ext>
            </a:extLst>
          </p:cNvPr>
          <p:cNvGraphicFramePr>
            <a:graphicFrameLocks noGrp="1"/>
          </p:cNvGraphicFramePr>
          <p:nvPr/>
        </p:nvGraphicFramePr>
        <p:xfrm>
          <a:off x="4369507" y="3501008"/>
          <a:ext cx="4535610" cy="1310400"/>
        </p:xfrm>
        <a:graphic>
          <a:graphicData uri="http://schemas.openxmlformats.org/drawingml/2006/table">
            <a:tbl>
              <a:tblPr firstRow="1" bandRow="1">
                <a:tableStyleId>{5940675A-B579-460E-94D1-54222C63F5DA}</a:tableStyleId>
              </a:tblPr>
              <a:tblGrid>
                <a:gridCol w="2267805">
                  <a:extLst>
                    <a:ext uri="{9D8B030D-6E8A-4147-A177-3AD203B41FA5}">
                      <a16:colId xmlns="" xmlns:a16="http://schemas.microsoft.com/office/drawing/2014/main" val="3750369147"/>
                    </a:ext>
                  </a:extLst>
                </a:gridCol>
                <a:gridCol w="2267805">
                  <a:extLst>
                    <a:ext uri="{9D8B030D-6E8A-4147-A177-3AD203B41FA5}">
                      <a16:colId xmlns="" xmlns:a16="http://schemas.microsoft.com/office/drawing/2014/main" val="21432776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Species_versicolor</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Species_virginica</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790397591"/>
                  </a:ext>
                </a:extLst>
              </a:tr>
              <a:tr h="316800">
                <a:tc>
                  <a:txBody>
                    <a:bodyPr/>
                    <a:lstStyle/>
                    <a:p>
                      <a:pPr marL="0" algn="ctr" defTabSz="914400" rtl="0" eaLnBrk="1" latinLnBrk="1" hangingPunct="1"/>
                      <a:r>
                        <a:rPr lang="en-US" altLang="ko-KR"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654325084"/>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891299897"/>
                  </a:ext>
                </a:extLst>
              </a:tr>
            </a:tbl>
          </a:graphicData>
        </a:graphic>
      </p:graphicFrame>
      <p:graphicFrame>
        <p:nvGraphicFramePr>
          <p:cNvPr id="26" name="표 25">
            <a:extLst>
              <a:ext uri="{FF2B5EF4-FFF2-40B4-BE49-F238E27FC236}">
                <a16:creationId xmlns="" xmlns:a16="http://schemas.microsoft.com/office/drawing/2014/main" id="{B576F295-4350-419D-8D06-833A9B2425D6}"/>
              </a:ext>
            </a:extLst>
          </p:cNvPr>
          <p:cNvGraphicFramePr>
            <a:graphicFrameLocks noGrp="1"/>
          </p:cNvGraphicFramePr>
          <p:nvPr/>
        </p:nvGraphicFramePr>
        <p:xfrm>
          <a:off x="918964" y="3501008"/>
          <a:ext cx="2123416" cy="1310400"/>
        </p:xfrm>
        <a:graphic>
          <a:graphicData uri="http://schemas.openxmlformats.org/drawingml/2006/table">
            <a:tbl>
              <a:tblPr firstRow="1" bandRow="1">
                <a:tableStyleId>{5940675A-B579-460E-94D1-54222C63F5DA}</a:tableStyleId>
              </a:tblPr>
              <a:tblGrid>
                <a:gridCol w="2123416">
                  <a:extLst>
                    <a:ext uri="{9D8B030D-6E8A-4147-A177-3AD203B41FA5}">
                      <a16:colId xmlns="" xmlns:a16="http://schemas.microsoft.com/office/drawing/2014/main" val="37503691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Species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setosa</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654325084"/>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versicolor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106391503"/>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virginica</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673840122"/>
                  </a:ext>
                </a:extLst>
              </a:tr>
            </a:tbl>
          </a:graphicData>
        </a:graphic>
      </p:graphicFrame>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6" name="그룹 15">
            <a:extLst>
              <a:ext uri="{FF2B5EF4-FFF2-40B4-BE49-F238E27FC236}">
                <a16:creationId xmlns="" xmlns:a16="http://schemas.microsoft.com/office/drawing/2014/main" id="{EE5A546D-4A57-47A0-9997-FB47811E1709}"/>
              </a:ext>
            </a:extLst>
          </p:cNvPr>
          <p:cNvGrpSpPr/>
          <p:nvPr/>
        </p:nvGrpSpPr>
        <p:grpSpPr>
          <a:xfrm>
            <a:off x="580388" y="1413381"/>
            <a:ext cx="8887612" cy="902604"/>
            <a:chOff x="580388" y="1413381"/>
            <a:chExt cx="8887612" cy="902604"/>
          </a:xfrm>
        </p:grpSpPr>
        <p:sp>
          <p:nvSpPr>
            <p:cNvPr id="19" name="직사각형 18">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Dealing with categorical variables: </a:t>
              </a:r>
              <a:r>
                <a:rPr lang="en-US" altLang="ko-KR" sz="1400" dirty="0">
                  <a:solidFill>
                    <a:srgbClr val="FF0000"/>
                  </a:solidFill>
                  <a:latin typeface="SamsungOne 400" panose="020B0503030303020204" pitchFamily="34" charset="0"/>
                  <a:ea typeface="SamsungOne 400" panose="020B0503030303020204" pitchFamily="34" charset="0"/>
                </a:rPr>
                <a:t>Dummy variables</a:t>
              </a:r>
            </a:p>
          </p:txBody>
        </p:sp>
        <p:sp>
          <p:nvSpPr>
            <p:cNvPr id="21" name="Rectangle 12">
              <a:extLst>
                <a:ext uri="{FF2B5EF4-FFF2-40B4-BE49-F238E27FC236}">
                  <a16:creationId xmlns="" xmlns:a16="http://schemas.microsoft.com/office/drawing/2014/main" id="{A565D94B-402B-4972-AFFC-93522B4F8711}"/>
                </a:ext>
              </a:extLst>
            </p:cNvPr>
            <p:cNvSpPr/>
            <p:nvPr/>
          </p:nvSpPr>
          <p:spPr>
            <a:xfrm>
              <a:off x="711201" y="1667877"/>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dummy variable is a derived variable that can have only 0 or 1 as a value.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categorical variable generates </a:t>
              </a:r>
              <a:r>
                <a:rPr lang="ko-KR" altLang="en-US" sz="1300" dirty="0">
                  <a:solidFill>
                    <a:srgbClr val="193EB0"/>
                  </a:solidFill>
                  <a:latin typeface="SamsungOne 400" panose="020B0503030303020204" pitchFamily="34" charset="0"/>
                  <a:ea typeface="SamsungOne 400" panose="020B0503030303020204" pitchFamily="34" charset="0"/>
                </a:rPr>
                <a:t>𝐶𝑎𝑡𝑒𝑔𝑜𝑟𝑦 𝑐𝑜𝑢𝑛𝑡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1 dummy variable.</a:t>
              </a:r>
            </a:p>
          </p:txBody>
        </p:sp>
      </p:grpSp>
      <p:sp>
        <p:nvSpPr>
          <p:cNvPr id="22" name="사각형: 둥근 모서리 2">
            <a:extLst>
              <a:ext uri="{FF2B5EF4-FFF2-40B4-BE49-F238E27FC236}">
                <a16:creationId xmlns="" xmlns:a16="http://schemas.microsoft.com/office/drawing/2014/main" id="{7909CF6F-4679-44EC-A711-D8F38D45D1E3}"/>
              </a:ext>
            </a:extLst>
          </p:cNvPr>
          <p:cNvSpPr/>
          <p:nvPr/>
        </p:nvSpPr>
        <p:spPr>
          <a:xfrm>
            <a:off x="903506" y="2415678"/>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23" name="직사각형 22"/>
          <p:cNvSpPr/>
          <p:nvPr/>
        </p:nvSpPr>
        <p:spPr>
          <a:xfrm>
            <a:off x="791471" y="2348878"/>
            <a:ext cx="8630827"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“Species” variable with three category values: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setosa</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“versicolor,” and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virginica</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a:t>
            </a:r>
            <a:r>
              <a:rPr lang="en-US" altLang="ko-KR" sz="1300" dirty="0">
                <a:solidFill>
                  <a:srgbClr val="193EB0"/>
                </a:solidFill>
                <a:latin typeface="SamsungOne 400" panose="020B0503030303020204" pitchFamily="34" charset="0"/>
                <a:ea typeface="SamsungOne 400" panose="020B0503030303020204" pitchFamily="34" charset="0"/>
              </a:rPr>
              <a:t>Only two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dummy variables are required: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Species_versicolor</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Species_virginica</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32030388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5">
            <a:extLst>
              <a:ext uri="{FF2B5EF4-FFF2-40B4-BE49-F238E27FC236}">
                <a16:creationId xmlns="" xmlns:a16="http://schemas.microsoft.com/office/drawing/2014/main" id="{0403072C-30AD-4E4E-A78B-946D60D739E2}"/>
              </a:ext>
            </a:extLst>
          </p:cNvPr>
          <p:cNvGraphicFramePr>
            <a:graphicFrameLocks noGrp="1"/>
          </p:cNvGraphicFramePr>
          <p:nvPr/>
        </p:nvGraphicFramePr>
        <p:xfrm>
          <a:off x="2071092" y="3561968"/>
          <a:ext cx="5638800" cy="792000"/>
        </p:xfrm>
        <a:graphic>
          <a:graphicData uri="http://schemas.openxmlformats.org/drawingml/2006/table">
            <a:tbl>
              <a:tblPr firstRow="1" bandRow="1">
                <a:tableStyleId>{5940675A-B579-460E-94D1-54222C63F5DA}</a:tableStyleId>
              </a:tblPr>
              <a:tblGrid>
                <a:gridCol w="563880">
                  <a:extLst>
                    <a:ext uri="{9D8B030D-6E8A-4147-A177-3AD203B41FA5}">
                      <a16:colId xmlns="" xmlns:a16="http://schemas.microsoft.com/office/drawing/2014/main" val="20000"/>
                    </a:ext>
                  </a:extLst>
                </a:gridCol>
                <a:gridCol w="563880">
                  <a:extLst>
                    <a:ext uri="{9D8B030D-6E8A-4147-A177-3AD203B41FA5}">
                      <a16:colId xmlns="" xmlns:a16="http://schemas.microsoft.com/office/drawing/2014/main" val="20001"/>
                    </a:ext>
                  </a:extLst>
                </a:gridCol>
                <a:gridCol w="563880">
                  <a:extLst>
                    <a:ext uri="{9D8B030D-6E8A-4147-A177-3AD203B41FA5}">
                      <a16:colId xmlns="" xmlns:a16="http://schemas.microsoft.com/office/drawing/2014/main" val="20002"/>
                    </a:ext>
                  </a:extLst>
                </a:gridCol>
                <a:gridCol w="563880">
                  <a:extLst>
                    <a:ext uri="{9D8B030D-6E8A-4147-A177-3AD203B41FA5}">
                      <a16:colId xmlns="" xmlns:a16="http://schemas.microsoft.com/office/drawing/2014/main" val="20003"/>
                    </a:ext>
                  </a:extLst>
                </a:gridCol>
                <a:gridCol w="563880">
                  <a:extLst>
                    <a:ext uri="{9D8B030D-6E8A-4147-A177-3AD203B41FA5}">
                      <a16:colId xmlns="" xmlns:a16="http://schemas.microsoft.com/office/drawing/2014/main" val="20004"/>
                    </a:ext>
                  </a:extLst>
                </a:gridCol>
                <a:gridCol w="563880">
                  <a:extLst>
                    <a:ext uri="{9D8B030D-6E8A-4147-A177-3AD203B41FA5}">
                      <a16:colId xmlns="" xmlns:a16="http://schemas.microsoft.com/office/drawing/2014/main" val="20005"/>
                    </a:ext>
                  </a:extLst>
                </a:gridCol>
                <a:gridCol w="563880">
                  <a:extLst>
                    <a:ext uri="{9D8B030D-6E8A-4147-A177-3AD203B41FA5}">
                      <a16:colId xmlns="" xmlns:a16="http://schemas.microsoft.com/office/drawing/2014/main" val="20006"/>
                    </a:ext>
                  </a:extLst>
                </a:gridCol>
                <a:gridCol w="563880">
                  <a:extLst>
                    <a:ext uri="{9D8B030D-6E8A-4147-A177-3AD203B41FA5}">
                      <a16:colId xmlns="" xmlns:a16="http://schemas.microsoft.com/office/drawing/2014/main" val="20007"/>
                    </a:ext>
                  </a:extLst>
                </a:gridCol>
                <a:gridCol w="563880">
                  <a:extLst>
                    <a:ext uri="{9D8B030D-6E8A-4147-A177-3AD203B41FA5}">
                      <a16:colId xmlns="" xmlns:a16="http://schemas.microsoft.com/office/drawing/2014/main" val="20008"/>
                    </a:ext>
                  </a:extLst>
                </a:gridCol>
                <a:gridCol w="563880">
                  <a:extLst>
                    <a:ext uri="{9D8B030D-6E8A-4147-A177-3AD203B41FA5}">
                      <a16:colId xmlns="" xmlns:a16="http://schemas.microsoft.com/office/drawing/2014/main" val="20009"/>
                    </a:ext>
                  </a:extLst>
                </a:gridCol>
              </a:tblGrid>
              <a:tr h="396000">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X0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X1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X2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X3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X4 </a:t>
                      </a:r>
                    </a:p>
                  </a:txBody>
                  <a:tcPr anchor="ctr">
                    <a:lnL w="6350" cap="flat" cmpd="sng" algn="ctr">
                      <a:solidFill>
                        <a:schemeClr val="bg1">
                          <a:lumMod val="75000"/>
                        </a:schemeClr>
                      </a:solidFill>
                      <a:prstDash val="solid"/>
                      <a:round/>
                      <a:headEnd type="none" w="med" len="med"/>
                      <a:tailEnd type="none" w="med" len="med"/>
                    </a:lnL>
                    <a:lnR w="12700" cap="flat" cmpd="sng" algn="ctr">
                      <a:solidFill>
                        <a:srgbClr val="193EB0"/>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ln>
                            <a:solidFill>
                              <a:srgbClr val="FF0000">
                                <a:alpha val="0"/>
                              </a:srgbClr>
                            </a:solidFill>
                          </a:ln>
                          <a:solidFill>
                            <a:schemeClr val="bg1"/>
                          </a:solidFill>
                          <a:latin typeface="SamsungOne 700" panose="020B0803030303020204" pitchFamily="34" charset="0"/>
                          <a:ea typeface="SamsungOne 700" panose="020B0803030303020204" pitchFamily="34" charset="0"/>
                          <a:cs typeface="Times New Roman" panose="02020603050405020304" pitchFamily="18" charset="0"/>
                        </a:rPr>
                        <a:t>X5 </a:t>
                      </a:r>
                    </a:p>
                  </a:txBody>
                  <a:tcPr anchor="ctr">
                    <a:lnL w="12700" cap="flat" cmpd="sng" algn="ctr">
                      <a:solidFill>
                        <a:srgbClr val="193EB0"/>
                      </a:solidFill>
                      <a:prstDash val="solid"/>
                      <a:round/>
                      <a:headEnd type="none" w="med" len="med"/>
                      <a:tailEnd type="none" w="med" len="med"/>
                    </a:lnL>
                    <a:lnR w="12700" cap="flat" cmpd="sng" algn="ctr">
                      <a:solidFill>
                        <a:srgbClr val="193EB0"/>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X6</a:t>
                      </a:r>
                    </a:p>
                  </a:txBody>
                  <a:tcPr anchor="ctr">
                    <a:lnL w="12700" cap="flat" cmpd="sng" algn="ctr">
                      <a:solidFill>
                        <a:srgbClr val="193EB0"/>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X7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X8</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X9</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39600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12700" cap="flat" cmpd="sng" algn="ctr">
                      <a:solidFill>
                        <a:srgbClr val="193EB0"/>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ln>
                            <a:solidFill>
                              <a:srgbClr val="FF0000">
                                <a:alpha val="0"/>
                              </a:srgb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1</a:t>
                      </a:r>
                    </a:p>
                  </a:txBody>
                  <a:tcPr anchor="ctr">
                    <a:lnL w="12700" cap="flat" cmpd="sng" algn="ctr">
                      <a:solidFill>
                        <a:srgbClr val="193EB0"/>
                      </a:solidFill>
                      <a:prstDash val="solid"/>
                      <a:round/>
                      <a:headEnd type="none" w="med" len="med"/>
                      <a:tailEnd type="none" w="med" len="med"/>
                    </a:lnL>
                    <a:lnR w="12700" cap="flat" cmpd="sng" algn="ctr">
                      <a:solidFill>
                        <a:srgbClr val="193EB0"/>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193EB0"/>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12700" cap="flat" cmpd="sng" algn="ctr">
                      <a:solidFill>
                        <a:srgbClr val="193EB0"/>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253215586"/>
                  </a:ext>
                </a:extLst>
              </a:tr>
            </a:tbl>
          </a:graphicData>
        </a:graphic>
      </p:graphicFrame>
      <p:cxnSp>
        <p:nvCxnSpPr>
          <p:cNvPr id="25" name="Straight Arrow Connector 18">
            <a:extLst>
              <a:ext uri="{FF2B5EF4-FFF2-40B4-BE49-F238E27FC236}">
                <a16:creationId xmlns="" xmlns:a16="http://schemas.microsoft.com/office/drawing/2014/main" id="{F1F50883-62A5-48A5-9AEC-F5E863DB6344}"/>
              </a:ext>
            </a:extLst>
          </p:cNvPr>
          <p:cNvCxnSpPr>
            <a:cxnSpLocks/>
          </p:cNvCxnSpPr>
          <p:nvPr/>
        </p:nvCxnSpPr>
        <p:spPr>
          <a:xfrm flipH="1" flipV="1">
            <a:off x="5186930" y="4389170"/>
            <a:ext cx="0" cy="576000"/>
          </a:xfrm>
          <a:prstGeom prst="straightConnector1">
            <a:avLst/>
          </a:prstGeom>
          <a:ln w="12700">
            <a:solidFill>
              <a:srgbClr val="1D48D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 xmlns:a16="http://schemas.microsoft.com/office/drawing/2014/main" id="{A133151C-A9EA-422C-AE5B-1D5580010691}"/>
              </a:ext>
            </a:extLst>
          </p:cNvPr>
          <p:cNvSpPr txBox="1"/>
          <p:nvPr/>
        </p:nvSpPr>
        <p:spPr>
          <a:xfrm>
            <a:off x="4922188" y="4971344"/>
            <a:ext cx="537028" cy="307825"/>
          </a:xfrm>
          <a:prstGeom prst="rect">
            <a:avLst/>
          </a:prstGeom>
          <a:solidFill>
            <a:srgbClr val="1D48D1"/>
          </a:solidFill>
          <a:ln w="6350">
            <a:noFill/>
          </a:ln>
        </p:spPr>
        <p:txBody>
          <a:bodyPr wrap="square" lIns="0" tIns="0" rIns="0" bIns="0" rtlCol="0" anchor="ctr" anchorCtr="0">
            <a:noAutofit/>
            <a:scene3d>
              <a:camera prst="orthographicFront"/>
              <a:lightRig rig="threePt" dir="t"/>
            </a:scene3d>
            <a:sp3d>
              <a:bevelT w="0" h="6350"/>
            </a:sp3d>
          </a:bodyPr>
          <a:lstStyle/>
          <a:p>
            <a:pPr algn="ctr"/>
            <a:r>
              <a:rPr lang="en-US" altLang="ko-KR" sz="1400" dirty="0">
                <a:solidFill>
                  <a:schemeClr val="bg1"/>
                </a:solidFill>
                <a:latin typeface="SamsungOne 700" panose="020B0803030303020204" pitchFamily="34" charset="0"/>
                <a:ea typeface="SamsungOne 700" panose="020B0803030303020204" pitchFamily="34" charset="0"/>
                <a:cs typeface="Times New Roman" panose="02020603050405020304" pitchFamily="18" charset="0"/>
              </a:rPr>
              <a:t>5</a:t>
            </a:r>
            <a:endParaRPr lang="ko-KR" altLang="en-US" sz="1400" dirty="0">
              <a:solidFill>
                <a:schemeClr val="bg1"/>
              </a:solidFill>
              <a:latin typeface="SamsungOne 700" panose="020B0803030303020204" pitchFamily="34" charset="0"/>
              <a:cs typeface="Times New Roman" panose="02020603050405020304" pitchFamily="18" charset="0"/>
            </a:endParaRP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6" name="그룹 15">
            <a:extLst>
              <a:ext uri="{FF2B5EF4-FFF2-40B4-BE49-F238E27FC236}">
                <a16:creationId xmlns="" xmlns:a16="http://schemas.microsoft.com/office/drawing/2014/main" id="{EE5A546D-4A57-47A0-9997-FB47811E1709}"/>
              </a:ext>
            </a:extLst>
          </p:cNvPr>
          <p:cNvGrpSpPr/>
          <p:nvPr/>
        </p:nvGrpSpPr>
        <p:grpSpPr>
          <a:xfrm>
            <a:off x="580388" y="1413381"/>
            <a:ext cx="8887612" cy="902604"/>
            <a:chOff x="580388" y="1413381"/>
            <a:chExt cx="8887612" cy="902604"/>
          </a:xfrm>
        </p:grpSpPr>
        <p:sp>
          <p:nvSpPr>
            <p:cNvPr id="17" name="직사각형 16">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Dealing with categorical variables: </a:t>
              </a:r>
              <a:r>
                <a:rPr lang="en-US" altLang="ko-KR" sz="1400" dirty="0">
                  <a:solidFill>
                    <a:srgbClr val="FF0000"/>
                  </a:solidFill>
                  <a:latin typeface="SamsungOne 400" panose="020B0503030303020204" pitchFamily="34" charset="0"/>
                  <a:ea typeface="SamsungOne 400" panose="020B0503030303020204" pitchFamily="34" charset="0"/>
                </a:rPr>
                <a:t>Dummy variables</a:t>
              </a:r>
            </a:p>
          </p:txBody>
        </p:sp>
        <p:sp>
          <p:nvSpPr>
            <p:cNvPr id="20" name="Rectangle 12">
              <a:extLst>
                <a:ext uri="{FF2B5EF4-FFF2-40B4-BE49-F238E27FC236}">
                  <a16:creationId xmlns="" xmlns:a16="http://schemas.microsoft.com/office/drawing/2014/main" id="{A565D94B-402B-4972-AFFC-93522B4F8711}"/>
                </a:ext>
              </a:extLst>
            </p:cNvPr>
            <p:cNvSpPr/>
            <p:nvPr/>
          </p:nvSpPr>
          <p:spPr>
            <a:xfrm>
              <a:off x="711201" y="1667877"/>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Similar to dummy variables.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this case, there are as many dummy variables as the count of unique category values.</a:t>
              </a:r>
            </a:p>
          </p:txBody>
        </p:sp>
      </p:grpSp>
      <p:sp>
        <p:nvSpPr>
          <p:cNvPr id="22" name="사각형: 둥근 모서리 2">
            <a:extLst>
              <a:ext uri="{FF2B5EF4-FFF2-40B4-BE49-F238E27FC236}">
                <a16:creationId xmlns="" xmlns:a16="http://schemas.microsoft.com/office/drawing/2014/main" id="{7909CF6F-4679-44EC-A711-D8F38D45D1E3}"/>
              </a:ext>
            </a:extLst>
          </p:cNvPr>
          <p:cNvSpPr/>
          <p:nvPr/>
        </p:nvSpPr>
        <p:spPr>
          <a:xfrm>
            <a:off x="903506" y="2415678"/>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24" name="직사각형 23"/>
          <p:cNvSpPr/>
          <p:nvPr/>
        </p:nvSpPr>
        <p:spPr>
          <a:xfrm>
            <a:off x="746981" y="2348878"/>
            <a:ext cx="8630827"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One hot encoding for a variable that can have integer values 0~9.</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Integer variables often represent category or class rather than the numeric value.</a:t>
            </a:r>
          </a:p>
        </p:txBody>
      </p:sp>
    </p:spTree>
    <p:extLst>
      <p:ext uri="{BB962C8B-B14F-4D97-AF65-F5344CB8AC3E}">
        <p14:creationId xmlns:p14="http://schemas.microsoft.com/office/powerpoint/2010/main" val="393820910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0" name="그룹 9">
            <a:extLst>
              <a:ext uri="{FF2B5EF4-FFF2-40B4-BE49-F238E27FC236}">
                <a16:creationId xmlns="" xmlns:a16="http://schemas.microsoft.com/office/drawing/2014/main" id="{EE5A546D-4A57-47A0-9997-FB47811E1709}"/>
              </a:ext>
            </a:extLst>
          </p:cNvPr>
          <p:cNvGrpSpPr/>
          <p:nvPr/>
        </p:nvGrpSpPr>
        <p:grpSpPr>
          <a:xfrm>
            <a:off x="580388" y="1413381"/>
            <a:ext cx="8887612" cy="1205251"/>
            <a:chOff x="580388" y="1413381"/>
            <a:chExt cx="8887612" cy="1205251"/>
          </a:xfrm>
        </p:grpSpPr>
        <p:sp>
          <p:nvSpPr>
            <p:cNvPr id="14" name="직사각형 13">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Dealing with categorical variables: </a:t>
              </a:r>
              <a:r>
                <a:rPr lang="en-US" altLang="ko-KR" sz="1400" dirty="0">
                  <a:solidFill>
                    <a:srgbClr val="FF0000"/>
                  </a:solidFill>
                  <a:latin typeface="SamsungOne 400" panose="020B0503030303020204" pitchFamily="34" charset="0"/>
                  <a:ea typeface="SamsungOne 400" panose="020B0503030303020204" pitchFamily="34" charset="0"/>
                </a:rPr>
                <a:t>Label encoding</a:t>
              </a:r>
            </a:p>
          </p:txBody>
        </p:sp>
        <p:sp>
          <p:nvSpPr>
            <p:cNvPr id="18" name="Rectangle 12">
              <a:extLst>
                <a:ext uri="{FF2B5EF4-FFF2-40B4-BE49-F238E27FC236}">
                  <a16:creationId xmlns="" xmlns:a16="http://schemas.microsoft.com/office/drawing/2014/main" id="{A565D94B-402B-4972-AFFC-93522B4F8711}"/>
                </a:ext>
              </a:extLst>
            </p:cNvPr>
            <p:cNvSpPr/>
            <p:nvPr/>
          </p:nvSpPr>
          <p:spPr>
            <a:xfrm>
              <a:off x="711201" y="1667877"/>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Encodes a categorical variable by assigning integers to the category values.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Creates a new numeric variable (derived variable).</a:t>
              </a:r>
            </a:p>
            <a:p>
              <a:pPr marL="182563" indent="-182563">
                <a:spcAft>
                  <a:spcPts val="800"/>
                </a:spcAft>
                <a:buClr>
                  <a:srgbClr val="193EB0"/>
                </a:buClr>
                <a:buFont typeface="SamsungOne 400" panose="020B0503030303020204" pitchFamily="34" charset="0"/>
                <a:buChar char="‣"/>
              </a:pPr>
              <a:r>
                <a:rPr lang="en-US" altLang="ko-KR" sz="1300" dirty="0">
                  <a:solidFill>
                    <a:srgbClr val="193EB0"/>
                  </a:solidFill>
                  <a:latin typeface="SamsungOne 400" panose="020B0503030303020204" pitchFamily="34" charset="0"/>
                  <a:ea typeface="SamsungOne 400" panose="020B0503030303020204" pitchFamily="34" charset="0"/>
                </a:rPr>
                <a:t>OK</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with “</a:t>
              </a:r>
              <a:r>
                <a:rPr lang="en-US" altLang="ko-KR" sz="1300" dirty="0">
                  <a:solidFill>
                    <a:srgbClr val="193EB0"/>
                  </a:solidFill>
                  <a:latin typeface="SamsungOne 400" panose="020B0503030303020204" pitchFamily="34" charset="0"/>
                  <a:ea typeface="SamsungOne 400" panose="020B0503030303020204" pitchFamily="34" charset="0"/>
                </a:rPr>
                <a:t>Tree-like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algorithms, but </a:t>
              </a:r>
              <a:r>
                <a:rPr lang="en-US" altLang="ko-KR" sz="1300" dirty="0">
                  <a:solidFill>
                    <a:srgbClr val="FF0000"/>
                  </a:solidFill>
                  <a:latin typeface="SamsungOne 400" panose="020B0503030303020204" pitchFamily="34" charset="0"/>
                  <a:ea typeface="SamsungOne 400" panose="020B0503030303020204" pitchFamily="34" charset="0"/>
                </a:rPr>
                <a:t>unsafe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with “</a:t>
              </a:r>
              <a:r>
                <a:rPr lang="en-US" altLang="ko-KR" sz="1300" dirty="0">
                  <a:solidFill>
                    <a:srgbClr val="FF0000"/>
                  </a:solidFill>
                  <a:latin typeface="SamsungOne 400" panose="020B0503030303020204" pitchFamily="34" charset="0"/>
                  <a:ea typeface="SamsungOne 400" panose="020B0503030303020204" pitchFamily="34" charset="0"/>
                </a:rPr>
                <a:t>non-Tree-like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algorithms.</a:t>
              </a:r>
            </a:p>
          </p:txBody>
        </p:sp>
      </p:grpSp>
      <p:grpSp>
        <p:nvGrpSpPr>
          <p:cNvPr id="2" name="그룹 1"/>
          <p:cNvGrpSpPr/>
          <p:nvPr/>
        </p:nvGrpSpPr>
        <p:grpSpPr>
          <a:xfrm>
            <a:off x="713073" y="2636912"/>
            <a:ext cx="8630827" cy="950721"/>
            <a:chOff x="713073" y="2780926"/>
            <a:chExt cx="8630827" cy="950721"/>
          </a:xfrm>
        </p:grpSpPr>
        <p:sp>
          <p:nvSpPr>
            <p:cNvPr id="19" name="사각형: 둥근 모서리 2">
              <a:extLst>
                <a:ext uri="{FF2B5EF4-FFF2-40B4-BE49-F238E27FC236}">
                  <a16:creationId xmlns="" xmlns:a16="http://schemas.microsoft.com/office/drawing/2014/main" id="{7909CF6F-4679-44EC-A711-D8F38D45D1E3}"/>
                </a:ext>
              </a:extLst>
            </p:cNvPr>
            <p:cNvSpPr/>
            <p:nvPr/>
          </p:nvSpPr>
          <p:spPr>
            <a:xfrm>
              <a:off x="903506" y="2847726"/>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20" name="직사각형 19"/>
            <p:cNvSpPr/>
            <p:nvPr/>
          </p:nvSpPr>
          <p:spPr>
            <a:xfrm>
              <a:off x="713073" y="2780926"/>
              <a:ext cx="8630827" cy="95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“Capital” with five category values [“London”, “Moscow”, “Paris”, “Seoul”, “Washington”]</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can be encoded as an integer variable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Capital_int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where 0 ↔ “London,” 1 ↔ “Moscow,” </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2 ↔ “Paris,” 3 ↔ “Seoul,” 4 ↔ “Washington.”</a:t>
              </a:r>
            </a:p>
          </p:txBody>
        </p:sp>
      </p:grpSp>
    </p:spTree>
    <p:extLst>
      <p:ext uri="{BB962C8B-B14F-4D97-AF65-F5344CB8AC3E}">
        <p14:creationId xmlns:p14="http://schemas.microsoft.com/office/powerpoint/2010/main" val="259941934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표 23">
            <a:extLst>
              <a:ext uri="{FF2B5EF4-FFF2-40B4-BE49-F238E27FC236}">
                <a16:creationId xmlns="" xmlns:a16="http://schemas.microsoft.com/office/drawing/2014/main" id="{0B78A9D2-AA59-4EAE-A70A-705FFA6F48D4}"/>
              </a:ext>
            </a:extLst>
          </p:cNvPr>
          <p:cNvGraphicFramePr>
            <a:graphicFrameLocks noGrp="1"/>
          </p:cNvGraphicFramePr>
          <p:nvPr/>
        </p:nvGraphicFramePr>
        <p:xfrm>
          <a:off x="876306" y="3489960"/>
          <a:ext cx="956573" cy="1627200"/>
        </p:xfrm>
        <a:graphic>
          <a:graphicData uri="http://schemas.openxmlformats.org/drawingml/2006/table">
            <a:tbl>
              <a:tblPr firstRow="1" bandRow="1">
                <a:tableStyleId>{5940675A-B579-460E-94D1-54222C63F5DA}</a:tableStyleId>
              </a:tblPr>
              <a:tblGrid>
                <a:gridCol w="956573">
                  <a:extLst>
                    <a:ext uri="{9D8B030D-6E8A-4147-A177-3AD203B41FA5}">
                      <a16:colId xmlns="" xmlns:a16="http://schemas.microsoft.com/office/drawing/2014/main" val="3750369147"/>
                    </a:ext>
                  </a:extLst>
                </a:gridCol>
              </a:tblGrid>
              <a:tr h="360000">
                <a:tc>
                  <a:txBody>
                    <a:bodyPr/>
                    <a:lstStyle/>
                    <a:p>
                      <a:pPr marL="0" algn="ctr" defTabSz="914400" rtl="0" eaLnBrk="1" latinLnBrk="1" hangingPunct="1"/>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732613760"/>
                  </a:ext>
                </a:extLst>
              </a:tr>
              <a:tr h="31680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8</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654325084"/>
                  </a:ext>
                </a:extLst>
              </a:tr>
              <a:tr h="31680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17</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106391503"/>
                  </a:ext>
                </a:extLst>
              </a:tr>
              <a:tr h="31680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26</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630240380"/>
                  </a:ext>
                </a:extLst>
              </a:tr>
              <a:tr h="31680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63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651208458"/>
                  </a:ext>
                </a:extLst>
              </a:tr>
            </a:tbl>
          </a:graphicData>
        </a:graphic>
      </p:graphicFrame>
      <p:graphicFrame>
        <p:nvGraphicFramePr>
          <p:cNvPr id="25" name="표 24">
            <a:extLst>
              <a:ext uri="{FF2B5EF4-FFF2-40B4-BE49-F238E27FC236}">
                <a16:creationId xmlns="" xmlns:a16="http://schemas.microsoft.com/office/drawing/2014/main" id="{B576F295-4350-419D-8D06-833A9B2425D6}"/>
              </a:ext>
            </a:extLst>
          </p:cNvPr>
          <p:cNvGraphicFramePr>
            <a:graphicFrameLocks noGrp="1"/>
          </p:cNvGraphicFramePr>
          <p:nvPr/>
        </p:nvGraphicFramePr>
        <p:xfrm>
          <a:off x="2954563" y="3489960"/>
          <a:ext cx="6389464" cy="1627200"/>
        </p:xfrm>
        <a:graphic>
          <a:graphicData uri="http://schemas.openxmlformats.org/drawingml/2006/table">
            <a:tbl>
              <a:tblPr firstRow="1" bandRow="1">
                <a:tableStyleId>{5940675A-B579-460E-94D1-54222C63F5DA}</a:tableStyleId>
              </a:tblPr>
              <a:tblGrid>
                <a:gridCol w="798683">
                  <a:extLst>
                    <a:ext uri="{9D8B030D-6E8A-4147-A177-3AD203B41FA5}">
                      <a16:colId xmlns="" xmlns:a16="http://schemas.microsoft.com/office/drawing/2014/main" val="3750369147"/>
                    </a:ext>
                  </a:extLst>
                </a:gridCol>
                <a:gridCol w="798683">
                  <a:extLst>
                    <a:ext uri="{9D8B030D-6E8A-4147-A177-3AD203B41FA5}">
                      <a16:colId xmlns="" xmlns:a16="http://schemas.microsoft.com/office/drawing/2014/main" val="2842331261"/>
                    </a:ext>
                  </a:extLst>
                </a:gridCol>
                <a:gridCol w="798683">
                  <a:extLst>
                    <a:ext uri="{9D8B030D-6E8A-4147-A177-3AD203B41FA5}">
                      <a16:colId xmlns="" xmlns:a16="http://schemas.microsoft.com/office/drawing/2014/main" val="1132387671"/>
                    </a:ext>
                  </a:extLst>
                </a:gridCol>
                <a:gridCol w="798683">
                  <a:extLst>
                    <a:ext uri="{9D8B030D-6E8A-4147-A177-3AD203B41FA5}">
                      <a16:colId xmlns="" xmlns:a16="http://schemas.microsoft.com/office/drawing/2014/main" val="531908472"/>
                    </a:ext>
                  </a:extLst>
                </a:gridCol>
                <a:gridCol w="798683">
                  <a:extLst>
                    <a:ext uri="{9D8B030D-6E8A-4147-A177-3AD203B41FA5}">
                      <a16:colId xmlns="" xmlns:a16="http://schemas.microsoft.com/office/drawing/2014/main" val="2443228430"/>
                    </a:ext>
                  </a:extLst>
                </a:gridCol>
                <a:gridCol w="798683">
                  <a:extLst>
                    <a:ext uri="{9D8B030D-6E8A-4147-A177-3AD203B41FA5}">
                      <a16:colId xmlns="" xmlns:a16="http://schemas.microsoft.com/office/drawing/2014/main" val="421032756"/>
                    </a:ext>
                  </a:extLst>
                </a:gridCol>
                <a:gridCol w="798683">
                  <a:extLst>
                    <a:ext uri="{9D8B030D-6E8A-4147-A177-3AD203B41FA5}">
                      <a16:colId xmlns="" xmlns:a16="http://schemas.microsoft.com/office/drawing/2014/main" val="2067815592"/>
                    </a:ext>
                  </a:extLst>
                </a:gridCol>
                <a:gridCol w="798683">
                  <a:extLst>
                    <a:ext uri="{9D8B030D-6E8A-4147-A177-3AD203B41FA5}">
                      <a16:colId xmlns="" xmlns:a16="http://schemas.microsoft.com/office/drawing/2014/main" val="3137885639"/>
                    </a:ext>
                  </a:extLst>
                </a:gridCol>
              </a:tblGrid>
              <a:tr h="360000">
                <a:tc>
                  <a:txBody>
                    <a:bodyPr/>
                    <a:lstStyle/>
                    <a:p>
                      <a:pPr marL="0" algn="ctr" defTabSz="914400" rtl="0" eaLnBrk="1" latinLnBrk="1" hangingPunct="1"/>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Age_10</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Age_20</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Age_30</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Age_40</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Age_50</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Age_60</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Age_70</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Age_80</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732613760"/>
                  </a:ext>
                </a:extLst>
              </a:tr>
              <a:tr h="31680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654325084"/>
                  </a:ext>
                </a:extLst>
              </a:tr>
              <a:tr h="316800">
                <a:tc>
                  <a:txBody>
                    <a:bodyPr/>
                    <a:lstStyle/>
                    <a:p>
                      <a:pPr algn="ctr" latinLnBrk="1"/>
                      <a:r>
                        <a:rPr lang="en-US" altLang="ko-KR"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106391503"/>
                  </a:ext>
                </a:extLst>
              </a:tr>
              <a:tr h="31680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485777055"/>
                  </a:ext>
                </a:extLst>
              </a:tr>
              <a:tr h="31680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4239706195"/>
                  </a:ext>
                </a:extLst>
              </a:tr>
            </a:tbl>
          </a:graphicData>
        </a:graphic>
      </p:graphicFrame>
      <p:sp>
        <p:nvSpPr>
          <p:cNvPr id="27" name="화살표: 위쪽/아래쪽 18">
            <a:extLst>
              <a:ext uri="{FF2B5EF4-FFF2-40B4-BE49-F238E27FC236}">
                <a16:creationId xmlns="" xmlns:a16="http://schemas.microsoft.com/office/drawing/2014/main" id="{D2FEA80E-C59C-4CC5-831E-6B22DEDF9531}"/>
              </a:ext>
            </a:extLst>
          </p:cNvPr>
          <p:cNvSpPr/>
          <p:nvPr/>
        </p:nvSpPr>
        <p:spPr>
          <a:xfrm rot="16200000">
            <a:off x="2283776" y="4019052"/>
            <a:ext cx="193953" cy="720000"/>
          </a:xfrm>
          <a:prstGeom prst="up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8" name="그룹 17">
            <a:extLst>
              <a:ext uri="{FF2B5EF4-FFF2-40B4-BE49-F238E27FC236}">
                <a16:creationId xmlns="" xmlns:a16="http://schemas.microsoft.com/office/drawing/2014/main" id="{EE5A546D-4A57-47A0-9997-FB47811E1709}"/>
              </a:ext>
            </a:extLst>
          </p:cNvPr>
          <p:cNvGrpSpPr/>
          <p:nvPr/>
        </p:nvGrpSpPr>
        <p:grpSpPr>
          <a:xfrm>
            <a:off x="580388" y="1413381"/>
            <a:ext cx="8887612" cy="1205251"/>
            <a:chOff x="580388" y="1413381"/>
            <a:chExt cx="8887612" cy="1205251"/>
          </a:xfrm>
        </p:grpSpPr>
        <p:sp>
          <p:nvSpPr>
            <p:cNvPr id="19" name="직사각형 18">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Turning numerical variables into categorical:</a:t>
              </a:r>
            </a:p>
          </p:txBody>
        </p:sp>
        <p:sp>
          <p:nvSpPr>
            <p:cNvPr id="21" name="Rectangle 12">
              <a:extLst>
                <a:ext uri="{FF2B5EF4-FFF2-40B4-BE49-F238E27FC236}">
                  <a16:creationId xmlns="" xmlns:a16="http://schemas.microsoft.com/office/drawing/2014/main" id="{A565D94B-402B-4972-AFFC-93522B4F8711}"/>
                </a:ext>
              </a:extLst>
            </p:cNvPr>
            <p:cNvSpPr/>
            <p:nvPr/>
          </p:nvSpPr>
          <p:spPr>
            <a:xfrm>
              <a:off x="711201" y="1667877"/>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From a numerical variable, we can derive a categorical one that contains intervals as values.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These intervals can be quantiles or custom-made.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From the categorical variable, the corresponding dummy variables can be generated as usual.</a:t>
              </a:r>
            </a:p>
          </p:txBody>
        </p:sp>
      </p:grpSp>
      <p:grpSp>
        <p:nvGrpSpPr>
          <p:cNvPr id="23" name="그룹 22"/>
          <p:cNvGrpSpPr/>
          <p:nvPr/>
        </p:nvGrpSpPr>
        <p:grpSpPr>
          <a:xfrm>
            <a:off x="702940" y="2636912"/>
            <a:ext cx="8630827" cy="345427"/>
            <a:chOff x="702940" y="2780926"/>
            <a:chExt cx="8630827" cy="345427"/>
          </a:xfrm>
        </p:grpSpPr>
        <p:sp>
          <p:nvSpPr>
            <p:cNvPr id="26" name="사각형: 둥근 모서리 2">
              <a:extLst>
                <a:ext uri="{FF2B5EF4-FFF2-40B4-BE49-F238E27FC236}">
                  <a16:creationId xmlns="" xmlns:a16="http://schemas.microsoft.com/office/drawing/2014/main" id="{7909CF6F-4679-44EC-A711-D8F38D45D1E3}"/>
                </a:ext>
              </a:extLst>
            </p:cNvPr>
            <p:cNvSpPr/>
            <p:nvPr/>
          </p:nvSpPr>
          <p:spPr>
            <a:xfrm>
              <a:off x="903506" y="2847726"/>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28" name="직사각형 27"/>
            <p:cNvSpPr/>
            <p:nvPr/>
          </p:nvSpPr>
          <p:spPr>
            <a:xfrm>
              <a:off x="702940" y="2780926"/>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 numerical “Age” variable can be converted into “Age_10,” “Age_20,” etc. </a:t>
              </a:r>
            </a:p>
          </p:txBody>
        </p:sp>
      </p:grpSp>
    </p:spTree>
    <p:extLst>
      <p:ext uri="{BB962C8B-B14F-4D97-AF65-F5344CB8AC3E}">
        <p14:creationId xmlns:p14="http://schemas.microsoft.com/office/powerpoint/2010/main" val="879836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 xmlns:a16="http://schemas.microsoft.com/office/drawing/2014/main" id="{9C056CAE-A7C2-49D2-A091-B707CC89AC3F}"/>
              </a:ext>
            </a:extLst>
          </p:cNvPr>
          <p:cNvGrpSpPr/>
          <p:nvPr/>
        </p:nvGrpSpPr>
        <p:grpSpPr>
          <a:xfrm>
            <a:off x="558396" y="1728801"/>
            <a:ext cx="8782050" cy="2381943"/>
            <a:chOff x="558396" y="1844823"/>
            <a:chExt cx="8782050" cy="2381943"/>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1844823"/>
              <a:ext cx="8782050" cy="23819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383" r="21667"/>
            <a:stretch/>
          </p:blipFill>
          <p:spPr>
            <a:xfrm>
              <a:off x="643811" y="1918612"/>
              <a:ext cx="8696635" cy="2302476"/>
            </a:xfrm>
            <a:prstGeom prst="rect">
              <a:avLst/>
            </a:prstGeom>
          </p:spPr>
        </p:pic>
      </p:grpSp>
      <p:sp>
        <p:nvSpPr>
          <p:cNvPr id="16" name="Rectangle 12">
            <a:extLst>
              <a:ext uri="{FF2B5EF4-FFF2-40B4-BE49-F238E27FC236}">
                <a16:creationId xmlns="" xmlns:a16="http://schemas.microsoft.com/office/drawing/2014/main" id="{39C1D0BA-7152-4AAC-B295-DCCB5F8378F4}"/>
              </a:ext>
            </a:extLst>
          </p:cNvPr>
          <p:cNvSpPr/>
          <p:nvPr/>
        </p:nvSpPr>
        <p:spPr>
          <a:xfrm>
            <a:off x="711201" y="421072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Normally, lists are commonly used to create arrays.</a:t>
            </a:r>
          </a:p>
        </p:txBody>
      </p:sp>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1" name="직사각형 10">
            <a:extLst>
              <a:ext uri="{FF2B5EF4-FFF2-40B4-BE49-F238E27FC236}">
                <a16:creationId xmlns="" xmlns:a16="http://schemas.microsoft.com/office/drawing/2014/main" id="{E013A73D-AC80-4878-9807-9CAA25ECE07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Creating Arrays with Sets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81333424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84B7C2AE-F77F-48AA-BE1E-347091793D88}"/>
              </a:ext>
            </a:extLst>
          </p:cNvPr>
          <p:cNvGrpSpPr/>
          <p:nvPr/>
        </p:nvGrpSpPr>
        <p:grpSpPr>
          <a:xfrm>
            <a:off x="558396" y="2164223"/>
            <a:ext cx="8782050" cy="3291809"/>
            <a:chOff x="558396" y="2164223"/>
            <a:chExt cx="8782050" cy="3291809"/>
          </a:xfrm>
        </p:grpSpPr>
        <p:sp>
          <p:nvSpPr>
            <p:cNvPr id="23" name="모서리가 둥근 직사각형 4">
              <a:extLst>
                <a:ext uri="{FF2B5EF4-FFF2-40B4-BE49-F238E27FC236}">
                  <a16:creationId xmlns="" xmlns:a16="http://schemas.microsoft.com/office/drawing/2014/main" id="{930158F8-A5B7-4F97-8E44-C73FC55364FC}"/>
                </a:ext>
              </a:extLst>
            </p:cNvPr>
            <p:cNvSpPr/>
            <p:nvPr/>
          </p:nvSpPr>
          <p:spPr>
            <a:xfrm>
              <a:off x="558396" y="2164223"/>
              <a:ext cx="8782050" cy="32918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p:cNvPicPr>
              <a:picLocks noChangeAspect="1"/>
            </p:cNvPicPr>
            <p:nvPr/>
          </p:nvPicPr>
          <p:blipFill rotWithShape="1">
            <a:blip r:embed="rId3"/>
            <a:srcRect l="2" t="1" r="4829" b="1796"/>
            <a:stretch/>
          </p:blipFill>
          <p:spPr>
            <a:xfrm>
              <a:off x="616268" y="2236718"/>
              <a:ext cx="8723426" cy="3156376"/>
            </a:xfrm>
            <a:prstGeom prst="rect">
              <a:avLst/>
            </a:prstGeom>
            <a:ln>
              <a:noFill/>
            </a:ln>
          </p:spPr>
        </p:pic>
      </p:gr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6" name="그룹 15">
            <a:extLst>
              <a:ext uri="{FF2B5EF4-FFF2-40B4-BE49-F238E27FC236}">
                <a16:creationId xmlns="" xmlns:a16="http://schemas.microsoft.com/office/drawing/2014/main" id="{2DD374C3-05CB-48D7-A1D6-6E076A1FC74E}"/>
              </a:ext>
            </a:extLst>
          </p:cNvPr>
          <p:cNvGrpSpPr/>
          <p:nvPr/>
        </p:nvGrpSpPr>
        <p:grpSpPr>
          <a:xfrm>
            <a:off x="557644" y="5573417"/>
            <a:ext cx="8782050" cy="663895"/>
            <a:chOff x="568325" y="5114924"/>
            <a:chExt cx="8782050" cy="686019"/>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6860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0800EE66-B78E-4CCD-A49E-31BBE412C7F6}"/>
                </a:ext>
              </a:extLst>
            </p:cNvPr>
            <p:cNvSpPr txBox="1"/>
            <p:nvPr/>
          </p:nvSpPr>
          <p:spPr>
            <a:xfrm>
              <a:off x="1035256" y="5505687"/>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Generate df with the </a:t>
              </a:r>
              <a:r>
                <a:rPr lang="en-US" altLang="ko-KR" sz="1300" dirty="0" err="1">
                  <a:solidFill>
                    <a:prstClr val="black">
                      <a:lumMod val="85000"/>
                      <a:lumOff val="15000"/>
                    </a:prstClr>
                  </a:solidFill>
                  <a:latin typeface="SamsungOne 400" panose="020B0503030303020204" pitchFamily="34" charset="0"/>
                </a:rPr>
                <a:t>read_csv</a:t>
              </a:r>
              <a:r>
                <a:rPr lang="en-US" altLang="ko-KR" sz="1300" dirty="0">
                  <a:solidFill>
                    <a:prstClr val="black">
                      <a:lumMod val="85000"/>
                      <a:lumOff val="15000"/>
                    </a:prstClr>
                  </a:solidFill>
                  <a:latin typeface="SamsungOne 400" panose="020B0503030303020204" pitchFamily="34" charset="0"/>
                </a:rPr>
                <a:t>() function.</a:t>
              </a:r>
            </a:p>
          </p:txBody>
        </p:sp>
      </p:grpSp>
      <p:sp>
        <p:nvSpPr>
          <p:cNvPr id="24" name="직사각형 23">
            <a:extLst>
              <a:ext uri="{FF2B5EF4-FFF2-40B4-BE49-F238E27FC236}">
                <a16:creationId xmlns="" xmlns:a16="http://schemas.microsoft.com/office/drawing/2014/main"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Matching the Same Measurement Unit Equally</a:t>
            </a:r>
          </a:p>
        </p:txBody>
      </p:sp>
      <p:sp>
        <p:nvSpPr>
          <p:cNvPr id="25" name="직사각형 24">
            <a:extLst>
              <a:ext uri="{FF2B5EF4-FFF2-40B4-BE49-F238E27FC236}">
                <a16:creationId xmlns="" xmlns:a16="http://schemas.microsoft.com/office/drawing/2014/main"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Convert miles per gallon into kilometers per liter (km/L).</a:t>
            </a:r>
          </a:p>
        </p:txBody>
      </p:sp>
    </p:spTree>
    <p:extLst>
      <p:ext uri="{BB962C8B-B14F-4D97-AF65-F5344CB8AC3E}">
        <p14:creationId xmlns:p14="http://schemas.microsoft.com/office/powerpoint/2010/main" val="127067062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6" name="그룹 15">
            <a:extLst>
              <a:ext uri="{FF2B5EF4-FFF2-40B4-BE49-F238E27FC236}">
                <a16:creationId xmlns="" xmlns:a16="http://schemas.microsoft.com/office/drawing/2014/main" id="{2DD374C3-05CB-48D7-A1D6-6E076A1FC74E}"/>
              </a:ext>
            </a:extLst>
          </p:cNvPr>
          <p:cNvGrpSpPr/>
          <p:nvPr/>
        </p:nvGrpSpPr>
        <p:grpSpPr>
          <a:xfrm>
            <a:off x="557644" y="5516264"/>
            <a:ext cx="8782050" cy="744575"/>
            <a:chOff x="568325" y="5114924"/>
            <a:chExt cx="8782050" cy="769388"/>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7693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Designate the column name. </a:t>
              </a:r>
              <a:endParaRPr lang="ko-KR" altLang="en-US" sz="1300" dirty="0">
                <a:solidFill>
                  <a:prstClr val="black">
                    <a:lumMod val="85000"/>
                    <a:lumOff val="15000"/>
                  </a:prstClr>
                </a:solidFill>
                <a:latin typeface="SamsungOne 400" panose="020B0503030303020204" pitchFamily="34" charset="0"/>
              </a:endParaRPr>
            </a:p>
          </p:txBody>
        </p:sp>
      </p:grpSp>
      <p:sp>
        <p:nvSpPr>
          <p:cNvPr id="26" name="직사각형 25">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Convert miles per gallon into kilometers per liter (km/L).</a:t>
            </a:r>
          </a:p>
        </p:txBody>
      </p:sp>
      <p:grpSp>
        <p:nvGrpSpPr>
          <p:cNvPr id="2" name="그룹 1">
            <a:extLst>
              <a:ext uri="{FF2B5EF4-FFF2-40B4-BE49-F238E27FC236}">
                <a16:creationId xmlns="" xmlns:a16="http://schemas.microsoft.com/office/drawing/2014/main" id="{C1D657AF-5792-4351-B11C-FDDB958E054C}"/>
              </a:ext>
            </a:extLst>
          </p:cNvPr>
          <p:cNvGrpSpPr/>
          <p:nvPr/>
        </p:nvGrpSpPr>
        <p:grpSpPr>
          <a:xfrm>
            <a:off x="558396" y="1700807"/>
            <a:ext cx="8782050" cy="3738940"/>
            <a:chOff x="558396" y="1700807"/>
            <a:chExt cx="8782050" cy="3738940"/>
          </a:xfrm>
        </p:grpSpPr>
        <p:sp>
          <p:nvSpPr>
            <p:cNvPr id="27" name="모서리가 둥근 직사각형 4">
              <a:extLst>
                <a:ext uri="{FF2B5EF4-FFF2-40B4-BE49-F238E27FC236}">
                  <a16:creationId xmlns="" xmlns:a16="http://schemas.microsoft.com/office/drawing/2014/main" id="{930158F8-A5B7-4F97-8E44-C73FC55364FC}"/>
                </a:ext>
              </a:extLst>
            </p:cNvPr>
            <p:cNvSpPr/>
            <p:nvPr/>
          </p:nvSpPr>
          <p:spPr>
            <a:xfrm>
              <a:off x="558396" y="1700807"/>
              <a:ext cx="8782050" cy="37389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8" name="그림 27"/>
            <p:cNvPicPr>
              <a:picLocks noChangeAspect="1"/>
            </p:cNvPicPr>
            <p:nvPr/>
          </p:nvPicPr>
          <p:blipFill rotWithShape="1">
            <a:blip r:embed="rId5"/>
            <a:srcRect l="2" t="1" r="17684" b="1796"/>
            <a:stretch/>
          </p:blipFill>
          <p:spPr>
            <a:xfrm>
              <a:off x="625598" y="1754153"/>
              <a:ext cx="8714096" cy="3645386"/>
            </a:xfrm>
            <a:prstGeom prst="rect">
              <a:avLst/>
            </a:prstGeom>
            <a:ln>
              <a:noFill/>
            </a:ln>
          </p:spPr>
        </p:pic>
      </p:grpSp>
    </p:spTree>
    <p:extLst>
      <p:ext uri="{BB962C8B-B14F-4D97-AF65-F5344CB8AC3E}">
        <p14:creationId xmlns:p14="http://schemas.microsoft.com/office/powerpoint/2010/main" val="188626949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모서리가 둥근 직사각형 4">
            <a:extLst>
              <a:ext uri="{FF2B5EF4-FFF2-40B4-BE49-F238E27FC236}">
                <a16:creationId xmlns="" xmlns:a16="http://schemas.microsoft.com/office/drawing/2014/main" id="{930158F8-A5B7-4F97-8E44-C73FC55364FC}"/>
              </a:ext>
            </a:extLst>
          </p:cNvPr>
          <p:cNvSpPr/>
          <p:nvPr/>
        </p:nvSpPr>
        <p:spPr>
          <a:xfrm>
            <a:off x="558396" y="1777885"/>
            <a:ext cx="8782050" cy="19134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pic>
        <p:nvPicPr>
          <p:cNvPr id="4" name="그림 3"/>
          <p:cNvPicPr>
            <a:picLocks noChangeAspect="1"/>
          </p:cNvPicPr>
          <p:nvPr/>
        </p:nvPicPr>
        <p:blipFill rotWithShape="1">
          <a:blip r:embed="rId3"/>
          <a:srcRect r="24459"/>
          <a:stretch/>
        </p:blipFill>
        <p:spPr>
          <a:xfrm>
            <a:off x="595403" y="1844824"/>
            <a:ext cx="8744291" cy="1788285"/>
          </a:xfrm>
          <a:prstGeom prst="rect">
            <a:avLst/>
          </a:prstGeom>
        </p:spPr>
      </p:pic>
      <p:sp>
        <p:nvSpPr>
          <p:cNvPr id="17" name="직사각형 16">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round (2) command rounds up the second digit below the decimal point. </a:t>
            </a:r>
          </a:p>
        </p:txBody>
      </p:sp>
      <p:grpSp>
        <p:nvGrpSpPr>
          <p:cNvPr id="2" name="그룹 1">
            <a:extLst>
              <a:ext uri="{FF2B5EF4-FFF2-40B4-BE49-F238E27FC236}">
                <a16:creationId xmlns="" xmlns:a16="http://schemas.microsoft.com/office/drawing/2014/main" id="{54C83CD3-A417-4562-8179-CC82583309DD}"/>
              </a:ext>
            </a:extLst>
          </p:cNvPr>
          <p:cNvGrpSpPr/>
          <p:nvPr/>
        </p:nvGrpSpPr>
        <p:grpSpPr>
          <a:xfrm>
            <a:off x="557644" y="3786304"/>
            <a:ext cx="8782050" cy="1989346"/>
            <a:chOff x="557644" y="3786304"/>
            <a:chExt cx="8782050" cy="1989346"/>
          </a:xfrm>
        </p:grpSpPr>
        <p:sp>
          <p:nvSpPr>
            <p:cNvPr id="22" name="모서리가 둥근 직사각형 4">
              <a:extLst>
                <a:ext uri="{FF2B5EF4-FFF2-40B4-BE49-F238E27FC236}">
                  <a16:creationId xmlns="" xmlns:a16="http://schemas.microsoft.com/office/drawing/2014/main" id="{C3569CBD-5212-483A-A582-6794A42BDB63}"/>
                </a:ext>
              </a:extLst>
            </p:cNvPr>
            <p:cNvSpPr/>
            <p:nvPr/>
          </p:nvSpPr>
          <p:spPr>
            <a:xfrm>
              <a:off x="557644" y="3786304"/>
              <a:ext cx="8782050" cy="19893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 xmlns:a16="http://schemas.microsoft.com/office/drawing/2014/main" id="{F18919BF-DD65-4EDD-8E99-5FA6C053E53B}"/>
                </a:ext>
              </a:extLst>
            </p:cNvPr>
            <p:cNvGrpSpPr/>
            <p:nvPr/>
          </p:nvGrpSpPr>
          <p:grpSpPr>
            <a:xfrm>
              <a:off x="665154" y="3879204"/>
              <a:ext cx="2918106" cy="292387"/>
              <a:chOff x="732985" y="5582396"/>
              <a:chExt cx="2918106" cy="302131"/>
            </a:xfrm>
          </p:grpSpPr>
          <p:pic>
            <p:nvPicPr>
              <p:cNvPr id="2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 xmlns:a16="http://schemas.microsoft.com/office/drawing/2014/main" id="{0800EE66-B78E-4CCD-A49E-31BBE412C7F6}"/>
                </a:ext>
              </a:extLst>
            </p:cNvPr>
            <p:cNvSpPr txBox="1"/>
            <p:nvPr/>
          </p:nvSpPr>
          <p:spPr>
            <a:xfrm>
              <a:off x="1024575" y="4214098"/>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 mile per gallon to kilometer per liter</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(mpg_to_kpl = 0.425).</a:t>
              </a:r>
              <a:endParaRPr lang="ko-KR" altLang="en-US" sz="1300" dirty="0">
                <a:solidFill>
                  <a:prstClr val="black">
                    <a:lumMod val="85000"/>
                    <a:lumOff val="15000"/>
                  </a:prstClr>
                </a:solidFill>
                <a:latin typeface="SamsungOne 400" panose="020B0503030303020204" pitchFamily="34" charset="0"/>
              </a:endParaRPr>
            </a:p>
          </p:txBody>
        </p:sp>
        <p:grpSp>
          <p:nvGrpSpPr>
            <p:cNvPr id="15" name="그룹 14">
              <a:extLst>
                <a:ext uri="{FF2B5EF4-FFF2-40B4-BE49-F238E27FC236}">
                  <a16:creationId xmlns="" xmlns:a16="http://schemas.microsoft.com/office/drawing/2014/main" id="{3B3258DC-5319-4D19-82BD-5E6F39A6A20A}"/>
                </a:ext>
              </a:extLst>
            </p:cNvPr>
            <p:cNvGrpSpPr/>
            <p:nvPr/>
          </p:nvGrpSpPr>
          <p:grpSpPr>
            <a:xfrm>
              <a:off x="665154" y="4509085"/>
              <a:ext cx="8640559" cy="534949"/>
              <a:chOff x="665154" y="4031026"/>
              <a:chExt cx="8640559" cy="534949"/>
            </a:xfrm>
          </p:grpSpPr>
          <p:grpSp>
            <p:nvGrpSpPr>
              <p:cNvPr id="16" name="그룹 15">
                <a:extLst>
                  <a:ext uri="{FF2B5EF4-FFF2-40B4-BE49-F238E27FC236}">
                    <a16:creationId xmlns="" xmlns:a16="http://schemas.microsoft.com/office/drawing/2014/main" id="{6DCDD04B-9E4A-442B-9DA6-B73348BB3C03}"/>
                  </a:ext>
                </a:extLst>
              </p:cNvPr>
              <p:cNvGrpSpPr/>
              <p:nvPr/>
            </p:nvGrpSpPr>
            <p:grpSpPr>
              <a:xfrm>
                <a:off x="665154" y="4031026"/>
                <a:ext cx="2918106" cy="292387"/>
                <a:chOff x="732985" y="5582396"/>
                <a:chExt cx="2918106" cy="302131"/>
              </a:xfrm>
            </p:grpSpPr>
            <p:pic>
              <p:nvPicPr>
                <p:cNvPr id="20" name="Picture 2" descr="Byte - Free electronics icons">
                  <a:extLst>
                    <a:ext uri="{FF2B5EF4-FFF2-40B4-BE49-F238E27FC236}">
                      <a16:creationId xmlns="" xmlns:a16="http://schemas.microsoft.com/office/drawing/2014/main" id="{1C7BDC89-BE6C-463B-BAD5-84FB9180C04E}"/>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 xmlns:a16="http://schemas.microsoft.com/office/drawing/2014/main" id="{817CD430-140D-4464-803E-F792221A8E82}"/>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D797E994-74BA-4F26-91EA-14A3165C9180}"/>
                  </a:ext>
                </a:extLst>
              </p:cNvPr>
              <p:cNvSpPr txBox="1"/>
              <p:nvPr/>
            </p:nvSpPr>
            <p:spPr>
              <a:xfrm>
                <a:off x="1024575" y="436592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Add the result of multiplying the mpg column by 0.425 to the new column (</a:t>
                </a:r>
                <a:r>
                  <a:rPr lang="en-US" altLang="ko-KR" sz="1300" dirty="0" err="1">
                    <a:solidFill>
                      <a:prstClr val="black">
                        <a:lumMod val="85000"/>
                        <a:lumOff val="15000"/>
                      </a:prstClr>
                    </a:solidFill>
                    <a:latin typeface="SamsungOne 400" panose="020B0503030303020204" pitchFamily="34" charset="0"/>
                  </a:rPr>
                  <a:t>kpl</a:t>
                </a:r>
                <a:r>
                  <a:rPr lang="en-US" altLang="ko-KR" sz="1300" dirty="0">
                    <a:solidFill>
                      <a:prstClr val="black">
                        <a:lumMod val="85000"/>
                        <a:lumOff val="15000"/>
                      </a:prstClr>
                    </a:solidFill>
                    <a:latin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ndParaRPr>
              </a:p>
            </p:txBody>
          </p:sp>
        </p:grpSp>
        <p:grpSp>
          <p:nvGrpSpPr>
            <p:cNvPr id="28" name="그룹 27">
              <a:extLst>
                <a:ext uri="{FF2B5EF4-FFF2-40B4-BE49-F238E27FC236}">
                  <a16:creationId xmlns="" xmlns:a16="http://schemas.microsoft.com/office/drawing/2014/main" id="{1C2217FA-484A-46A6-8E96-81CDCE46CF4C}"/>
                </a:ext>
              </a:extLst>
            </p:cNvPr>
            <p:cNvGrpSpPr/>
            <p:nvPr/>
          </p:nvGrpSpPr>
          <p:grpSpPr>
            <a:xfrm>
              <a:off x="670425" y="5129034"/>
              <a:ext cx="8640559" cy="534949"/>
              <a:chOff x="670425" y="4025932"/>
              <a:chExt cx="8640559" cy="534949"/>
            </a:xfrm>
          </p:grpSpPr>
          <p:grpSp>
            <p:nvGrpSpPr>
              <p:cNvPr id="29" name="그룹 28">
                <a:extLst>
                  <a:ext uri="{FF2B5EF4-FFF2-40B4-BE49-F238E27FC236}">
                    <a16:creationId xmlns="" xmlns:a16="http://schemas.microsoft.com/office/drawing/2014/main" id="{9ADBAB7C-50C1-4271-9562-2AF77B9348A1}"/>
                  </a:ext>
                </a:extLst>
              </p:cNvPr>
              <p:cNvGrpSpPr/>
              <p:nvPr/>
            </p:nvGrpSpPr>
            <p:grpSpPr>
              <a:xfrm>
                <a:off x="670425" y="4025932"/>
                <a:ext cx="2918106" cy="292387"/>
                <a:chOff x="732985" y="5582396"/>
                <a:chExt cx="2918106" cy="302131"/>
              </a:xfrm>
            </p:grpSpPr>
            <p:pic>
              <p:nvPicPr>
                <p:cNvPr id="31" name="Picture 2" descr="Byte - Free electronics icons">
                  <a:extLst>
                    <a:ext uri="{FF2B5EF4-FFF2-40B4-BE49-F238E27FC236}">
                      <a16:creationId xmlns="" xmlns:a16="http://schemas.microsoft.com/office/drawing/2014/main" id="{19EC4B85-A264-437A-948F-59180574C24A}"/>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 xmlns:a16="http://schemas.microsoft.com/office/drawing/2014/main" id="{D0D7C487-CEC8-4A27-9FE2-4567676C90EC}"/>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0" name="TextBox 29">
                <a:extLst>
                  <a:ext uri="{FF2B5EF4-FFF2-40B4-BE49-F238E27FC236}">
                    <a16:creationId xmlns="" xmlns:a16="http://schemas.microsoft.com/office/drawing/2014/main" id="{A63602F0-13C4-41B0-8576-2730BEC946F9}"/>
                  </a:ext>
                </a:extLst>
              </p:cNvPr>
              <p:cNvSpPr txBox="1"/>
              <p:nvPr/>
            </p:nvSpPr>
            <p:spPr>
              <a:xfrm>
                <a:off x="1029846" y="436082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Round up the </a:t>
                </a:r>
                <a:r>
                  <a:rPr lang="en-US" altLang="ko-KR" sz="1300" dirty="0" err="1">
                    <a:solidFill>
                      <a:prstClr val="black">
                        <a:lumMod val="85000"/>
                        <a:lumOff val="15000"/>
                      </a:prstClr>
                    </a:solidFill>
                    <a:latin typeface="SamsungOne 400" panose="020B0503030303020204" pitchFamily="34" charset="0"/>
                  </a:rPr>
                  <a:t>kpl</a:t>
                </a:r>
                <a:r>
                  <a:rPr lang="en-US" altLang="ko-KR" sz="1300" dirty="0">
                    <a:solidFill>
                      <a:prstClr val="black">
                        <a:lumMod val="85000"/>
                        <a:lumOff val="15000"/>
                      </a:prstClr>
                    </a:solidFill>
                    <a:latin typeface="SamsungOne 400" panose="020B0503030303020204" pitchFamily="34" charset="0"/>
                  </a:rPr>
                  <a:t> column to the second place below the decimal point. </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62790997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2" name="그룹 1">
            <a:extLst>
              <a:ext uri="{FF2B5EF4-FFF2-40B4-BE49-F238E27FC236}">
                <a16:creationId xmlns="" xmlns:a16="http://schemas.microsoft.com/office/drawing/2014/main" id="{2BF84D0E-8B4D-42D3-AAF7-E810D5B8F672}"/>
              </a:ext>
            </a:extLst>
          </p:cNvPr>
          <p:cNvGrpSpPr/>
          <p:nvPr/>
        </p:nvGrpSpPr>
        <p:grpSpPr>
          <a:xfrm>
            <a:off x="558396" y="1755012"/>
            <a:ext cx="8782050" cy="4122260"/>
            <a:chOff x="558396" y="1700808"/>
            <a:chExt cx="8782050" cy="4122260"/>
          </a:xfrm>
        </p:grpSpPr>
        <p:sp>
          <p:nvSpPr>
            <p:cNvPr id="16" name="모서리가 둥근 직사각형 4">
              <a:extLst>
                <a:ext uri="{FF2B5EF4-FFF2-40B4-BE49-F238E27FC236}">
                  <a16:creationId xmlns="" xmlns:a16="http://schemas.microsoft.com/office/drawing/2014/main" id="{930158F8-A5B7-4F97-8E44-C73FC55364FC}"/>
                </a:ext>
              </a:extLst>
            </p:cNvPr>
            <p:cNvSpPr/>
            <p:nvPr/>
          </p:nvSpPr>
          <p:spPr>
            <a:xfrm>
              <a:off x="558396" y="1700808"/>
              <a:ext cx="8782050" cy="41222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4608" r="18243"/>
            <a:stretch/>
          </p:blipFill>
          <p:spPr>
            <a:xfrm>
              <a:off x="846955" y="1772816"/>
              <a:ext cx="8424937" cy="4050252"/>
            </a:xfrm>
            <a:prstGeom prst="rect">
              <a:avLst/>
            </a:prstGeom>
          </p:spPr>
        </p:pic>
      </p:grpSp>
      <p:sp>
        <p:nvSpPr>
          <p:cNvPr id="15" name="직사각형 14">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round (2) command rounds up the second digit below the decimal point. </a:t>
            </a:r>
          </a:p>
        </p:txBody>
      </p:sp>
    </p:spTree>
    <p:extLst>
      <p:ext uri="{BB962C8B-B14F-4D97-AF65-F5344CB8AC3E}">
        <p14:creationId xmlns:p14="http://schemas.microsoft.com/office/powerpoint/2010/main" val="7563370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 xmlns:a16="http://schemas.microsoft.com/office/drawing/2014/main" id="{2DD374C3-05CB-48D7-A1D6-6E076A1FC74E}"/>
              </a:ext>
            </a:extLst>
          </p:cNvPr>
          <p:cNvGrpSpPr/>
          <p:nvPr/>
        </p:nvGrpSpPr>
        <p:grpSpPr>
          <a:xfrm>
            <a:off x="557644" y="5517232"/>
            <a:ext cx="8782050" cy="787019"/>
            <a:chOff x="568325" y="5114924"/>
            <a:chExt cx="8782050" cy="813246"/>
          </a:xfrm>
        </p:grpSpPr>
        <p:sp>
          <p:nvSpPr>
            <p:cNvPr id="22"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Check the data type of each column.</a:t>
              </a:r>
              <a:endParaRPr lang="ko-KR" altLang="en-US" sz="1300" dirty="0">
                <a:solidFill>
                  <a:prstClr val="black">
                    <a:lumMod val="85000"/>
                    <a:lumOff val="15000"/>
                  </a:prstClr>
                </a:solidFill>
                <a:latin typeface="SamsungOne 400" panose="020B0503030303020204" pitchFamily="34" charset="0"/>
              </a:endParaRPr>
            </a:p>
          </p:txBody>
        </p:sp>
      </p:gr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3" name="그룹 2">
            <a:extLst>
              <a:ext uri="{FF2B5EF4-FFF2-40B4-BE49-F238E27FC236}">
                <a16:creationId xmlns="" xmlns:a16="http://schemas.microsoft.com/office/drawing/2014/main" id="{81042810-46E4-4295-8EE8-07BF97D35EAF}"/>
              </a:ext>
            </a:extLst>
          </p:cNvPr>
          <p:cNvGrpSpPr/>
          <p:nvPr/>
        </p:nvGrpSpPr>
        <p:grpSpPr>
          <a:xfrm>
            <a:off x="558396" y="2123978"/>
            <a:ext cx="8835405" cy="3326986"/>
            <a:chOff x="558396" y="2235342"/>
            <a:chExt cx="9005836" cy="3391162"/>
          </a:xfrm>
        </p:grpSpPr>
        <p:sp>
          <p:nvSpPr>
            <p:cNvPr id="20" name="모서리가 둥근 직사각형 4">
              <a:extLst>
                <a:ext uri="{FF2B5EF4-FFF2-40B4-BE49-F238E27FC236}">
                  <a16:creationId xmlns="" xmlns:a16="http://schemas.microsoft.com/office/drawing/2014/main" id="{930158F8-A5B7-4F97-8E44-C73FC55364FC}"/>
                </a:ext>
              </a:extLst>
            </p:cNvPr>
            <p:cNvSpPr/>
            <p:nvPr/>
          </p:nvSpPr>
          <p:spPr>
            <a:xfrm>
              <a:off x="558396" y="2235342"/>
              <a:ext cx="8950685" cy="33911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18798" b="4627"/>
            <a:stretch/>
          </p:blipFill>
          <p:spPr>
            <a:xfrm>
              <a:off x="613547" y="2325812"/>
              <a:ext cx="8950685" cy="3205999"/>
            </a:xfrm>
            <a:prstGeom prst="rect">
              <a:avLst/>
            </a:prstGeom>
            <a:ln>
              <a:noFill/>
            </a:ln>
          </p:spPr>
        </p:pic>
      </p:grpSp>
      <p:sp>
        <p:nvSpPr>
          <p:cNvPr id="19" name="직사각형 18">
            <a:extLst>
              <a:ext uri="{FF2B5EF4-FFF2-40B4-BE49-F238E27FC236}">
                <a16:creationId xmlns="" xmlns:a16="http://schemas.microsoft.com/office/drawing/2014/main"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Data Type Conversion</a:t>
            </a:r>
          </a:p>
        </p:txBody>
      </p:sp>
      <p:sp>
        <p:nvSpPr>
          <p:cNvPr id="28" name="직사각형 27">
            <a:extLst>
              <a:ext uri="{FF2B5EF4-FFF2-40B4-BE49-F238E27FC236}">
                <a16:creationId xmlns="" xmlns:a16="http://schemas.microsoft.com/office/drawing/2014/main" id="{B9911584-7C52-4333-A1B3-5FEE211FBD88}"/>
              </a:ext>
            </a:extLst>
          </p:cNvPr>
          <p:cNvSpPr/>
          <p:nvPr/>
        </p:nvSpPr>
        <p:spPr>
          <a:xfrm>
            <a:off x="524240" y="184482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Check the original data type. </a:t>
            </a:r>
          </a:p>
        </p:txBody>
      </p:sp>
    </p:spTree>
    <p:extLst>
      <p:ext uri="{BB962C8B-B14F-4D97-AF65-F5344CB8AC3E}">
        <p14:creationId xmlns:p14="http://schemas.microsoft.com/office/powerpoint/2010/main" val="92527357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 xmlns:a16="http://schemas.microsoft.com/office/drawing/2014/main" id="{2DD374C3-05CB-48D7-A1D6-6E076A1FC74E}"/>
              </a:ext>
            </a:extLst>
          </p:cNvPr>
          <p:cNvGrpSpPr/>
          <p:nvPr/>
        </p:nvGrpSpPr>
        <p:grpSpPr>
          <a:xfrm>
            <a:off x="557644" y="5162261"/>
            <a:ext cx="8782050" cy="787019"/>
            <a:chOff x="568325" y="5114924"/>
            <a:chExt cx="8782050" cy="813246"/>
          </a:xfrm>
        </p:grpSpPr>
        <p:sp>
          <p:nvSpPr>
            <p:cNvPr id="22"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Check the original value of the horsepower column.</a:t>
              </a:r>
              <a:endParaRPr lang="ko-KR" altLang="en-US" sz="1300" dirty="0">
                <a:solidFill>
                  <a:prstClr val="black">
                    <a:lumMod val="85000"/>
                    <a:lumOff val="15000"/>
                  </a:prstClr>
                </a:solidFill>
                <a:latin typeface="SamsungOne 400" panose="020B0503030303020204" pitchFamily="34" charset="0"/>
              </a:endParaRPr>
            </a:p>
          </p:txBody>
        </p:sp>
      </p:gr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30" name="직사각형 29">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Check the original data type. </a:t>
            </a:r>
          </a:p>
        </p:txBody>
      </p:sp>
      <p:grpSp>
        <p:nvGrpSpPr>
          <p:cNvPr id="2" name="그룹 1">
            <a:extLst>
              <a:ext uri="{FF2B5EF4-FFF2-40B4-BE49-F238E27FC236}">
                <a16:creationId xmlns="" xmlns:a16="http://schemas.microsoft.com/office/drawing/2014/main" id="{FBB2EC5F-88AA-41D4-AD6D-A9EDF672AC4A}"/>
              </a:ext>
            </a:extLst>
          </p:cNvPr>
          <p:cNvGrpSpPr/>
          <p:nvPr/>
        </p:nvGrpSpPr>
        <p:grpSpPr>
          <a:xfrm>
            <a:off x="558396" y="1710333"/>
            <a:ext cx="8782050" cy="3371837"/>
            <a:chOff x="558396" y="1700808"/>
            <a:chExt cx="8782050" cy="3371837"/>
          </a:xfrm>
        </p:grpSpPr>
        <p:sp>
          <p:nvSpPr>
            <p:cNvPr id="31" name="모서리가 둥근 직사각형 4">
              <a:extLst>
                <a:ext uri="{FF2B5EF4-FFF2-40B4-BE49-F238E27FC236}">
                  <a16:creationId xmlns="" xmlns:a16="http://schemas.microsoft.com/office/drawing/2014/main" id="{930158F8-A5B7-4F97-8E44-C73FC55364FC}"/>
                </a:ext>
              </a:extLst>
            </p:cNvPr>
            <p:cNvSpPr/>
            <p:nvPr/>
          </p:nvSpPr>
          <p:spPr>
            <a:xfrm>
              <a:off x="558396" y="1700808"/>
              <a:ext cx="8782050" cy="337183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2" name="그림 31"/>
            <p:cNvPicPr>
              <a:picLocks noChangeAspect="1"/>
            </p:cNvPicPr>
            <p:nvPr/>
          </p:nvPicPr>
          <p:blipFill rotWithShape="1">
            <a:blip r:embed="rId5"/>
            <a:srcRect r="18798" b="4627"/>
            <a:stretch/>
          </p:blipFill>
          <p:spPr>
            <a:xfrm>
              <a:off x="612503" y="1772816"/>
              <a:ext cx="8727191" cy="3145327"/>
            </a:xfrm>
            <a:prstGeom prst="rect">
              <a:avLst/>
            </a:prstGeom>
            <a:ln>
              <a:noFill/>
            </a:ln>
          </p:spPr>
        </p:pic>
      </p:grpSp>
    </p:spTree>
    <p:extLst>
      <p:ext uri="{BB962C8B-B14F-4D97-AF65-F5344CB8AC3E}">
        <p14:creationId xmlns:p14="http://schemas.microsoft.com/office/powerpoint/2010/main" val="278091822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Check the original data type. </a:t>
            </a: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3" name="그룹 2">
            <a:extLst>
              <a:ext uri="{FF2B5EF4-FFF2-40B4-BE49-F238E27FC236}">
                <a16:creationId xmlns="" xmlns:a16="http://schemas.microsoft.com/office/drawing/2014/main" id="{EF395BE5-858E-46E2-AC9B-3BF6ED1743BA}"/>
              </a:ext>
            </a:extLst>
          </p:cNvPr>
          <p:cNvGrpSpPr/>
          <p:nvPr/>
        </p:nvGrpSpPr>
        <p:grpSpPr>
          <a:xfrm>
            <a:off x="558396" y="1722986"/>
            <a:ext cx="8782050" cy="2570110"/>
            <a:chOff x="558396" y="1722986"/>
            <a:chExt cx="8782050" cy="2570110"/>
          </a:xfrm>
        </p:grpSpPr>
        <p:sp>
          <p:nvSpPr>
            <p:cNvPr id="10" name="모서리가 둥근 직사각형 4">
              <a:extLst>
                <a:ext uri="{FF2B5EF4-FFF2-40B4-BE49-F238E27FC236}">
                  <a16:creationId xmlns="" xmlns:a16="http://schemas.microsoft.com/office/drawing/2014/main" id="{930158F8-A5B7-4F97-8E44-C73FC55364FC}"/>
                </a:ext>
              </a:extLst>
            </p:cNvPr>
            <p:cNvSpPr/>
            <p:nvPr/>
          </p:nvSpPr>
          <p:spPr>
            <a:xfrm>
              <a:off x="558396" y="1722986"/>
              <a:ext cx="8782050" cy="25701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5076" t="7696" r="24284"/>
            <a:stretch/>
          </p:blipFill>
          <p:spPr>
            <a:xfrm>
              <a:off x="711199" y="1794993"/>
              <a:ext cx="8344669" cy="2498102"/>
            </a:xfrm>
            <a:prstGeom prst="rect">
              <a:avLst/>
            </a:prstGeom>
          </p:spPr>
        </p:pic>
      </p:grpSp>
    </p:spTree>
    <p:extLst>
      <p:ext uri="{BB962C8B-B14F-4D97-AF65-F5344CB8AC3E}">
        <p14:creationId xmlns:p14="http://schemas.microsoft.com/office/powerpoint/2010/main" val="138347239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 xmlns:a16="http://schemas.microsoft.com/office/drawing/2014/main" id="{2DD374C3-05CB-48D7-A1D6-6E076A1FC74E}"/>
              </a:ext>
            </a:extLst>
          </p:cNvPr>
          <p:cNvGrpSpPr/>
          <p:nvPr/>
        </p:nvGrpSpPr>
        <p:grpSpPr>
          <a:xfrm>
            <a:off x="557644" y="4426746"/>
            <a:ext cx="8782050" cy="787019"/>
            <a:chOff x="568325" y="5114924"/>
            <a:chExt cx="8782050" cy="813246"/>
          </a:xfrm>
        </p:grpSpPr>
        <p:sp>
          <p:nvSpPr>
            <p:cNvPr id="21"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2" name="그룹 21">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3" name="TextBox 22">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Check the original value of the origin column. </a:t>
              </a:r>
              <a:endParaRPr lang="ko-KR" altLang="en-US" sz="1300" dirty="0">
                <a:solidFill>
                  <a:prstClr val="black">
                    <a:lumMod val="85000"/>
                    <a:lumOff val="15000"/>
                  </a:prstClr>
                </a:solidFill>
                <a:latin typeface="SamsungOne 400" panose="020B0503030303020204" pitchFamily="34" charset="0"/>
              </a:endParaRPr>
            </a:p>
          </p:txBody>
        </p:sp>
      </p:gr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2" name="그룹 1">
            <a:extLst>
              <a:ext uri="{FF2B5EF4-FFF2-40B4-BE49-F238E27FC236}">
                <a16:creationId xmlns="" xmlns:a16="http://schemas.microsoft.com/office/drawing/2014/main" id="{99E0CC75-E5A4-416F-9B5C-D9E1FEA39872}"/>
              </a:ext>
            </a:extLst>
          </p:cNvPr>
          <p:cNvGrpSpPr/>
          <p:nvPr/>
        </p:nvGrpSpPr>
        <p:grpSpPr>
          <a:xfrm>
            <a:off x="558396" y="1768360"/>
            <a:ext cx="8782050" cy="2553385"/>
            <a:chOff x="558396" y="1768360"/>
            <a:chExt cx="8782050" cy="2553385"/>
          </a:xfrm>
        </p:grpSpPr>
        <p:sp>
          <p:nvSpPr>
            <p:cNvPr id="27" name="모서리가 둥근 직사각형 4">
              <a:extLst>
                <a:ext uri="{FF2B5EF4-FFF2-40B4-BE49-F238E27FC236}">
                  <a16:creationId xmlns="" xmlns:a16="http://schemas.microsoft.com/office/drawing/2014/main" id="{930158F8-A5B7-4F97-8E44-C73FC55364FC}"/>
                </a:ext>
              </a:extLst>
            </p:cNvPr>
            <p:cNvSpPr/>
            <p:nvPr/>
          </p:nvSpPr>
          <p:spPr>
            <a:xfrm>
              <a:off x="558396" y="1768360"/>
              <a:ext cx="8782050" cy="255171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22785"/>
            <a:stretch/>
          </p:blipFill>
          <p:spPr>
            <a:xfrm>
              <a:off x="631078" y="1807500"/>
              <a:ext cx="8708616" cy="2514245"/>
            </a:xfrm>
            <a:prstGeom prst="rect">
              <a:avLst/>
            </a:prstGeom>
          </p:spPr>
        </p:pic>
      </p:grpSp>
      <p:sp>
        <p:nvSpPr>
          <p:cNvPr id="28" name="직사각형 27">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Convert the integer data type into a character data type using dictionary.</a:t>
            </a:r>
          </a:p>
        </p:txBody>
      </p:sp>
    </p:spTree>
    <p:extLst>
      <p:ext uri="{BB962C8B-B14F-4D97-AF65-F5344CB8AC3E}">
        <p14:creationId xmlns:p14="http://schemas.microsoft.com/office/powerpoint/2010/main" val="203184892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6" name="직사각형 25">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Convert the integer data type into a character data type using dictionary.</a:t>
            </a:r>
          </a:p>
        </p:txBody>
      </p:sp>
      <p:grpSp>
        <p:nvGrpSpPr>
          <p:cNvPr id="29" name="그룹 28">
            <a:extLst>
              <a:ext uri="{FF2B5EF4-FFF2-40B4-BE49-F238E27FC236}">
                <a16:creationId xmlns="" xmlns:a16="http://schemas.microsoft.com/office/drawing/2014/main" id="{294F671A-803D-40A8-A442-1D6FB0E07EDD}"/>
              </a:ext>
            </a:extLst>
          </p:cNvPr>
          <p:cNvGrpSpPr/>
          <p:nvPr/>
        </p:nvGrpSpPr>
        <p:grpSpPr>
          <a:xfrm>
            <a:off x="558396" y="1768360"/>
            <a:ext cx="8782050" cy="2553385"/>
            <a:chOff x="558396" y="1768360"/>
            <a:chExt cx="8782050" cy="2553385"/>
          </a:xfrm>
        </p:grpSpPr>
        <p:sp>
          <p:nvSpPr>
            <p:cNvPr id="30" name="모서리가 둥근 직사각형 4">
              <a:extLst>
                <a:ext uri="{FF2B5EF4-FFF2-40B4-BE49-F238E27FC236}">
                  <a16:creationId xmlns="" xmlns:a16="http://schemas.microsoft.com/office/drawing/2014/main" id="{7796510C-3240-4EE2-952A-BC844109D8FE}"/>
                </a:ext>
              </a:extLst>
            </p:cNvPr>
            <p:cNvSpPr/>
            <p:nvPr/>
          </p:nvSpPr>
          <p:spPr>
            <a:xfrm>
              <a:off x="558396" y="1768360"/>
              <a:ext cx="8782050" cy="255171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1" name="그림 30">
              <a:extLst>
                <a:ext uri="{FF2B5EF4-FFF2-40B4-BE49-F238E27FC236}">
                  <a16:creationId xmlns="" xmlns:a16="http://schemas.microsoft.com/office/drawing/2014/main" id="{27F12910-D114-479E-A385-1B721B25AC4B}"/>
                </a:ext>
              </a:extLst>
            </p:cNvPr>
            <p:cNvPicPr>
              <a:picLocks noChangeAspect="1"/>
            </p:cNvPicPr>
            <p:nvPr/>
          </p:nvPicPr>
          <p:blipFill rotWithShape="1">
            <a:blip r:embed="rId4"/>
            <a:srcRect r="22785"/>
            <a:stretch/>
          </p:blipFill>
          <p:spPr>
            <a:xfrm>
              <a:off x="631078" y="1807500"/>
              <a:ext cx="8708616" cy="2514245"/>
            </a:xfrm>
            <a:prstGeom prst="rect">
              <a:avLst/>
            </a:prstGeom>
          </p:spPr>
        </p:pic>
      </p:grpSp>
      <p:grpSp>
        <p:nvGrpSpPr>
          <p:cNvPr id="4" name="그룹 3">
            <a:extLst>
              <a:ext uri="{FF2B5EF4-FFF2-40B4-BE49-F238E27FC236}">
                <a16:creationId xmlns="" xmlns:a16="http://schemas.microsoft.com/office/drawing/2014/main" id="{CE176EAC-F8F3-4BB0-B018-F79FCE910C3A}"/>
              </a:ext>
            </a:extLst>
          </p:cNvPr>
          <p:cNvGrpSpPr/>
          <p:nvPr/>
        </p:nvGrpSpPr>
        <p:grpSpPr>
          <a:xfrm>
            <a:off x="557644" y="4426746"/>
            <a:ext cx="8782050" cy="1320911"/>
            <a:chOff x="557644" y="4426746"/>
            <a:chExt cx="8782050" cy="1320911"/>
          </a:xfrm>
        </p:grpSpPr>
        <p:sp>
          <p:nvSpPr>
            <p:cNvPr id="15" name="모서리가 둥근 직사각형 4">
              <a:extLst>
                <a:ext uri="{FF2B5EF4-FFF2-40B4-BE49-F238E27FC236}">
                  <a16:creationId xmlns="" xmlns:a16="http://schemas.microsoft.com/office/drawing/2014/main" id="{36540DB6-6AFB-403C-810D-47765C27F07A}"/>
                </a:ext>
              </a:extLst>
            </p:cNvPr>
            <p:cNvSpPr/>
            <p:nvPr/>
          </p:nvSpPr>
          <p:spPr>
            <a:xfrm>
              <a:off x="557644" y="4426746"/>
              <a:ext cx="8782050" cy="13209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a:extLst>
                <a:ext uri="{FF2B5EF4-FFF2-40B4-BE49-F238E27FC236}">
                  <a16:creationId xmlns="" xmlns:a16="http://schemas.microsoft.com/office/drawing/2014/main" id="{AFC14A1A-0F10-4DA6-82D6-AC5C8D5BC0AF}"/>
                </a:ext>
              </a:extLst>
            </p:cNvPr>
            <p:cNvGrpSpPr/>
            <p:nvPr/>
          </p:nvGrpSpPr>
          <p:grpSpPr>
            <a:xfrm>
              <a:off x="665154" y="4519647"/>
              <a:ext cx="2918106" cy="292387"/>
              <a:chOff x="732985" y="5582396"/>
              <a:chExt cx="2918106" cy="302131"/>
            </a:xfrm>
          </p:grpSpPr>
          <p:pic>
            <p:nvPicPr>
              <p:cNvPr id="27" name="Picture 2" descr="Byte - Free electronics icons">
                <a:extLst>
                  <a:ext uri="{FF2B5EF4-FFF2-40B4-BE49-F238E27FC236}">
                    <a16:creationId xmlns="" xmlns:a16="http://schemas.microsoft.com/office/drawing/2014/main" id="{1FCA5AE3-B4DA-4840-BDD2-AC89E618F17B}"/>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 xmlns:a16="http://schemas.microsoft.com/office/drawing/2014/main" id="{8A8E8BE7-5749-4845-80F5-DC98A40FDEAB}"/>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7" name="TextBox 16">
              <a:extLst>
                <a:ext uri="{FF2B5EF4-FFF2-40B4-BE49-F238E27FC236}">
                  <a16:creationId xmlns="" xmlns:a16="http://schemas.microsoft.com/office/drawing/2014/main" id="{A03FEFC0-1552-4729-903B-49109D05AEC5}"/>
                </a:ext>
              </a:extLst>
            </p:cNvPr>
            <p:cNvSpPr txBox="1"/>
            <p:nvPr/>
          </p:nvSpPr>
          <p:spPr>
            <a:xfrm>
              <a:off x="1024575" y="485454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 the integer data type into a character data type.</a:t>
              </a:r>
              <a:endParaRPr lang="ko-KR" altLang="en-US" sz="1300" dirty="0">
                <a:solidFill>
                  <a:prstClr val="black">
                    <a:lumMod val="85000"/>
                    <a:lumOff val="15000"/>
                  </a:prstClr>
                </a:solidFill>
                <a:latin typeface="SamsungOne 400" panose="020B0503030303020204" pitchFamily="34" charset="0"/>
              </a:endParaRPr>
            </a:p>
          </p:txBody>
        </p:sp>
        <p:grpSp>
          <p:nvGrpSpPr>
            <p:cNvPr id="2" name="그룹 1">
              <a:extLst>
                <a:ext uri="{FF2B5EF4-FFF2-40B4-BE49-F238E27FC236}">
                  <a16:creationId xmlns="" xmlns:a16="http://schemas.microsoft.com/office/drawing/2014/main" id="{A017C580-6ECA-4332-B8F8-1DFCCEEA9867}"/>
                </a:ext>
              </a:extLst>
            </p:cNvPr>
            <p:cNvGrpSpPr/>
            <p:nvPr/>
          </p:nvGrpSpPr>
          <p:grpSpPr>
            <a:xfrm>
              <a:off x="665154" y="5093959"/>
              <a:ext cx="8640559" cy="534949"/>
              <a:chOff x="665154" y="4607090"/>
              <a:chExt cx="8640559" cy="534949"/>
            </a:xfrm>
          </p:grpSpPr>
          <p:grpSp>
            <p:nvGrpSpPr>
              <p:cNvPr id="32" name="그룹 31">
                <a:extLst>
                  <a:ext uri="{FF2B5EF4-FFF2-40B4-BE49-F238E27FC236}">
                    <a16:creationId xmlns="" xmlns:a16="http://schemas.microsoft.com/office/drawing/2014/main" id="{1BB5BB8D-729F-479F-AE6F-99F20D1762DC}"/>
                  </a:ext>
                </a:extLst>
              </p:cNvPr>
              <p:cNvGrpSpPr/>
              <p:nvPr/>
            </p:nvGrpSpPr>
            <p:grpSpPr>
              <a:xfrm>
                <a:off x="665154" y="4607090"/>
                <a:ext cx="2918106" cy="292387"/>
                <a:chOff x="732985" y="5582396"/>
                <a:chExt cx="2918106" cy="302131"/>
              </a:xfrm>
            </p:grpSpPr>
            <p:pic>
              <p:nvPicPr>
                <p:cNvPr id="33" name="Picture 2" descr="Byte - Free electronics icons">
                  <a:extLst>
                    <a:ext uri="{FF2B5EF4-FFF2-40B4-BE49-F238E27FC236}">
                      <a16:creationId xmlns="" xmlns:a16="http://schemas.microsoft.com/office/drawing/2014/main" id="{C3D566AC-B730-491E-BD4E-ABFCD0C3F0B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 xmlns:a16="http://schemas.microsoft.com/office/drawing/2014/main" id="{FDA4B3E4-16E7-47D9-9A7C-673D704C37DB}"/>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6-3 ~ 6-4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5" name="TextBox 34">
                <a:extLst>
                  <a:ext uri="{FF2B5EF4-FFF2-40B4-BE49-F238E27FC236}">
                    <a16:creationId xmlns="" xmlns:a16="http://schemas.microsoft.com/office/drawing/2014/main" id="{884539F7-82EF-44C7-BCB7-C72432E74ED0}"/>
                  </a:ext>
                </a:extLst>
              </p:cNvPr>
              <p:cNvSpPr txBox="1"/>
              <p:nvPr/>
            </p:nvSpPr>
            <p:spPr>
              <a:xfrm>
                <a:off x="1024575" y="494198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Check the original value and the data type of the origin column.</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255518661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3" name="그룹 2">
            <a:extLst>
              <a:ext uri="{FF2B5EF4-FFF2-40B4-BE49-F238E27FC236}">
                <a16:creationId xmlns="" xmlns:a16="http://schemas.microsoft.com/office/drawing/2014/main" id="{10FBADB5-A6AA-4ED3-B599-B5F69993B0FD}"/>
              </a:ext>
            </a:extLst>
          </p:cNvPr>
          <p:cNvGrpSpPr/>
          <p:nvPr/>
        </p:nvGrpSpPr>
        <p:grpSpPr>
          <a:xfrm>
            <a:off x="558396" y="1777886"/>
            <a:ext cx="8782050" cy="1795738"/>
            <a:chOff x="558396" y="1777886"/>
            <a:chExt cx="8782050" cy="1795738"/>
          </a:xfrm>
        </p:grpSpPr>
        <p:sp>
          <p:nvSpPr>
            <p:cNvPr id="28" name="모서리가 둥근 직사각형 4">
              <a:extLst>
                <a:ext uri="{FF2B5EF4-FFF2-40B4-BE49-F238E27FC236}">
                  <a16:creationId xmlns="" xmlns:a16="http://schemas.microsoft.com/office/drawing/2014/main" id="{930158F8-A5B7-4F97-8E44-C73FC55364FC}"/>
                </a:ext>
              </a:extLst>
            </p:cNvPr>
            <p:cNvSpPr/>
            <p:nvPr/>
          </p:nvSpPr>
          <p:spPr>
            <a:xfrm>
              <a:off x="558396" y="1777886"/>
              <a:ext cx="8782050" cy="179573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4017"/>
            <a:stretch/>
          </p:blipFill>
          <p:spPr>
            <a:xfrm>
              <a:off x="621407" y="1856643"/>
              <a:ext cx="8718287" cy="1688380"/>
            </a:xfrm>
            <a:prstGeom prst="rect">
              <a:avLst/>
            </a:prstGeom>
          </p:spPr>
        </p:pic>
      </p:grpSp>
      <p:sp>
        <p:nvSpPr>
          <p:cNvPr id="27" name="직사각형 26">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Convert the string into a categorical type. </a:t>
            </a:r>
          </a:p>
        </p:txBody>
      </p:sp>
      <p:grpSp>
        <p:nvGrpSpPr>
          <p:cNvPr id="4" name="그룹 3">
            <a:extLst>
              <a:ext uri="{FF2B5EF4-FFF2-40B4-BE49-F238E27FC236}">
                <a16:creationId xmlns="" xmlns:a16="http://schemas.microsoft.com/office/drawing/2014/main" id="{11754A83-47EA-41FC-9F51-D6FE591A5B55}"/>
              </a:ext>
            </a:extLst>
          </p:cNvPr>
          <p:cNvGrpSpPr/>
          <p:nvPr/>
        </p:nvGrpSpPr>
        <p:grpSpPr>
          <a:xfrm>
            <a:off x="557644" y="3645024"/>
            <a:ext cx="8782050" cy="1281539"/>
            <a:chOff x="557644" y="3645024"/>
            <a:chExt cx="8782050" cy="1281539"/>
          </a:xfrm>
        </p:grpSpPr>
        <p:sp>
          <p:nvSpPr>
            <p:cNvPr id="21" name="모서리가 둥근 직사각형 4">
              <a:extLst>
                <a:ext uri="{FF2B5EF4-FFF2-40B4-BE49-F238E27FC236}">
                  <a16:creationId xmlns="" xmlns:a16="http://schemas.microsoft.com/office/drawing/2014/main" id="{C3569CBD-5212-483A-A582-6794A42BDB63}"/>
                </a:ext>
              </a:extLst>
            </p:cNvPr>
            <p:cNvSpPr/>
            <p:nvPr/>
          </p:nvSpPr>
          <p:spPr>
            <a:xfrm>
              <a:off x="557644" y="3645024"/>
              <a:ext cx="8782050" cy="12815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2" name="그룹 21">
              <a:extLst>
                <a:ext uri="{FF2B5EF4-FFF2-40B4-BE49-F238E27FC236}">
                  <a16:creationId xmlns="" xmlns:a16="http://schemas.microsoft.com/office/drawing/2014/main" id="{F18919BF-DD65-4EDD-8E99-5FA6C053E53B}"/>
                </a:ext>
              </a:extLst>
            </p:cNvPr>
            <p:cNvGrpSpPr/>
            <p:nvPr/>
          </p:nvGrpSpPr>
          <p:grpSpPr>
            <a:xfrm>
              <a:off x="665154" y="3737925"/>
              <a:ext cx="2918106" cy="292387"/>
              <a:chOff x="732985" y="5582396"/>
              <a:chExt cx="2918106" cy="302131"/>
            </a:xfrm>
          </p:grpSpPr>
          <p:pic>
            <p:nvPicPr>
              <p:cNvPr id="2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3" name="TextBox 22">
              <a:extLst>
                <a:ext uri="{FF2B5EF4-FFF2-40B4-BE49-F238E27FC236}">
                  <a16:creationId xmlns="" xmlns:a16="http://schemas.microsoft.com/office/drawing/2014/main" id="{0800EE66-B78E-4CCD-A49E-31BBE412C7F6}"/>
                </a:ext>
              </a:extLst>
            </p:cNvPr>
            <p:cNvSpPr txBox="1"/>
            <p:nvPr/>
          </p:nvSpPr>
          <p:spPr>
            <a:xfrm>
              <a:off x="1024575" y="404713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 the string data type of the origin column into a categorical type. </a:t>
              </a:r>
              <a:endParaRPr lang="ko-KR" altLang="en-US" sz="1300" dirty="0">
                <a:solidFill>
                  <a:prstClr val="black">
                    <a:lumMod val="85000"/>
                    <a:lumOff val="15000"/>
                  </a:prstClr>
                </a:solidFill>
                <a:latin typeface="SamsungOne 400" panose="020B0503030303020204" pitchFamily="34" charset="0"/>
              </a:endParaRPr>
            </a:p>
          </p:txBody>
        </p:sp>
        <p:grpSp>
          <p:nvGrpSpPr>
            <p:cNvPr id="15" name="그룹 14">
              <a:extLst>
                <a:ext uri="{FF2B5EF4-FFF2-40B4-BE49-F238E27FC236}">
                  <a16:creationId xmlns="" xmlns:a16="http://schemas.microsoft.com/office/drawing/2014/main" id="{3C857055-78A7-4294-8D23-98197EE1FF95}"/>
                </a:ext>
              </a:extLst>
            </p:cNvPr>
            <p:cNvGrpSpPr/>
            <p:nvPr/>
          </p:nvGrpSpPr>
          <p:grpSpPr>
            <a:xfrm>
              <a:off x="665154" y="4346237"/>
              <a:ext cx="8640559" cy="492952"/>
              <a:chOff x="665154" y="3805477"/>
              <a:chExt cx="8640559" cy="492952"/>
            </a:xfrm>
          </p:grpSpPr>
          <p:grpSp>
            <p:nvGrpSpPr>
              <p:cNvPr id="16" name="그룹 15">
                <a:extLst>
                  <a:ext uri="{FF2B5EF4-FFF2-40B4-BE49-F238E27FC236}">
                    <a16:creationId xmlns="" xmlns:a16="http://schemas.microsoft.com/office/drawing/2014/main" id="{70044D0E-5A1F-4271-A09E-0F7CBD60D535}"/>
                  </a:ext>
                </a:extLst>
              </p:cNvPr>
              <p:cNvGrpSpPr/>
              <p:nvPr/>
            </p:nvGrpSpPr>
            <p:grpSpPr>
              <a:xfrm>
                <a:off x="665154" y="3805477"/>
                <a:ext cx="2918106" cy="292387"/>
                <a:chOff x="732985" y="5582396"/>
                <a:chExt cx="2918106" cy="302131"/>
              </a:xfrm>
            </p:grpSpPr>
            <p:pic>
              <p:nvPicPr>
                <p:cNvPr id="18" name="Picture 2" descr="Byte - Free electronics icons">
                  <a:extLst>
                    <a:ext uri="{FF2B5EF4-FFF2-40B4-BE49-F238E27FC236}">
                      <a16:creationId xmlns="" xmlns:a16="http://schemas.microsoft.com/office/drawing/2014/main" id="{7B0063B7-C366-459B-9BD0-1BAB5BE30CCC}"/>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 xmlns:a16="http://schemas.microsoft.com/office/drawing/2014/main" id="{D701E89F-BFAF-4392-BBAE-C2CA0D8DDEDE}"/>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7" name="TextBox 16">
                <a:extLst>
                  <a:ext uri="{FF2B5EF4-FFF2-40B4-BE49-F238E27FC236}">
                    <a16:creationId xmlns="" xmlns:a16="http://schemas.microsoft.com/office/drawing/2014/main" id="{BD9531FA-D73E-433A-BB89-4C738AF2B2C1}"/>
                  </a:ext>
                </a:extLst>
              </p:cNvPr>
              <p:cNvSpPr txBox="1"/>
              <p:nvPr/>
            </p:nvSpPr>
            <p:spPr>
              <a:xfrm>
                <a:off x="1024575" y="409837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 the categorical type back to the string type.</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3733229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924" y="2944360"/>
            <a:ext cx="8782050" cy="294325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047200"/>
            <a:ext cx="8782050" cy="7893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6" name="Rectangle 12">
            <a:extLst>
              <a:ext uri="{FF2B5EF4-FFF2-40B4-BE49-F238E27FC236}">
                <a16:creationId xmlns="" xmlns:a16="http://schemas.microsoft.com/office/drawing/2014/main" id="{39C1D0BA-7152-4AAC-B295-DCCB5F8378F4}"/>
              </a:ext>
            </a:extLst>
          </p:cNvPr>
          <p:cNvSpPr/>
          <p:nvPr/>
        </p:nvSpPr>
        <p:spPr>
          <a:xfrm>
            <a:off x="711201" y="1687394"/>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is the same concept as the range in standard Python.</a:t>
            </a:r>
          </a:p>
        </p:txBody>
      </p:sp>
      <p:pic>
        <p:nvPicPr>
          <p:cNvPr id="3" name="그림 2"/>
          <p:cNvPicPr>
            <a:picLocks noChangeAspect="1"/>
          </p:cNvPicPr>
          <p:nvPr/>
        </p:nvPicPr>
        <p:blipFill rotWithShape="1">
          <a:blip r:embed="rId3"/>
          <a:srcRect l="1203" r="20712"/>
          <a:stretch/>
        </p:blipFill>
        <p:spPr>
          <a:xfrm>
            <a:off x="606489" y="2090084"/>
            <a:ext cx="8729276" cy="725811"/>
          </a:xfrm>
          <a:prstGeom prst="rect">
            <a:avLst/>
          </a:prstGeom>
        </p:spPr>
      </p:pic>
      <p:pic>
        <p:nvPicPr>
          <p:cNvPr id="4" name="그림 3"/>
          <p:cNvPicPr>
            <a:picLocks noChangeAspect="1"/>
          </p:cNvPicPr>
          <p:nvPr/>
        </p:nvPicPr>
        <p:blipFill rotWithShape="1">
          <a:blip r:embed="rId4"/>
          <a:srcRect l="1392" r="16049"/>
          <a:stretch/>
        </p:blipFill>
        <p:spPr>
          <a:xfrm>
            <a:off x="662473" y="2991793"/>
            <a:ext cx="8681428" cy="2832888"/>
          </a:xfrm>
          <a:prstGeom prst="rect">
            <a:avLst/>
          </a:prstGeom>
        </p:spPr>
      </p:pic>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4" name="직사각형 13">
            <a:extLst>
              <a:ext uri="{FF2B5EF4-FFF2-40B4-BE49-F238E27FC236}">
                <a16:creationId xmlns="" xmlns:a16="http://schemas.microsoft.com/office/drawing/2014/main" id="{4A422E67-58E1-49A7-A601-21BB5F7BDF5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Creating Arrays with </a:t>
            </a:r>
            <a:r>
              <a:rPr lang="en-US" altLang="ko-KR" sz="1400" dirty="0" err="1">
                <a:solidFill>
                  <a:schemeClr val="tx1"/>
                </a:solidFill>
                <a:latin typeface="SamsungOne 400" panose="020B0503030303020204" pitchFamily="34" charset="0"/>
                <a:ea typeface="SamsungOne 400" panose="020B0503030303020204" pitchFamily="34" charset="0"/>
              </a:rPr>
              <a:t>arange</a:t>
            </a:r>
            <a:endParaRPr lang="ko-KR" altLang="en-US" sz="1400" dirty="0">
              <a:solidFill>
                <a:schemeClr val="tx1"/>
              </a:solidFill>
              <a:latin typeface="SamsungOne 400" panose="020B0503030303020204" pitchFamily="34" charset="0"/>
            </a:endParaRPr>
          </a:p>
        </p:txBody>
      </p:sp>
      <p:sp>
        <p:nvSpPr>
          <p:cNvPr id="19" name="Rectangle 12">
            <a:extLst>
              <a:ext uri="{FF2B5EF4-FFF2-40B4-BE49-F238E27FC236}">
                <a16:creationId xmlns="" xmlns:a16="http://schemas.microsoft.com/office/drawing/2014/main" id="{59D1C1A2-A3E8-4A1E-A6C6-6B3994070650}"/>
              </a:ext>
            </a:extLst>
          </p:cNvPr>
          <p:cNvSpPr/>
          <p:nvPr/>
        </p:nvSpPr>
        <p:spPr>
          <a:xfrm>
            <a:off x="702941" y="596233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NumPy arrays, use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np.arrange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29028195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Convert the string into a categorical type. </a:t>
            </a:r>
          </a:p>
        </p:txBody>
      </p:sp>
      <p:grpSp>
        <p:nvGrpSpPr>
          <p:cNvPr id="20" name="그룹 19">
            <a:extLst>
              <a:ext uri="{FF2B5EF4-FFF2-40B4-BE49-F238E27FC236}">
                <a16:creationId xmlns="" xmlns:a16="http://schemas.microsoft.com/office/drawing/2014/main" id="{2DD374C3-05CB-48D7-A1D6-6E076A1FC74E}"/>
              </a:ext>
            </a:extLst>
          </p:cNvPr>
          <p:cNvGrpSpPr/>
          <p:nvPr/>
        </p:nvGrpSpPr>
        <p:grpSpPr>
          <a:xfrm>
            <a:off x="557644" y="4725144"/>
            <a:ext cx="8782050" cy="787019"/>
            <a:chOff x="568325" y="5114924"/>
            <a:chExt cx="8782050" cy="813246"/>
          </a:xfrm>
        </p:grpSpPr>
        <p:sp>
          <p:nvSpPr>
            <p:cNvPr id="21"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2" name="그룹 21">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3" name="TextBox 22">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 the integer type of the model year column into a categorical type. </a:t>
              </a:r>
              <a:endParaRPr lang="ko-KR" altLang="en-US" sz="1300" dirty="0">
                <a:solidFill>
                  <a:prstClr val="black">
                    <a:lumMod val="85000"/>
                    <a:lumOff val="15000"/>
                  </a:prstClr>
                </a:solidFill>
                <a:latin typeface="SamsungOne 400" panose="020B0503030303020204" pitchFamily="34" charset="0"/>
              </a:endParaRPr>
            </a:p>
          </p:txBody>
        </p:sp>
      </p:gr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2" name="그룹 1">
            <a:extLst>
              <a:ext uri="{FF2B5EF4-FFF2-40B4-BE49-F238E27FC236}">
                <a16:creationId xmlns="" xmlns:a16="http://schemas.microsoft.com/office/drawing/2014/main" id="{1472FEF8-9AD1-4330-9C31-389C381385EE}"/>
              </a:ext>
            </a:extLst>
          </p:cNvPr>
          <p:cNvGrpSpPr/>
          <p:nvPr/>
        </p:nvGrpSpPr>
        <p:grpSpPr>
          <a:xfrm>
            <a:off x="558396" y="1768361"/>
            <a:ext cx="8782050" cy="2859624"/>
            <a:chOff x="558396" y="1768361"/>
            <a:chExt cx="8782050" cy="2859624"/>
          </a:xfrm>
        </p:grpSpPr>
        <p:sp>
          <p:nvSpPr>
            <p:cNvPr id="18" name="모서리가 둥근 직사각형 4">
              <a:extLst>
                <a:ext uri="{FF2B5EF4-FFF2-40B4-BE49-F238E27FC236}">
                  <a16:creationId xmlns="" xmlns:a16="http://schemas.microsoft.com/office/drawing/2014/main" id="{930158F8-A5B7-4F97-8E44-C73FC55364FC}"/>
                </a:ext>
              </a:extLst>
            </p:cNvPr>
            <p:cNvSpPr/>
            <p:nvPr/>
          </p:nvSpPr>
          <p:spPr>
            <a:xfrm>
              <a:off x="558396" y="1768361"/>
              <a:ext cx="8782050" cy="28596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5"/>
            <a:srcRect r="23571"/>
            <a:stretch/>
          </p:blipFill>
          <p:spPr>
            <a:xfrm>
              <a:off x="621092" y="1835493"/>
              <a:ext cx="8718601" cy="2709348"/>
            </a:xfrm>
            <a:prstGeom prst="rect">
              <a:avLst/>
            </a:prstGeom>
          </p:spPr>
        </p:pic>
      </p:grpSp>
    </p:spTree>
    <p:extLst>
      <p:ext uri="{BB962C8B-B14F-4D97-AF65-F5344CB8AC3E}">
        <p14:creationId xmlns:p14="http://schemas.microsoft.com/office/powerpoint/2010/main" val="355585269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 xmlns:a16="http://schemas.microsoft.com/office/drawing/2014/main" id="{2DD374C3-05CB-48D7-A1D6-6E076A1FC74E}"/>
              </a:ext>
            </a:extLst>
          </p:cNvPr>
          <p:cNvGrpSpPr/>
          <p:nvPr/>
        </p:nvGrpSpPr>
        <p:grpSpPr>
          <a:xfrm>
            <a:off x="557644" y="5123722"/>
            <a:ext cx="8782050" cy="787019"/>
            <a:chOff x="568325" y="5114924"/>
            <a:chExt cx="8782050" cy="813246"/>
          </a:xfrm>
        </p:grpSpPr>
        <p:sp>
          <p:nvSpPr>
            <p:cNvPr id="22"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Generate df with the </a:t>
              </a:r>
              <a:r>
                <a:rPr lang="en-US" altLang="ko-KR" sz="1300" dirty="0" err="1">
                  <a:solidFill>
                    <a:prstClr val="black">
                      <a:lumMod val="85000"/>
                      <a:lumOff val="15000"/>
                    </a:prstClr>
                  </a:solidFill>
                  <a:latin typeface="SamsungOne 400" panose="020B0503030303020204" pitchFamily="34" charset="0"/>
                </a:rPr>
                <a:t>read_csv</a:t>
              </a:r>
              <a:r>
                <a:rPr lang="en-US" altLang="ko-KR" sz="1300" dirty="0">
                  <a:solidFill>
                    <a:prstClr val="black">
                      <a:lumMod val="85000"/>
                      <a:lumOff val="15000"/>
                    </a:prstClr>
                  </a:solidFill>
                  <a:latin typeface="SamsungOne 400" panose="020B0503030303020204" pitchFamily="34" charset="0"/>
                </a:rPr>
                <a:t>() function.</a:t>
              </a:r>
              <a:endParaRPr lang="ko-KR" altLang="en-US" sz="1300" dirty="0">
                <a:solidFill>
                  <a:prstClr val="black">
                    <a:lumMod val="85000"/>
                    <a:lumOff val="15000"/>
                  </a:prstClr>
                </a:solidFill>
                <a:latin typeface="SamsungOne 400" panose="020B0503030303020204" pitchFamily="34" charset="0"/>
              </a:endParaRPr>
            </a:p>
          </p:txBody>
        </p:sp>
      </p:gr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8" name="직사각형 27">
            <a:extLst>
              <a:ext uri="{FF2B5EF4-FFF2-40B4-BE49-F238E27FC236}">
                <a16:creationId xmlns="" xmlns:a16="http://schemas.microsoft.com/office/drawing/2014/main"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Categorical Data Conversion (Division of Sections)</a:t>
            </a:r>
          </a:p>
        </p:txBody>
      </p:sp>
      <p:sp>
        <p:nvSpPr>
          <p:cNvPr id="29" name="직사각형 28">
            <a:extLst>
              <a:ext uri="{FF2B5EF4-FFF2-40B4-BE49-F238E27FC236}">
                <a16:creationId xmlns="" xmlns:a16="http://schemas.microsoft.com/office/drawing/2014/main"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Convert continuous variables into categorical discrete variables.</a:t>
            </a:r>
          </a:p>
        </p:txBody>
      </p:sp>
      <p:grpSp>
        <p:nvGrpSpPr>
          <p:cNvPr id="2" name="그룹 1">
            <a:extLst>
              <a:ext uri="{FF2B5EF4-FFF2-40B4-BE49-F238E27FC236}">
                <a16:creationId xmlns="" xmlns:a16="http://schemas.microsoft.com/office/drawing/2014/main" id="{D6DBBFFC-41BA-4A74-A600-2A0EB87B3993}"/>
              </a:ext>
            </a:extLst>
          </p:cNvPr>
          <p:cNvGrpSpPr/>
          <p:nvPr/>
        </p:nvGrpSpPr>
        <p:grpSpPr>
          <a:xfrm>
            <a:off x="558396" y="2236231"/>
            <a:ext cx="8782050" cy="2792969"/>
            <a:chOff x="558396" y="2236231"/>
            <a:chExt cx="8782050" cy="2792969"/>
          </a:xfrm>
        </p:grpSpPr>
        <p:sp>
          <p:nvSpPr>
            <p:cNvPr id="19" name="모서리가 둥근 직사각형 4">
              <a:extLst>
                <a:ext uri="{FF2B5EF4-FFF2-40B4-BE49-F238E27FC236}">
                  <a16:creationId xmlns="" xmlns:a16="http://schemas.microsoft.com/office/drawing/2014/main" id="{930158F8-A5B7-4F97-8E44-C73FC55364FC}"/>
                </a:ext>
              </a:extLst>
            </p:cNvPr>
            <p:cNvSpPr/>
            <p:nvPr/>
          </p:nvSpPr>
          <p:spPr>
            <a:xfrm>
              <a:off x="558396" y="2236231"/>
              <a:ext cx="8782050" cy="279296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5"/>
            <a:srcRect r="24381"/>
            <a:stretch/>
          </p:blipFill>
          <p:spPr>
            <a:xfrm>
              <a:off x="617869" y="2276872"/>
              <a:ext cx="8721825" cy="2736501"/>
            </a:xfrm>
            <a:prstGeom prst="rect">
              <a:avLst/>
            </a:prstGeom>
          </p:spPr>
        </p:pic>
      </p:grpSp>
    </p:spTree>
    <p:extLst>
      <p:ext uri="{BB962C8B-B14F-4D97-AF65-F5344CB8AC3E}">
        <p14:creationId xmlns:p14="http://schemas.microsoft.com/office/powerpoint/2010/main" val="257636708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19" name="직사각형 18">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Convert continuous variables into categorical discrete variables.</a:t>
            </a:r>
          </a:p>
        </p:txBody>
      </p:sp>
      <p:grpSp>
        <p:nvGrpSpPr>
          <p:cNvPr id="2" name="그룹 1">
            <a:extLst>
              <a:ext uri="{FF2B5EF4-FFF2-40B4-BE49-F238E27FC236}">
                <a16:creationId xmlns="" xmlns:a16="http://schemas.microsoft.com/office/drawing/2014/main" id="{4E5EF364-B2BA-4EBB-B2AD-6D7D99231468}"/>
              </a:ext>
            </a:extLst>
          </p:cNvPr>
          <p:cNvGrpSpPr/>
          <p:nvPr/>
        </p:nvGrpSpPr>
        <p:grpSpPr>
          <a:xfrm>
            <a:off x="558396" y="1768360"/>
            <a:ext cx="8782050" cy="2794309"/>
            <a:chOff x="558396" y="1768360"/>
            <a:chExt cx="8782050" cy="2794309"/>
          </a:xfrm>
        </p:grpSpPr>
        <p:sp>
          <p:nvSpPr>
            <p:cNvPr id="18" name="모서리가 둥근 직사각형 4">
              <a:extLst>
                <a:ext uri="{FF2B5EF4-FFF2-40B4-BE49-F238E27FC236}">
                  <a16:creationId xmlns="" xmlns:a16="http://schemas.microsoft.com/office/drawing/2014/main" id="{930158F8-A5B7-4F97-8E44-C73FC55364FC}"/>
                </a:ext>
              </a:extLst>
            </p:cNvPr>
            <p:cNvSpPr/>
            <p:nvPr/>
          </p:nvSpPr>
          <p:spPr>
            <a:xfrm>
              <a:off x="558396" y="1768360"/>
              <a:ext cx="8782050" cy="27943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0" name="그림 19"/>
            <p:cNvPicPr>
              <a:picLocks noChangeAspect="1"/>
            </p:cNvPicPr>
            <p:nvPr/>
          </p:nvPicPr>
          <p:blipFill rotWithShape="1">
            <a:blip r:embed="rId4"/>
            <a:srcRect r="24381"/>
            <a:stretch/>
          </p:blipFill>
          <p:spPr>
            <a:xfrm>
              <a:off x="617869" y="1816634"/>
              <a:ext cx="8721825" cy="2736501"/>
            </a:xfrm>
            <a:prstGeom prst="rect">
              <a:avLst/>
            </a:prstGeom>
          </p:spPr>
        </p:pic>
      </p:grpSp>
      <p:grpSp>
        <p:nvGrpSpPr>
          <p:cNvPr id="3" name="그룹 2">
            <a:extLst>
              <a:ext uri="{FF2B5EF4-FFF2-40B4-BE49-F238E27FC236}">
                <a16:creationId xmlns="" xmlns:a16="http://schemas.microsoft.com/office/drawing/2014/main" id="{E4A9C766-BCEA-4395-9FFD-D9F4ED1ECBB8}"/>
              </a:ext>
            </a:extLst>
          </p:cNvPr>
          <p:cNvGrpSpPr/>
          <p:nvPr/>
        </p:nvGrpSpPr>
        <p:grpSpPr>
          <a:xfrm>
            <a:off x="557644" y="4657600"/>
            <a:ext cx="8782050" cy="1267339"/>
            <a:chOff x="557644" y="4657600"/>
            <a:chExt cx="8782050" cy="1267339"/>
          </a:xfrm>
        </p:grpSpPr>
        <p:sp>
          <p:nvSpPr>
            <p:cNvPr id="22" name="모서리가 둥근 직사각형 4">
              <a:extLst>
                <a:ext uri="{FF2B5EF4-FFF2-40B4-BE49-F238E27FC236}">
                  <a16:creationId xmlns="" xmlns:a16="http://schemas.microsoft.com/office/drawing/2014/main" id="{C3569CBD-5212-483A-A582-6794A42BDB63}"/>
                </a:ext>
              </a:extLst>
            </p:cNvPr>
            <p:cNvSpPr/>
            <p:nvPr/>
          </p:nvSpPr>
          <p:spPr>
            <a:xfrm>
              <a:off x="557644" y="4657600"/>
              <a:ext cx="8782050" cy="12673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 xmlns:a16="http://schemas.microsoft.com/office/drawing/2014/main" id="{F18919BF-DD65-4EDD-8E99-5FA6C053E53B}"/>
                </a:ext>
              </a:extLst>
            </p:cNvPr>
            <p:cNvGrpSpPr/>
            <p:nvPr/>
          </p:nvGrpSpPr>
          <p:grpSpPr>
            <a:xfrm>
              <a:off x="665154" y="4750501"/>
              <a:ext cx="2918106" cy="292387"/>
              <a:chOff x="732985" y="5582396"/>
              <a:chExt cx="2918106" cy="302131"/>
            </a:xfrm>
          </p:grpSpPr>
          <p:pic>
            <p:nvPicPr>
              <p:cNvPr id="2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9-3 ~ 9-4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 xmlns:a16="http://schemas.microsoft.com/office/drawing/2014/main" id="{0800EE66-B78E-4CCD-A49E-31BBE412C7F6}"/>
                </a:ext>
              </a:extLst>
            </p:cNvPr>
            <p:cNvSpPr txBox="1"/>
            <p:nvPr/>
          </p:nvSpPr>
          <p:spPr>
            <a:xfrm>
              <a:off x="1024575" y="505985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Designate the column name.</a:t>
              </a:r>
              <a:endParaRPr lang="ko-KR" altLang="en-US" sz="1300" dirty="0">
                <a:solidFill>
                  <a:prstClr val="black">
                    <a:lumMod val="85000"/>
                    <a:lumOff val="15000"/>
                  </a:prstClr>
                </a:solidFill>
                <a:latin typeface="SamsungOne 400" panose="020B0503030303020204" pitchFamily="34" charset="0"/>
              </a:endParaRPr>
            </a:p>
          </p:txBody>
        </p:sp>
        <p:grpSp>
          <p:nvGrpSpPr>
            <p:cNvPr id="15" name="그룹 14">
              <a:extLst>
                <a:ext uri="{FF2B5EF4-FFF2-40B4-BE49-F238E27FC236}">
                  <a16:creationId xmlns="" xmlns:a16="http://schemas.microsoft.com/office/drawing/2014/main" id="{177D9BEA-64CD-490F-A0B5-11CF9E50AEAD}"/>
                </a:ext>
              </a:extLst>
            </p:cNvPr>
            <p:cNvGrpSpPr/>
            <p:nvPr/>
          </p:nvGrpSpPr>
          <p:grpSpPr>
            <a:xfrm>
              <a:off x="665154" y="5336555"/>
              <a:ext cx="8640559" cy="496544"/>
              <a:chOff x="665154" y="4823114"/>
              <a:chExt cx="8640559" cy="496544"/>
            </a:xfrm>
          </p:grpSpPr>
          <p:grpSp>
            <p:nvGrpSpPr>
              <p:cNvPr id="16" name="그룹 15">
                <a:extLst>
                  <a:ext uri="{FF2B5EF4-FFF2-40B4-BE49-F238E27FC236}">
                    <a16:creationId xmlns="" xmlns:a16="http://schemas.microsoft.com/office/drawing/2014/main" id="{BD20A4E5-7ACD-450D-BCDF-2267BF5D1722}"/>
                  </a:ext>
                </a:extLst>
              </p:cNvPr>
              <p:cNvGrpSpPr/>
              <p:nvPr/>
            </p:nvGrpSpPr>
            <p:grpSpPr>
              <a:xfrm>
                <a:off x="665154" y="4823114"/>
                <a:ext cx="2918106" cy="292387"/>
                <a:chOff x="732985" y="5582396"/>
                <a:chExt cx="2918106" cy="302131"/>
              </a:xfrm>
            </p:grpSpPr>
            <p:pic>
              <p:nvPicPr>
                <p:cNvPr id="27" name="Picture 2" descr="Byte - Free electronics icons">
                  <a:extLst>
                    <a:ext uri="{FF2B5EF4-FFF2-40B4-BE49-F238E27FC236}">
                      <a16:creationId xmlns="" xmlns:a16="http://schemas.microsoft.com/office/drawing/2014/main" id="{E0F87862-8375-4D60-BDBA-0829A7935F0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 xmlns:a16="http://schemas.microsoft.com/office/drawing/2014/main" id="{AE14E84B-66A1-4E2C-B0C6-98392C386523}"/>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9-6 ~ 9-8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7" name="TextBox 16">
                <a:extLst>
                  <a:ext uri="{FF2B5EF4-FFF2-40B4-BE49-F238E27FC236}">
                    <a16:creationId xmlns="" xmlns:a16="http://schemas.microsoft.com/office/drawing/2014/main" id="{EC6A5FC5-ABD2-4FE3-BC6D-936ACECD73C4}"/>
                  </a:ext>
                </a:extLst>
              </p:cNvPr>
              <p:cNvSpPr txBox="1"/>
              <p:nvPr/>
            </p:nvSpPr>
            <p:spPr>
              <a:xfrm>
                <a:off x="1024575" y="511960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Find the missing data (“?”) of the horsepower column and convert it into a float. </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373382653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19" name="직사각형 18">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Convert continuous variables into categorical discrete variables.</a:t>
            </a:r>
          </a:p>
        </p:txBody>
      </p:sp>
      <p:grpSp>
        <p:nvGrpSpPr>
          <p:cNvPr id="2" name="그룹 1">
            <a:extLst>
              <a:ext uri="{FF2B5EF4-FFF2-40B4-BE49-F238E27FC236}">
                <a16:creationId xmlns="" xmlns:a16="http://schemas.microsoft.com/office/drawing/2014/main" id="{4E5EF364-B2BA-4EBB-B2AD-6D7D99231468}"/>
              </a:ext>
            </a:extLst>
          </p:cNvPr>
          <p:cNvGrpSpPr/>
          <p:nvPr/>
        </p:nvGrpSpPr>
        <p:grpSpPr>
          <a:xfrm>
            <a:off x="558396" y="1768360"/>
            <a:ext cx="8782050" cy="2794309"/>
            <a:chOff x="558396" y="1768360"/>
            <a:chExt cx="8782050" cy="2794309"/>
          </a:xfrm>
        </p:grpSpPr>
        <p:sp>
          <p:nvSpPr>
            <p:cNvPr id="18" name="모서리가 둥근 직사각형 4">
              <a:extLst>
                <a:ext uri="{FF2B5EF4-FFF2-40B4-BE49-F238E27FC236}">
                  <a16:creationId xmlns="" xmlns:a16="http://schemas.microsoft.com/office/drawing/2014/main" id="{930158F8-A5B7-4F97-8E44-C73FC55364FC}"/>
                </a:ext>
              </a:extLst>
            </p:cNvPr>
            <p:cNvSpPr/>
            <p:nvPr/>
          </p:nvSpPr>
          <p:spPr>
            <a:xfrm>
              <a:off x="558396" y="1768360"/>
              <a:ext cx="8782050" cy="27943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0" name="그림 19"/>
            <p:cNvPicPr>
              <a:picLocks noChangeAspect="1"/>
            </p:cNvPicPr>
            <p:nvPr/>
          </p:nvPicPr>
          <p:blipFill rotWithShape="1">
            <a:blip r:embed="rId4"/>
            <a:srcRect r="24381"/>
            <a:stretch/>
          </p:blipFill>
          <p:spPr>
            <a:xfrm>
              <a:off x="617869" y="1816634"/>
              <a:ext cx="8721825" cy="2736501"/>
            </a:xfrm>
            <a:prstGeom prst="rect">
              <a:avLst/>
            </a:prstGeom>
          </p:spPr>
        </p:pic>
      </p:grpSp>
      <p:grpSp>
        <p:nvGrpSpPr>
          <p:cNvPr id="3" name="그룹 2">
            <a:extLst>
              <a:ext uri="{FF2B5EF4-FFF2-40B4-BE49-F238E27FC236}">
                <a16:creationId xmlns="" xmlns:a16="http://schemas.microsoft.com/office/drawing/2014/main" id="{E4A9C766-BCEA-4395-9FFD-D9F4ED1ECBB8}"/>
              </a:ext>
            </a:extLst>
          </p:cNvPr>
          <p:cNvGrpSpPr/>
          <p:nvPr/>
        </p:nvGrpSpPr>
        <p:grpSpPr>
          <a:xfrm>
            <a:off x="557644" y="4657600"/>
            <a:ext cx="8782050" cy="1267339"/>
            <a:chOff x="557644" y="4657600"/>
            <a:chExt cx="8782050" cy="1267339"/>
          </a:xfrm>
        </p:grpSpPr>
        <p:sp>
          <p:nvSpPr>
            <p:cNvPr id="22" name="모서리가 둥근 직사각형 4">
              <a:extLst>
                <a:ext uri="{FF2B5EF4-FFF2-40B4-BE49-F238E27FC236}">
                  <a16:creationId xmlns="" xmlns:a16="http://schemas.microsoft.com/office/drawing/2014/main" id="{C3569CBD-5212-483A-A582-6794A42BDB63}"/>
                </a:ext>
              </a:extLst>
            </p:cNvPr>
            <p:cNvSpPr/>
            <p:nvPr/>
          </p:nvSpPr>
          <p:spPr>
            <a:xfrm>
              <a:off x="557644" y="4657600"/>
              <a:ext cx="8782050" cy="12673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 xmlns:a16="http://schemas.microsoft.com/office/drawing/2014/main" id="{F18919BF-DD65-4EDD-8E99-5FA6C053E53B}"/>
                </a:ext>
              </a:extLst>
            </p:cNvPr>
            <p:cNvGrpSpPr/>
            <p:nvPr/>
          </p:nvGrpSpPr>
          <p:grpSpPr>
            <a:xfrm>
              <a:off x="665154" y="4750501"/>
              <a:ext cx="2918106" cy="292387"/>
              <a:chOff x="732985" y="5582396"/>
              <a:chExt cx="2918106" cy="302131"/>
            </a:xfrm>
          </p:grpSpPr>
          <p:pic>
            <p:nvPicPr>
              <p:cNvPr id="2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 xmlns:a16="http://schemas.microsoft.com/office/drawing/2014/main" id="{0800EE66-B78E-4CCD-A49E-31BBE412C7F6}"/>
                </a:ext>
              </a:extLst>
            </p:cNvPr>
            <p:cNvSpPr txBox="1"/>
            <p:nvPr/>
          </p:nvSpPr>
          <p:spPr>
            <a:xfrm>
              <a:off x="1024575" y="505985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Change “?” to </a:t>
              </a:r>
              <a:r>
                <a:rPr lang="en-US" altLang="ko-KR" sz="1300" dirty="0" err="1">
                  <a:solidFill>
                    <a:prstClr val="black">
                      <a:lumMod val="85000"/>
                      <a:lumOff val="15000"/>
                    </a:prstClr>
                  </a:solidFill>
                  <a:latin typeface="SamsungOne 400" panose="020B0503030303020204" pitchFamily="34" charset="0"/>
                </a:rPr>
                <a:t>np.nan</a:t>
              </a:r>
              <a:r>
                <a:rPr lang="en-US" altLang="ko-KR" sz="1300" dirty="0">
                  <a:solidFill>
                    <a:prstClr val="black">
                      <a:lumMod val="85000"/>
                      <a:lumOff val="15000"/>
                    </a:prstClr>
                  </a:solidFill>
                  <a:latin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ndParaRPr>
            </a:p>
          </p:txBody>
        </p:sp>
        <p:grpSp>
          <p:nvGrpSpPr>
            <p:cNvPr id="15" name="그룹 14">
              <a:extLst>
                <a:ext uri="{FF2B5EF4-FFF2-40B4-BE49-F238E27FC236}">
                  <a16:creationId xmlns="" xmlns:a16="http://schemas.microsoft.com/office/drawing/2014/main" id="{177D9BEA-64CD-490F-A0B5-11CF9E50AEAD}"/>
                </a:ext>
              </a:extLst>
            </p:cNvPr>
            <p:cNvGrpSpPr/>
            <p:nvPr/>
          </p:nvGrpSpPr>
          <p:grpSpPr>
            <a:xfrm>
              <a:off x="665154" y="5336555"/>
              <a:ext cx="8640559" cy="496544"/>
              <a:chOff x="665154" y="4823114"/>
              <a:chExt cx="8640559" cy="496544"/>
            </a:xfrm>
          </p:grpSpPr>
          <p:grpSp>
            <p:nvGrpSpPr>
              <p:cNvPr id="16" name="그룹 15">
                <a:extLst>
                  <a:ext uri="{FF2B5EF4-FFF2-40B4-BE49-F238E27FC236}">
                    <a16:creationId xmlns="" xmlns:a16="http://schemas.microsoft.com/office/drawing/2014/main" id="{BD20A4E5-7ACD-450D-BCDF-2267BF5D1722}"/>
                  </a:ext>
                </a:extLst>
              </p:cNvPr>
              <p:cNvGrpSpPr/>
              <p:nvPr/>
            </p:nvGrpSpPr>
            <p:grpSpPr>
              <a:xfrm>
                <a:off x="665154" y="4823114"/>
                <a:ext cx="2918106" cy="292387"/>
                <a:chOff x="732985" y="5582396"/>
                <a:chExt cx="2918106" cy="302131"/>
              </a:xfrm>
            </p:grpSpPr>
            <p:pic>
              <p:nvPicPr>
                <p:cNvPr id="27" name="Picture 2" descr="Byte - Free electronics icons">
                  <a:extLst>
                    <a:ext uri="{FF2B5EF4-FFF2-40B4-BE49-F238E27FC236}">
                      <a16:creationId xmlns="" xmlns:a16="http://schemas.microsoft.com/office/drawing/2014/main" id="{E0F87862-8375-4D60-BDBA-0829A7935F0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 xmlns:a16="http://schemas.microsoft.com/office/drawing/2014/main" id="{AE14E84B-66A1-4E2C-B0C6-98392C386523}"/>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7" name="TextBox 16">
                <a:extLst>
                  <a:ext uri="{FF2B5EF4-FFF2-40B4-BE49-F238E27FC236}">
                    <a16:creationId xmlns="" xmlns:a16="http://schemas.microsoft.com/office/drawing/2014/main" id="{EC6A5FC5-ABD2-4FE3-BC6D-936ACECD73C4}"/>
                  </a:ext>
                </a:extLst>
              </p:cNvPr>
              <p:cNvSpPr txBox="1"/>
              <p:nvPr/>
            </p:nvSpPr>
            <p:spPr>
              <a:xfrm>
                <a:off x="1024575" y="511960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Delete the missing data row.</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379226303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19" name="직사각형 18">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Convert continuous variables into categorical discrete variables.</a:t>
            </a:r>
          </a:p>
        </p:txBody>
      </p:sp>
      <p:grpSp>
        <p:nvGrpSpPr>
          <p:cNvPr id="2" name="그룹 1">
            <a:extLst>
              <a:ext uri="{FF2B5EF4-FFF2-40B4-BE49-F238E27FC236}">
                <a16:creationId xmlns="" xmlns:a16="http://schemas.microsoft.com/office/drawing/2014/main" id="{4E5EF364-B2BA-4EBB-B2AD-6D7D99231468}"/>
              </a:ext>
            </a:extLst>
          </p:cNvPr>
          <p:cNvGrpSpPr/>
          <p:nvPr/>
        </p:nvGrpSpPr>
        <p:grpSpPr>
          <a:xfrm>
            <a:off x="558396" y="1768360"/>
            <a:ext cx="8782050" cy="2794309"/>
            <a:chOff x="558396" y="1768360"/>
            <a:chExt cx="8782050" cy="2794309"/>
          </a:xfrm>
        </p:grpSpPr>
        <p:sp>
          <p:nvSpPr>
            <p:cNvPr id="18" name="모서리가 둥근 직사각형 4">
              <a:extLst>
                <a:ext uri="{FF2B5EF4-FFF2-40B4-BE49-F238E27FC236}">
                  <a16:creationId xmlns="" xmlns:a16="http://schemas.microsoft.com/office/drawing/2014/main" id="{930158F8-A5B7-4F97-8E44-C73FC55364FC}"/>
                </a:ext>
              </a:extLst>
            </p:cNvPr>
            <p:cNvSpPr/>
            <p:nvPr/>
          </p:nvSpPr>
          <p:spPr>
            <a:xfrm>
              <a:off x="558396" y="1768360"/>
              <a:ext cx="8782050" cy="27943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0" name="그림 19"/>
            <p:cNvPicPr>
              <a:picLocks noChangeAspect="1"/>
            </p:cNvPicPr>
            <p:nvPr/>
          </p:nvPicPr>
          <p:blipFill rotWithShape="1">
            <a:blip r:embed="rId4"/>
            <a:srcRect r="24381"/>
            <a:stretch/>
          </p:blipFill>
          <p:spPr>
            <a:xfrm>
              <a:off x="617869" y="1816634"/>
              <a:ext cx="8721825" cy="2736501"/>
            </a:xfrm>
            <a:prstGeom prst="rect">
              <a:avLst/>
            </a:prstGeom>
          </p:spPr>
        </p:pic>
      </p:grpSp>
      <p:grpSp>
        <p:nvGrpSpPr>
          <p:cNvPr id="3" name="그룹 2">
            <a:extLst>
              <a:ext uri="{FF2B5EF4-FFF2-40B4-BE49-F238E27FC236}">
                <a16:creationId xmlns="" xmlns:a16="http://schemas.microsoft.com/office/drawing/2014/main" id="{E4A9C766-BCEA-4395-9FFD-D9F4ED1ECBB8}"/>
              </a:ext>
            </a:extLst>
          </p:cNvPr>
          <p:cNvGrpSpPr/>
          <p:nvPr/>
        </p:nvGrpSpPr>
        <p:grpSpPr>
          <a:xfrm>
            <a:off x="557644" y="4657600"/>
            <a:ext cx="8782050" cy="1267339"/>
            <a:chOff x="557644" y="4657600"/>
            <a:chExt cx="8782050" cy="1267339"/>
          </a:xfrm>
        </p:grpSpPr>
        <p:sp>
          <p:nvSpPr>
            <p:cNvPr id="22" name="모서리가 둥근 직사각형 4">
              <a:extLst>
                <a:ext uri="{FF2B5EF4-FFF2-40B4-BE49-F238E27FC236}">
                  <a16:creationId xmlns="" xmlns:a16="http://schemas.microsoft.com/office/drawing/2014/main" id="{C3569CBD-5212-483A-A582-6794A42BDB63}"/>
                </a:ext>
              </a:extLst>
            </p:cNvPr>
            <p:cNvSpPr/>
            <p:nvPr/>
          </p:nvSpPr>
          <p:spPr>
            <a:xfrm>
              <a:off x="557644" y="4657600"/>
              <a:ext cx="8782050" cy="12673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 xmlns:a16="http://schemas.microsoft.com/office/drawing/2014/main" id="{F18919BF-DD65-4EDD-8E99-5FA6C053E53B}"/>
                </a:ext>
              </a:extLst>
            </p:cNvPr>
            <p:cNvGrpSpPr/>
            <p:nvPr/>
          </p:nvGrpSpPr>
          <p:grpSpPr>
            <a:xfrm>
              <a:off x="665154" y="4750501"/>
              <a:ext cx="2918106" cy="292387"/>
              <a:chOff x="732985" y="5582396"/>
              <a:chExt cx="2918106" cy="302131"/>
            </a:xfrm>
          </p:grpSpPr>
          <p:pic>
            <p:nvPicPr>
              <p:cNvPr id="2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 xmlns:a16="http://schemas.microsoft.com/office/drawing/2014/main" id="{0800EE66-B78E-4CCD-A49E-31BBE412C7F6}"/>
                </a:ext>
              </a:extLst>
            </p:cNvPr>
            <p:cNvSpPr txBox="1"/>
            <p:nvPr/>
          </p:nvSpPr>
          <p:spPr>
            <a:xfrm>
              <a:off x="1024575" y="505985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 the string to a float.</a:t>
              </a:r>
              <a:endParaRPr lang="ko-KR" altLang="en-US" sz="1300" dirty="0">
                <a:solidFill>
                  <a:prstClr val="black">
                    <a:lumMod val="85000"/>
                    <a:lumOff val="15000"/>
                  </a:prstClr>
                </a:solidFill>
                <a:latin typeface="SamsungOne 400" panose="020B0503030303020204" pitchFamily="34" charset="0"/>
              </a:endParaRPr>
            </a:p>
          </p:txBody>
        </p:sp>
        <p:grpSp>
          <p:nvGrpSpPr>
            <p:cNvPr id="15" name="그룹 14">
              <a:extLst>
                <a:ext uri="{FF2B5EF4-FFF2-40B4-BE49-F238E27FC236}">
                  <a16:creationId xmlns="" xmlns:a16="http://schemas.microsoft.com/office/drawing/2014/main" id="{177D9BEA-64CD-490F-A0B5-11CF9E50AEAD}"/>
                </a:ext>
              </a:extLst>
            </p:cNvPr>
            <p:cNvGrpSpPr/>
            <p:nvPr/>
          </p:nvGrpSpPr>
          <p:grpSpPr>
            <a:xfrm>
              <a:off x="665154" y="5336555"/>
              <a:ext cx="8640559" cy="496544"/>
              <a:chOff x="665154" y="4823114"/>
              <a:chExt cx="8640559" cy="496544"/>
            </a:xfrm>
          </p:grpSpPr>
          <p:grpSp>
            <p:nvGrpSpPr>
              <p:cNvPr id="16" name="그룹 15">
                <a:extLst>
                  <a:ext uri="{FF2B5EF4-FFF2-40B4-BE49-F238E27FC236}">
                    <a16:creationId xmlns="" xmlns:a16="http://schemas.microsoft.com/office/drawing/2014/main" id="{BD20A4E5-7ACD-450D-BCDF-2267BF5D1722}"/>
                  </a:ext>
                </a:extLst>
              </p:cNvPr>
              <p:cNvGrpSpPr/>
              <p:nvPr/>
            </p:nvGrpSpPr>
            <p:grpSpPr>
              <a:xfrm>
                <a:off x="665154" y="4823114"/>
                <a:ext cx="2918106" cy="292387"/>
                <a:chOff x="732985" y="5582396"/>
                <a:chExt cx="2918106" cy="302131"/>
              </a:xfrm>
            </p:grpSpPr>
            <p:pic>
              <p:nvPicPr>
                <p:cNvPr id="27" name="Picture 2" descr="Byte - Free electronics icons">
                  <a:extLst>
                    <a:ext uri="{FF2B5EF4-FFF2-40B4-BE49-F238E27FC236}">
                      <a16:creationId xmlns="" xmlns:a16="http://schemas.microsoft.com/office/drawing/2014/main" id="{E0F87862-8375-4D60-BDBA-0829A7935F0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 xmlns:a16="http://schemas.microsoft.com/office/drawing/2014/main" id="{AE14E84B-66A1-4E2C-B0C6-98392C386523}"/>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7" name="TextBox 16">
                <a:extLst>
                  <a:ext uri="{FF2B5EF4-FFF2-40B4-BE49-F238E27FC236}">
                    <a16:creationId xmlns="" xmlns:a16="http://schemas.microsoft.com/office/drawing/2014/main" id="{EC6A5FC5-ABD2-4FE3-BC6D-936ACECD73C4}"/>
                  </a:ext>
                </a:extLst>
              </p:cNvPr>
              <p:cNvSpPr txBox="1"/>
              <p:nvPr/>
            </p:nvSpPr>
            <p:spPr>
              <a:xfrm>
                <a:off x="1024575" y="511960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Find a list of boundary values divided by three bin by the </a:t>
                </a:r>
                <a:r>
                  <a:rPr lang="en-US" altLang="ko-KR" sz="1300" dirty="0" err="1">
                    <a:solidFill>
                      <a:prstClr val="black">
                        <a:lumMod val="85000"/>
                        <a:lumOff val="15000"/>
                      </a:prstClr>
                    </a:solidFill>
                    <a:latin typeface="SamsungOne 400" panose="020B0503030303020204" pitchFamily="34" charset="0"/>
                  </a:rPr>
                  <a:t>np.histogram</a:t>
                </a:r>
                <a:r>
                  <a:rPr lang="en-US" altLang="ko-KR" sz="1300" dirty="0">
                    <a:solidFill>
                      <a:prstClr val="black">
                        <a:lumMod val="85000"/>
                        <a:lumOff val="15000"/>
                      </a:prstClr>
                    </a:solidFill>
                    <a:latin typeface="SamsungOne 400" panose="020B0503030303020204" pitchFamily="34" charset="0"/>
                  </a:rPr>
                  <a:t> function.</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170440332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Use the include_lowest=True option to include the low boundary values between countries.</a:t>
            </a: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5" name="그룹 4">
            <a:extLst>
              <a:ext uri="{FF2B5EF4-FFF2-40B4-BE49-F238E27FC236}">
                <a16:creationId xmlns="" xmlns:a16="http://schemas.microsoft.com/office/drawing/2014/main" id="{2CB76FAF-EE06-48C3-B073-FC82E607011E}"/>
              </a:ext>
            </a:extLst>
          </p:cNvPr>
          <p:cNvGrpSpPr/>
          <p:nvPr/>
        </p:nvGrpSpPr>
        <p:grpSpPr>
          <a:xfrm>
            <a:off x="557644" y="3837898"/>
            <a:ext cx="8782050" cy="1990250"/>
            <a:chOff x="557644" y="3748078"/>
            <a:chExt cx="8782050" cy="1990250"/>
          </a:xfrm>
        </p:grpSpPr>
        <p:sp>
          <p:nvSpPr>
            <p:cNvPr id="22" name="모서리가 둥근 직사각형 4">
              <a:extLst>
                <a:ext uri="{FF2B5EF4-FFF2-40B4-BE49-F238E27FC236}">
                  <a16:creationId xmlns="" xmlns:a16="http://schemas.microsoft.com/office/drawing/2014/main" id="{C3569CBD-5212-483A-A582-6794A42BDB63}"/>
                </a:ext>
              </a:extLst>
            </p:cNvPr>
            <p:cNvSpPr/>
            <p:nvPr/>
          </p:nvSpPr>
          <p:spPr>
            <a:xfrm>
              <a:off x="557644" y="3748078"/>
              <a:ext cx="8782050" cy="19902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 xmlns:a16="http://schemas.microsoft.com/office/drawing/2014/main" id="{F18919BF-DD65-4EDD-8E99-5FA6C053E53B}"/>
                </a:ext>
              </a:extLst>
            </p:cNvPr>
            <p:cNvGrpSpPr/>
            <p:nvPr/>
          </p:nvGrpSpPr>
          <p:grpSpPr>
            <a:xfrm>
              <a:off x="665154" y="3840978"/>
              <a:ext cx="2918106" cy="292387"/>
              <a:chOff x="732985" y="5582396"/>
              <a:chExt cx="2918106" cy="302131"/>
            </a:xfrm>
          </p:grpSpPr>
          <p:pic>
            <p:nvPicPr>
              <p:cNvPr id="2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 xmlns:a16="http://schemas.microsoft.com/office/drawing/2014/main" id="{0800EE66-B78E-4CCD-A49E-31BBE412C7F6}"/>
                </a:ext>
              </a:extLst>
            </p:cNvPr>
            <p:cNvSpPr txBox="1"/>
            <p:nvPr/>
          </p:nvSpPr>
          <p:spPr>
            <a:xfrm>
              <a:off x="1024575" y="417587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Designate the names for the 3 bins.</a:t>
              </a:r>
              <a:endParaRPr lang="ko-KR" altLang="en-US" sz="1300" dirty="0">
                <a:solidFill>
                  <a:prstClr val="black">
                    <a:lumMod val="85000"/>
                    <a:lumOff val="15000"/>
                  </a:prstClr>
                </a:solidFill>
                <a:latin typeface="SamsungOne 400" panose="020B0503030303020204" pitchFamily="34" charset="0"/>
              </a:endParaRPr>
            </a:p>
          </p:txBody>
        </p:sp>
        <p:grpSp>
          <p:nvGrpSpPr>
            <p:cNvPr id="18" name="그룹 17">
              <a:extLst>
                <a:ext uri="{FF2B5EF4-FFF2-40B4-BE49-F238E27FC236}">
                  <a16:creationId xmlns="" xmlns:a16="http://schemas.microsoft.com/office/drawing/2014/main" id="{9543AE7D-BD07-4BDC-A763-2EA3A092D5EA}"/>
                </a:ext>
              </a:extLst>
            </p:cNvPr>
            <p:cNvGrpSpPr/>
            <p:nvPr/>
          </p:nvGrpSpPr>
          <p:grpSpPr>
            <a:xfrm>
              <a:off x="665154" y="4456869"/>
              <a:ext cx="8640559" cy="534949"/>
              <a:chOff x="665154" y="3992049"/>
              <a:chExt cx="8640559" cy="534949"/>
            </a:xfrm>
          </p:grpSpPr>
          <p:grpSp>
            <p:nvGrpSpPr>
              <p:cNvPr id="19" name="그룹 18">
                <a:extLst>
                  <a:ext uri="{FF2B5EF4-FFF2-40B4-BE49-F238E27FC236}">
                    <a16:creationId xmlns="" xmlns:a16="http://schemas.microsoft.com/office/drawing/2014/main" id="{AD8B69F5-0F9C-4E81-85AE-F8F05DDE2098}"/>
                  </a:ext>
                </a:extLst>
              </p:cNvPr>
              <p:cNvGrpSpPr/>
              <p:nvPr/>
            </p:nvGrpSpPr>
            <p:grpSpPr>
              <a:xfrm>
                <a:off x="665154" y="3992049"/>
                <a:ext cx="2918106" cy="292387"/>
                <a:chOff x="732985" y="5582396"/>
                <a:chExt cx="2918106" cy="302131"/>
              </a:xfrm>
            </p:grpSpPr>
            <p:pic>
              <p:nvPicPr>
                <p:cNvPr id="28" name="Picture 2" descr="Byte - Free electronics icons">
                  <a:extLst>
                    <a:ext uri="{FF2B5EF4-FFF2-40B4-BE49-F238E27FC236}">
                      <a16:creationId xmlns="" xmlns:a16="http://schemas.microsoft.com/office/drawing/2014/main" id="{17AF59B6-4009-4035-96D3-854525262F02}"/>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 xmlns:a16="http://schemas.microsoft.com/office/drawing/2014/main" id="{97C40B4A-9A08-40DC-B2D0-8BF7E8E7F167}"/>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11-3 ~ 11-6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0" name="TextBox 19">
                <a:extLst>
                  <a:ext uri="{FF2B5EF4-FFF2-40B4-BE49-F238E27FC236}">
                    <a16:creationId xmlns="" xmlns:a16="http://schemas.microsoft.com/office/drawing/2014/main" id="{66D99937-8108-4879-9CA4-3CAE483E8007}"/>
                  </a:ext>
                </a:extLst>
              </p:cNvPr>
              <p:cNvSpPr txBox="1"/>
              <p:nvPr/>
            </p:nvSpPr>
            <p:spPr>
              <a:xfrm>
                <a:off x="1024575" y="432694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Each data corresponds to three bins as a </a:t>
                </a:r>
                <a:r>
                  <a:rPr lang="en-US" altLang="ko-KR" sz="1300" dirty="0" err="1">
                    <a:solidFill>
                      <a:prstClr val="black">
                        <a:lumMod val="85000"/>
                        <a:lumOff val="15000"/>
                      </a:prstClr>
                    </a:solidFill>
                    <a:latin typeface="SamsungOne 400" panose="020B0503030303020204" pitchFamily="34" charset="0"/>
                  </a:rPr>
                  <a:t>pd.cut</a:t>
                </a:r>
                <a:r>
                  <a:rPr lang="en-US" altLang="ko-KR" sz="1300" dirty="0">
                    <a:solidFill>
                      <a:prstClr val="black">
                        <a:lumMod val="85000"/>
                        <a:lumOff val="15000"/>
                      </a:prstClr>
                    </a:solidFill>
                    <a:latin typeface="SamsungOne 400" panose="020B0503030303020204" pitchFamily="34" charset="0"/>
                  </a:rPr>
                  <a:t> function.</a:t>
                </a:r>
                <a:endParaRPr lang="ko-KR" altLang="en-US" sz="1300" dirty="0">
                  <a:solidFill>
                    <a:prstClr val="black">
                      <a:lumMod val="85000"/>
                      <a:lumOff val="15000"/>
                    </a:prstClr>
                  </a:solidFill>
                  <a:latin typeface="SamsungOne 400" panose="020B0503030303020204" pitchFamily="34" charset="0"/>
                </a:endParaRPr>
              </a:p>
            </p:txBody>
          </p:sp>
        </p:grpSp>
        <p:grpSp>
          <p:nvGrpSpPr>
            <p:cNvPr id="30" name="그룹 29">
              <a:extLst>
                <a:ext uri="{FF2B5EF4-FFF2-40B4-BE49-F238E27FC236}">
                  <a16:creationId xmlns="" xmlns:a16="http://schemas.microsoft.com/office/drawing/2014/main" id="{45096C32-1951-403B-AC76-B9101569B166}"/>
                </a:ext>
              </a:extLst>
            </p:cNvPr>
            <p:cNvGrpSpPr/>
            <p:nvPr/>
          </p:nvGrpSpPr>
          <p:grpSpPr>
            <a:xfrm>
              <a:off x="665154" y="5095147"/>
              <a:ext cx="8640559" cy="534949"/>
              <a:chOff x="665154" y="3992049"/>
              <a:chExt cx="8640559" cy="534949"/>
            </a:xfrm>
          </p:grpSpPr>
          <p:grpSp>
            <p:nvGrpSpPr>
              <p:cNvPr id="31" name="그룹 30">
                <a:extLst>
                  <a:ext uri="{FF2B5EF4-FFF2-40B4-BE49-F238E27FC236}">
                    <a16:creationId xmlns="" xmlns:a16="http://schemas.microsoft.com/office/drawing/2014/main" id="{584ED89B-64F7-4C28-B030-5AF49DCCEF4C}"/>
                  </a:ext>
                </a:extLst>
              </p:cNvPr>
              <p:cNvGrpSpPr/>
              <p:nvPr/>
            </p:nvGrpSpPr>
            <p:grpSpPr>
              <a:xfrm>
                <a:off x="665154" y="3992049"/>
                <a:ext cx="2918106" cy="292387"/>
                <a:chOff x="732985" y="5582396"/>
                <a:chExt cx="2918106" cy="302131"/>
              </a:xfrm>
            </p:grpSpPr>
            <p:pic>
              <p:nvPicPr>
                <p:cNvPr id="35" name="Picture 2" descr="Byte - Free electronics icons">
                  <a:extLst>
                    <a:ext uri="{FF2B5EF4-FFF2-40B4-BE49-F238E27FC236}">
                      <a16:creationId xmlns="" xmlns:a16="http://schemas.microsoft.com/office/drawing/2014/main" id="{1726693F-8E63-427F-9BE5-52C88B9959A4}"/>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 xmlns:a16="http://schemas.microsoft.com/office/drawing/2014/main" id="{9247CF6A-23ED-4A94-8082-1C0BDD7C5694}"/>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4" name="TextBox 33">
                <a:extLst>
                  <a:ext uri="{FF2B5EF4-FFF2-40B4-BE49-F238E27FC236}">
                    <a16:creationId xmlns="" xmlns:a16="http://schemas.microsoft.com/office/drawing/2014/main" id="{00F0527A-D129-4B9A-9010-FDF399CC1044}"/>
                  </a:ext>
                </a:extLst>
              </p:cNvPr>
              <p:cNvSpPr txBox="1"/>
              <p:nvPr/>
            </p:nvSpPr>
            <p:spPr>
              <a:xfrm>
                <a:off x="1024575" y="432694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Data array</a:t>
                </a:r>
                <a:endParaRPr lang="ko-KR" altLang="en-US" sz="1300" dirty="0">
                  <a:solidFill>
                    <a:prstClr val="black">
                      <a:lumMod val="85000"/>
                      <a:lumOff val="15000"/>
                    </a:prstClr>
                  </a:solidFill>
                  <a:latin typeface="SamsungOne 400" panose="020B0503030303020204" pitchFamily="34" charset="0"/>
                </a:endParaRPr>
              </a:p>
            </p:txBody>
          </p:sp>
        </p:grpSp>
      </p:grpSp>
      <p:grpSp>
        <p:nvGrpSpPr>
          <p:cNvPr id="38" name="그룹 37">
            <a:extLst>
              <a:ext uri="{FF2B5EF4-FFF2-40B4-BE49-F238E27FC236}">
                <a16:creationId xmlns="" xmlns:a16="http://schemas.microsoft.com/office/drawing/2014/main" id="{B651FBBE-FA7C-65FF-9CFA-E8A95695AEB3}"/>
              </a:ext>
            </a:extLst>
          </p:cNvPr>
          <p:cNvGrpSpPr/>
          <p:nvPr/>
        </p:nvGrpSpPr>
        <p:grpSpPr>
          <a:xfrm>
            <a:off x="558396" y="1768361"/>
            <a:ext cx="8782050" cy="1958688"/>
            <a:chOff x="558396" y="1768361"/>
            <a:chExt cx="8782050" cy="1958688"/>
          </a:xfrm>
        </p:grpSpPr>
        <p:sp>
          <p:nvSpPr>
            <p:cNvPr id="8" name="모서리가 둥근 직사각형 4">
              <a:extLst>
                <a:ext uri="{FF2B5EF4-FFF2-40B4-BE49-F238E27FC236}">
                  <a16:creationId xmlns="" xmlns:a16="http://schemas.microsoft.com/office/drawing/2014/main" id="{FBD0FB5D-0F6E-DF51-BCF0-D9D089279C16}"/>
                </a:ext>
              </a:extLst>
            </p:cNvPr>
            <p:cNvSpPr/>
            <p:nvPr/>
          </p:nvSpPr>
          <p:spPr>
            <a:xfrm>
              <a:off x="558396" y="1768361"/>
              <a:ext cx="8782050" cy="19586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7" name="그룹 26">
              <a:extLst>
                <a:ext uri="{FF2B5EF4-FFF2-40B4-BE49-F238E27FC236}">
                  <a16:creationId xmlns="" xmlns:a16="http://schemas.microsoft.com/office/drawing/2014/main" id="{8A6A3EF0-39BB-01FA-CC1D-B36439E37ADA}"/>
                </a:ext>
              </a:extLst>
            </p:cNvPr>
            <p:cNvGrpSpPr/>
            <p:nvPr/>
          </p:nvGrpSpPr>
          <p:grpSpPr>
            <a:xfrm>
              <a:off x="702789" y="1838537"/>
              <a:ext cx="8636905" cy="1810944"/>
              <a:chOff x="702789" y="1861687"/>
              <a:chExt cx="8854048" cy="1856474"/>
            </a:xfrm>
          </p:grpSpPr>
          <p:pic>
            <p:nvPicPr>
              <p:cNvPr id="4" name="그림 3">
                <a:extLst>
                  <a:ext uri="{FF2B5EF4-FFF2-40B4-BE49-F238E27FC236}">
                    <a16:creationId xmlns="" xmlns:a16="http://schemas.microsoft.com/office/drawing/2014/main" id="{41BAEC4C-4393-AE0D-8463-48D4A6313021}"/>
                  </a:ext>
                </a:extLst>
              </p:cNvPr>
              <p:cNvPicPr>
                <a:picLocks noChangeAspect="1"/>
              </p:cNvPicPr>
              <p:nvPr/>
            </p:nvPicPr>
            <p:blipFill rotWithShape="1">
              <a:blip r:embed="rId5"/>
              <a:srcRect r="17155"/>
              <a:stretch/>
            </p:blipFill>
            <p:spPr>
              <a:xfrm>
                <a:off x="1352907" y="1861687"/>
                <a:ext cx="8203930" cy="1856474"/>
              </a:xfrm>
              <a:prstGeom prst="rect">
                <a:avLst/>
              </a:prstGeom>
            </p:spPr>
          </p:pic>
          <p:grpSp>
            <p:nvGrpSpPr>
              <p:cNvPr id="21" name="그룹 20">
                <a:extLst>
                  <a:ext uri="{FF2B5EF4-FFF2-40B4-BE49-F238E27FC236}">
                    <a16:creationId xmlns="" xmlns:a16="http://schemas.microsoft.com/office/drawing/2014/main" id="{9A6490DA-1D28-74B1-CADB-F98E273EA21C}"/>
                  </a:ext>
                </a:extLst>
              </p:cNvPr>
              <p:cNvGrpSpPr/>
              <p:nvPr/>
            </p:nvGrpSpPr>
            <p:grpSpPr>
              <a:xfrm>
                <a:off x="702789" y="1953408"/>
                <a:ext cx="615353" cy="251456"/>
                <a:chOff x="97836" y="2127943"/>
                <a:chExt cx="677863" cy="277000"/>
              </a:xfrm>
            </p:grpSpPr>
            <p:pic>
              <p:nvPicPr>
                <p:cNvPr id="15" name="그림 14">
                  <a:extLst>
                    <a:ext uri="{FF2B5EF4-FFF2-40B4-BE49-F238E27FC236}">
                      <a16:creationId xmlns="" xmlns:a16="http://schemas.microsoft.com/office/drawing/2014/main" id="{1CF4D289-8733-1F3E-B6EC-E67E6AF6ABF9}"/>
                    </a:ext>
                  </a:extLst>
                </p:cNvPr>
                <p:cNvPicPr>
                  <a:picLocks noChangeAspect="1"/>
                </p:cNvPicPr>
                <p:nvPr/>
              </p:nvPicPr>
              <p:blipFill rotWithShape="1">
                <a:blip r:embed="rId6"/>
                <a:srcRect b="54028"/>
                <a:stretch/>
              </p:blipFill>
              <p:spPr>
                <a:xfrm>
                  <a:off x="97836" y="2127943"/>
                  <a:ext cx="677863" cy="277000"/>
                </a:xfrm>
                <a:prstGeom prst="rect">
                  <a:avLst/>
                </a:prstGeom>
              </p:spPr>
            </p:pic>
            <p:sp>
              <p:nvSpPr>
                <p:cNvPr id="16" name="직사각형 15">
                  <a:extLst>
                    <a:ext uri="{FF2B5EF4-FFF2-40B4-BE49-F238E27FC236}">
                      <a16:creationId xmlns="" xmlns:a16="http://schemas.microsoft.com/office/drawing/2014/main" id="{C03B0AE5-7A36-8586-D1C2-34ADEB6DFEE8}"/>
                    </a:ext>
                  </a:extLst>
                </p:cNvPr>
                <p:cNvSpPr/>
                <p:nvPr/>
              </p:nvSpPr>
              <p:spPr>
                <a:xfrm>
                  <a:off x="444284" y="2191383"/>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rgbClr val="2D3C9D"/>
                      </a:solidFill>
                      <a:latin typeface="D2Coding" panose="020B0609020101020101" pitchFamily="49" charset="-127"/>
                      <a:ea typeface="D2Coding" panose="020B0609020101020101" pitchFamily="49" charset="-127"/>
                    </a:rPr>
                    <a:t>11</a:t>
                  </a:r>
                  <a:endParaRPr lang="ko-KR" altLang="en-US" sz="1000" dirty="0">
                    <a:solidFill>
                      <a:srgbClr val="2D3C9D"/>
                    </a:solidFill>
                    <a:latin typeface="D2Coding" panose="020B0609020101020101" pitchFamily="49" charset="-127"/>
                    <a:ea typeface="D2Coding" panose="020B0609020101020101" pitchFamily="49" charset="-127"/>
                  </a:endParaRPr>
                </a:p>
              </p:txBody>
            </p:sp>
          </p:grpSp>
        </p:grpSp>
      </p:grpSp>
    </p:spTree>
    <p:extLst>
      <p:ext uri="{BB962C8B-B14F-4D97-AF65-F5344CB8AC3E}">
        <p14:creationId xmlns:p14="http://schemas.microsoft.com/office/powerpoint/2010/main" val="273245840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Use the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include_lowest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=True option to include the low boundary values between countries.</a:t>
            </a: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1" name="그룹 10">
            <a:extLst>
              <a:ext uri="{FF2B5EF4-FFF2-40B4-BE49-F238E27FC236}">
                <a16:creationId xmlns="" xmlns:a16="http://schemas.microsoft.com/office/drawing/2014/main" id="{75DEC3F1-272E-F538-06E1-1B302156A475}"/>
              </a:ext>
            </a:extLst>
          </p:cNvPr>
          <p:cNvGrpSpPr/>
          <p:nvPr/>
        </p:nvGrpSpPr>
        <p:grpSpPr>
          <a:xfrm>
            <a:off x="558396" y="1768361"/>
            <a:ext cx="8782050" cy="1958688"/>
            <a:chOff x="558396" y="1768361"/>
            <a:chExt cx="8782050" cy="1958688"/>
          </a:xfrm>
        </p:grpSpPr>
        <p:sp>
          <p:nvSpPr>
            <p:cNvPr id="15" name="모서리가 둥근 직사각형 4">
              <a:extLst>
                <a:ext uri="{FF2B5EF4-FFF2-40B4-BE49-F238E27FC236}">
                  <a16:creationId xmlns="" xmlns:a16="http://schemas.microsoft.com/office/drawing/2014/main" id="{1C457DD4-7DC1-1985-16E4-6630BC3950F2}"/>
                </a:ext>
              </a:extLst>
            </p:cNvPr>
            <p:cNvSpPr/>
            <p:nvPr/>
          </p:nvSpPr>
          <p:spPr>
            <a:xfrm>
              <a:off x="558396" y="1768361"/>
              <a:ext cx="8782050" cy="19586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a:extLst>
                <a:ext uri="{FF2B5EF4-FFF2-40B4-BE49-F238E27FC236}">
                  <a16:creationId xmlns="" xmlns:a16="http://schemas.microsoft.com/office/drawing/2014/main" id="{D57B5BB9-D0BD-4EB8-BFDA-87F4EBD91DBD}"/>
                </a:ext>
              </a:extLst>
            </p:cNvPr>
            <p:cNvGrpSpPr/>
            <p:nvPr/>
          </p:nvGrpSpPr>
          <p:grpSpPr>
            <a:xfrm>
              <a:off x="702789" y="1838537"/>
              <a:ext cx="8636905" cy="1810944"/>
              <a:chOff x="702789" y="1861687"/>
              <a:chExt cx="8854048" cy="1856474"/>
            </a:xfrm>
          </p:grpSpPr>
          <p:pic>
            <p:nvPicPr>
              <p:cNvPr id="17" name="그림 16">
                <a:extLst>
                  <a:ext uri="{FF2B5EF4-FFF2-40B4-BE49-F238E27FC236}">
                    <a16:creationId xmlns="" xmlns:a16="http://schemas.microsoft.com/office/drawing/2014/main" id="{A4AF565F-F96B-CF65-1CBB-DE654D6426CA}"/>
                  </a:ext>
                </a:extLst>
              </p:cNvPr>
              <p:cNvPicPr>
                <a:picLocks noChangeAspect="1"/>
              </p:cNvPicPr>
              <p:nvPr/>
            </p:nvPicPr>
            <p:blipFill rotWithShape="1">
              <a:blip r:embed="rId4"/>
              <a:srcRect r="17155"/>
              <a:stretch/>
            </p:blipFill>
            <p:spPr>
              <a:xfrm>
                <a:off x="1352907" y="1861687"/>
                <a:ext cx="8203930" cy="1856474"/>
              </a:xfrm>
              <a:prstGeom prst="rect">
                <a:avLst/>
              </a:prstGeom>
            </p:spPr>
          </p:pic>
          <p:grpSp>
            <p:nvGrpSpPr>
              <p:cNvPr id="21" name="그룹 20">
                <a:extLst>
                  <a:ext uri="{FF2B5EF4-FFF2-40B4-BE49-F238E27FC236}">
                    <a16:creationId xmlns="" xmlns:a16="http://schemas.microsoft.com/office/drawing/2014/main" id="{8DCBD474-7025-4FB9-011B-5B650E8E6FA1}"/>
                  </a:ext>
                </a:extLst>
              </p:cNvPr>
              <p:cNvGrpSpPr/>
              <p:nvPr/>
            </p:nvGrpSpPr>
            <p:grpSpPr>
              <a:xfrm>
                <a:off x="702789" y="1953408"/>
                <a:ext cx="615353" cy="251456"/>
                <a:chOff x="97836" y="2127943"/>
                <a:chExt cx="677863" cy="277000"/>
              </a:xfrm>
            </p:grpSpPr>
            <p:pic>
              <p:nvPicPr>
                <p:cNvPr id="27" name="그림 26">
                  <a:extLst>
                    <a:ext uri="{FF2B5EF4-FFF2-40B4-BE49-F238E27FC236}">
                      <a16:creationId xmlns="" xmlns:a16="http://schemas.microsoft.com/office/drawing/2014/main" id="{343B46E8-A87D-0BCB-F881-D5F2B48DEEFE}"/>
                    </a:ext>
                  </a:extLst>
                </p:cNvPr>
                <p:cNvPicPr>
                  <a:picLocks noChangeAspect="1"/>
                </p:cNvPicPr>
                <p:nvPr/>
              </p:nvPicPr>
              <p:blipFill rotWithShape="1">
                <a:blip r:embed="rId5"/>
                <a:srcRect b="54028"/>
                <a:stretch/>
              </p:blipFill>
              <p:spPr>
                <a:xfrm>
                  <a:off x="97836" y="2127943"/>
                  <a:ext cx="677863" cy="277000"/>
                </a:xfrm>
                <a:prstGeom prst="rect">
                  <a:avLst/>
                </a:prstGeom>
              </p:spPr>
            </p:pic>
            <p:sp>
              <p:nvSpPr>
                <p:cNvPr id="33" name="직사각형 32">
                  <a:extLst>
                    <a:ext uri="{FF2B5EF4-FFF2-40B4-BE49-F238E27FC236}">
                      <a16:creationId xmlns="" xmlns:a16="http://schemas.microsoft.com/office/drawing/2014/main" id="{D1D7FBD1-D836-CB1C-7522-D7E1CF078969}"/>
                    </a:ext>
                  </a:extLst>
                </p:cNvPr>
                <p:cNvSpPr/>
                <p:nvPr/>
              </p:nvSpPr>
              <p:spPr>
                <a:xfrm>
                  <a:off x="444284" y="2191383"/>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rgbClr val="2D3C9D"/>
                      </a:solidFill>
                      <a:latin typeface="D2Coding" panose="020B0609020101020101" pitchFamily="49" charset="-127"/>
                      <a:ea typeface="D2Coding" panose="020B0609020101020101" pitchFamily="49" charset="-127"/>
                    </a:rPr>
                    <a:t>11</a:t>
                  </a:r>
                  <a:endParaRPr lang="ko-KR" altLang="en-US" sz="1000" dirty="0">
                    <a:solidFill>
                      <a:srgbClr val="2D3C9D"/>
                    </a:solidFill>
                    <a:latin typeface="D2Coding" panose="020B0609020101020101" pitchFamily="49" charset="-127"/>
                    <a:ea typeface="D2Coding" panose="020B0609020101020101" pitchFamily="49" charset="-127"/>
                  </a:endParaRPr>
                </a:p>
              </p:txBody>
            </p:sp>
          </p:grpSp>
        </p:grpSp>
      </p:grpSp>
      <p:grpSp>
        <p:nvGrpSpPr>
          <p:cNvPr id="75" name="그룹 74">
            <a:extLst>
              <a:ext uri="{FF2B5EF4-FFF2-40B4-BE49-F238E27FC236}">
                <a16:creationId xmlns="" xmlns:a16="http://schemas.microsoft.com/office/drawing/2014/main" id="{D665E814-4073-8A78-20EF-34FE76E267EC}"/>
              </a:ext>
            </a:extLst>
          </p:cNvPr>
          <p:cNvGrpSpPr/>
          <p:nvPr/>
        </p:nvGrpSpPr>
        <p:grpSpPr>
          <a:xfrm>
            <a:off x="557644" y="3837898"/>
            <a:ext cx="8782050" cy="1312836"/>
            <a:chOff x="557644" y="3748078"/>
            <a:chExt cx="8782050" cy="1312836"/>
          </a:xfrm>
        </p:grpSpPr>
        <p:sp>
          <p:nvSpPr>
            <p:cNvPr id="76" name="모서리가 둥근 직사각형 4">
              <a:extLst>
                <a:ext uri="{FF2B5EF4-FFF2-40B4-BE49-F238E27FC236}">
                  <a16:creationId xmlns="" xmlns:a16="http://schemas.microsoft.com/office/drawing/2014/main" id="{6D0B259C-A526-56E3-6A9B-4D54D90536D8}"/>
                </a:ext>
              </a:extLst>
            </p:cNvPr>
            <p:cNvSpPr/>
            <p:nvPr/>
          </p:nvSpPr>
          <p:spPr>
            <a:xfrm>
              <a:off x="557644" y="3748078"/>
              <a:ext cx="8782050" cy="13128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77" name="그룹 76">
              <a:extLst>
                <a:ext uri="{FF2B5EF4-FFF2-40B4-BE49-F238E27FC236}">
                  <a16:creationId xmlns="" xmlns:a16="http://schemas.microsoft.com/office/drawing/2014/main" id="{A9F498CD-4CDF-DE7A-2283-D64CAC34019C}"/>
                </a:ext>
              </a:extLst>
            </p:cNvPr>
            <p:cNvGrpSpPr/>
            <p:nvPr/>
          </p:nvGrpSpPr>
          <p:grpSpPr>
            <a:xfrm>
              <a:off x="665154" y="3840978"/>
              <a:ext cx="2918106" cy="292387"/>
              <a:chOff x="732985" y="5582396"/>
              <a:chExt cx="2918106" cy="302131"/>
            </a:xfrm>
          </p:grpSpPr>
          <p:pic>
            <p:nvPicPr>
              <p:cNvPr id="89" name="Picture 2" descr="Byte - Free electronics icons">
                <a:extLst>
                  <a:ext uri="{FF2B5EF4-FFF2-40B4-BE49-F238E27FC236}">
                    <a16:creationId xmlns="" xmlns:a16="http://schemas.microsoft.com/office/drawing/2014/main" id="{88E0EF90-3A0B-C3B2-1CE8-2D179D48C42E}"/>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 xmlns:a16="http://schemas.microsoft.com/office/drawing/2014/main" id="{E285D40B-FAB4-CD74-FDE8-7D2312CFE951}"/>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78" name="TextBox 77">
              <a:extLst>
                <a:ext uri="{FF2B5EF4-FFF2-40B4-BE49-F238E27FC236}">
                  <a16:creationId xmlns="" xmlns:a16="http://schemas.microsoft.com/office/drawing/2014/main" id="{0DBDC245-A330-F6A6-632C-DD1DD7ED29A3}"/>
                </a:ext>
              </a:extLst>
            </p:cNvPr>
            <p:cNvSpPr txBox="1"/>
            <p:nvPr/>
          </p:nvSpPr>
          <p:spPr>
            <a:xfrm>
              <a:off x="1024575" y="417587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rPr>
                <a:t>Boundary value list</a:t>
              </a:r>
              <a:endParaRPr lang="ko-KR" altLang="en-US" sz="1300" dirty="0">
                <a:solidFill>
                  <a:schemeClr val="tx1">
                    <a:lumMod val="85000"/>
                    <a:lumOff val="15000"/>
                  </a:schemeClr>
                </a:solidFill>
                <a:latin typeface="SamsungOne 400" panose="020B0503030303020204" pitchFamily="34" charset="0"/>
              </a:endParaRPr>
            </a:p>
          </p:txBody>
        </p:sp>
        <p:grpSp>
          <p:nvGrpSpPr>
            <p:cNvPr id="79" name="그룹 78">
              <a:extLst>
                <a:ext uri="{FF2B5EF4-FFF2-40B4-BE49-F238E27FC236}">
                  <a16:creationId xmlns="" xmlns:a16="http://schemas.microsoft.com/office/drawing/2014/main" id="{66640728-1E21-886D-1DCC-1B8B26EDA028}"/>
                </a:ext>
              </a:extLst>
            </p:cNvPr>
            <p:cNvGrpSpPr/>
            <p:nvPr/>
          </p:nvGrpSpPr>
          <p:grpSpPr>
            <a:xfrm>
              <a:off x="665154" y="4456869"/>
              <a:ext cx="8640559" cy="534949"/>
              <a:chOff x="665154" y="3992049"/>
              <a:chExt cx="8640559" cy="534949"/>
            </a:xfrm>
          </p:grpSpPr>
          <p:grpSp>
            <p:nvGrpSpPr>
              <p:cNvPr id="85" name="그룹 84">
                <a:extLst>
                  <a:ext uri="{FF2B5EF4-FFF2-40B4-BE49-F238E27FC236}">
                    <a16:creationId xmlns="" xmlns:a16="http://schemas.microsoft.com/office/drawing/2014/main" id="{327C8D85-5F37-2D7D-D453-2C562905577C}"/>
                  </a:ext>
                </a:extLst>
              </p:cNvPr>
              <p:cNvGrpSpPr/>
              <p:nvPr/>
            </p:nvGrpSpPr>
            <p:grpSpPr>
              <a:xfrm>
                <a:off x="665154" y="3992049"/>
                <a:ext cx="2918106" cy="292387"/>
                <a:chOff x="732985" y="5582396"/>
                <a:chExt cx="2918106" cy="302131"/>
              </a:xfrm>
            </p:grpSpPr>
            <p:pic>
              <p:nvPicPr>
                <p:cNvPr id="87" name="Picture 2" descr="Byte - Free electronics icons">
                  <a:extLst>
                    <a:ext uri="{FF2B5EF4-FFF2-40B4-BE49-F238E27FC236}">
                      <a16:creationId xmlns="" xmlns:a16="http://schemas.microsoft.com/office/drawing/2014/main" id="{D732D0C5-0BF7-8074-ADE0-8215DA513615}"/>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 xmlns:a16="http://schemas.microsoft.com/office/drawing/2014/main" id="{00F12DF9-C94B-D0FE-7A52-DB03EAE40A8C}"/>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86" name="TextBox 85">
                <a:extLst>
                  <a:ext uri="{FF2B5EF4-FFF2-40B4-BE49-F238E27FC236}">
                    <a16:creationId xmlns="" xmlns:a16="http://schemas.microsoft.com/office/drawing/2014/main" id="{7A048479-3A16-11F0-0354-75485BF2366B}"/>
                  </a:ext>
                </a:extLst>
              </p:cNvPr>
              <p:cNvSpPr txBox="1"/>
              <p:nvPr/>
            </p:nvSpPr>
            <p:spPr>
              <a:xfrm>
                <a:off x="1024575" y="432694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rPr>
                  <a:t>Bin names</a:t>
                </a:r>
                <a:endParaRPr lang="ko-KR" altLang="en-US" sz="1300" dirty="0">
                  <a:solidFill>
                    <a:schemeClr val="tx1">
                      <a:lumMod val="85000"/>
                      <a:lumOff val="15000"/>
                    </a:schemeClr>
                  </a:solidFill>
                  <a:latin typeface="SamsungOne 400" panose="020B0503030303020204" pitchFamily="34" charset="0"/>
                </a:endParaRPr>
              </a:p>
            </p:txBody>
          </p:sp>
        </p:grpSp>
      </p:grpSp>
    </p:spTree>
    <p:extLst>
      <p:ext uri="{BB962C8B-B14F-4D97-AF65-F5344CB8AC3E}">
        <p14:creationId xmlns:p14="http://schemas.microsoft.com/office/powerpoint/2010/main" val="296951983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Use the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include_lowest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=True option to include the low boundary values between countries.</a:t>
            </a: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1" name="그룹 10">
            <a:extLst>
              <a:ext uri="{FF2B5EF4-FFF2-40B4-BE49-F238E27FC236}">
                <a16:creationId xmlns="" xmlns:a16="http://schemas.microsoft.com/office/drawing/2014/main" id="{75DEC3F1-272E-F538-06E1-1B302156A475}"/>
              </a:ext>
            </a:extLst>
          </p:cNvPr>
          <p:cNvGrpSpPr/>
          <p:nvPr/>
        </p:nvGrpSpPr>
        <p:grpSpPr>
          <a:xfrm>
            <a:off x="558396" y="1768361"/>
            <a:ext cx="8782050" cy="1958688"/>
            <a:chOff x="558396" y="1768361"/>
            <a:chExt cx="8782050" cy="1958688"/>
          </a:xfrm>
        </p:grpSpPr>
        <p:sp>
          <p:nvSpPr>
            <p:cNvPr id="15" name="모서리가 둥근 직사각형 4">
              <a:extLst>
                <a:ext uri="{FF2B5EF4-FFF2-40B4-BE49-F238E27FC236}">
                  <a16:creationId xmlns="" xmlns:a16="http://schemas.microsoft.com/office/drawing/2014/main" id="{1C457DD4-7DC1-1985-16E4-6630BC3950F2}"/>
                </a:ext>
              </a:extLst>
            </p:cNvPr>
            <p:cNvSpPr/>
            <p:nvPr/>
          </p:nvSpPr>
          <p:spPr>
            <a:xfrm>
              <a:off x="558396" y="1768361"/>
              <a:ext cx="8782050" cy="19586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a:extLst>
                <a:ext uri="{FF2B5EF4-FFF2-40B4-BE49-F238E27FC236}">
                  <a16:creationId xmlns="" xmlns:a16="http://schemas.microsoft.com/office/drawing/2014/main" id="{D57B5BB9-D0BD-4EB8-BFDA-87F4EBD91DBD}"/>
                </a:ext>
              </a:extLst>
            </p:cNvPr>
            <p:cNvGrpSpPr/>
            <p:nvPr/>
          </p:nvGrpSpPr>
          <p:grpSpPr>
            <a:xfrm>
              <a:off x="702789" y="1838537"/>
              <a:ext cx="8636905" cy="1810944"/>
              <a:chOff x="702789" y="1861687"/>
              <a:chExt cx="8854048" cy="1856474"/>
            </a:xfrm>
          </p:grpSpPr>
          <p:pic>
            <p:nvPicPr>
              <p:cNvPr id="17" name="그림 16">
                <a:extLst>
                  <a:ext uri="{FF2B5EF4-FFF2-40B4-BE49-F238E27FC236}">
                    <a16:creationId xmlns="" xmlns:a16="http://schemas.microsoft.com/office/drawing/2014/main" id="{A4AF565F-F96B-CF65-1CBB-DE654D6426CA}"/>
                  </a:ext>
                </a:extLst>
              </p:cNvPr>
              <p:cNvPicPr>
                <a:picLocks noChangeAspect="1"/>
              </p:cNvPicPr>
              <p:nvPr/>
            </p:nvPicPr>
            <p:blipFill rotWithShape="1">
              <a:blip r:embed="rId4"/>
              <a:srcRect r="17155"/>
              <a:stretch/>
            </p:blipFill>
            <p:spPr>
              <a:xfrm>
                <a:off x="1352907" y="1861687"/>
                <a:ext cx="8203930" cy="1856474"/>
              </a:xfrm>
              <a:prstGeom prst="rect">
                <a:avLst/>
              </a:prstGeom>
            </p:spPr>
          </p:pic>
          <p:grpSp>
            <p:nvGrpSpPr>
              <p:cNvPr id="21" name="그룹 20">
                <a:extLst>
                  <a:ext uri="{FF2B5EF4-FFF2-40B4-BE49-F238E27FC236}">
                    <a16:creationId xmlns="" xmlns:a16="http://schemas.microsoft.com/office/drawing/2014/main" id="{8DCBD474-7025-4FB9-011B-5B650E8E6FA1}"/>
                  </a:ext>
                </a:extLst>
              </p:cNvPr>
              <p:cNvGrpSpPr/>
              <p:nvPr/>
            </p:nvGrpSpPr>
            <p:grpSpPr>
              <a:xfrm>
                <a:off x="702789" y="1953408"/>
                <a:ext cx="615353" cy="251456"/>
                <a:chOff x="97836" y="2127943"/>
                <a:chExt cx="677863" cy="277000"/>
              </a:xfrm>
            </p:grpSpPr>
            <p:pic>
              <p:nvPicPr>
                <p:cNvPr id="27" name="그림 26">
                  <a:extLst>
                    <a:ext uri="{FF2B5EF4-FFF2-40B4-BE49-F238E27FC236}">
                      <a16:creationId xmlns="" xmlns:a16="http://schemas.microsoft.com/office/drawing/2014/main" id="{343B46E8-A87D-0BCB-F881-D5F2B48DEEFE}"/>
                    </a:ext>
                  </a:extLst>
                </p:cNvPr>
                <p:cNvPicPr>
                  <a:picLocks noChangeAspect="1"/>
                </p:cNvPicPr>
                <p:nvPr/>
              </p:nvPicPr>
              <p:blipFill rotWithShape="1">
                <a:blip r:embed="rId5"/>
                <a:srcRect b="54028"/>
                <a:stretch/>
              </p:blipFill>
              <p:spPr>
                <a:xfrm>
                  <a:off x="97836" y="2127943"/>
                  <a:ext cx="677863" cy="277000"/>
                </a:xfrm>
                <a:prstGeom prst="rect">
                  <a:avLst/>
                </a:prstGeom>
              </p:spPr>
            </p:pic>
            <p:sp>
              <p:nvSpPr>
                <p:cNvPr id="33" name="직사각형 32">
                  <a:extLst>
                    <a:ext uri="{FF2B5EF4-FFF2-40B4-BE49-F238E27FC236}">
                      <a16:creationId xmlns="" xmlns:a16="http://schemas.microsoft.com/office/drawing/2014/main" id="{D1D7FBD1-D836-CB1C-7522-D7E1CF078969}"/>
                    </a:ext>
                  </a:extLst>
                </p:cNvPr>
                <p:cNvSpPr/>
                <p:nvPr/>
              </p:nvSpPr>
              <p:spPr>
                <a:xfrm>
                  <a:off x="444284" y="2191383"/>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50" dirty="0">
                      <a:solidFill>
                        <a:srgbClr val="2D3C9D"/>
                      </a:solidFill>
                      <a:latin typeface="D2Coding" panose="020B0609020101020101" pitchFamily="49" charset="-127"/>
                      <a:ea typeface="D2Coding" panose="020B0609020101020101" pitchFamily="49" charset="-127"/>
                    </a:rPr>
                    <a:t>11</a:t>
                  </a:r>
                  <a:endParaRPr lang="ko-KR" altLang="en-US" sz="950" dirty="0">
                    <a:solidFill>
                      <a:srgbClr val="2D3C9D"/>
                    </a:solidFill>
                    <a:latin typeface="D2Coding" panose="020B0609020101020101" pitchFamily="49" charset="-127"/>
                    <a:ea typeface="D2Coding" panose="020B0609020101020101" pitchFamily="49" charset="-127"/>
                  </a:endParaRPr>
                </a:p>
              </p:txBody>
            </p:sp>
          </p:grpSp>
        </p:grpSp>
      </p:grpSp>
      <p:grpSp>
        <p:nvGrpSpPr>
          <p:cNvPr id="75" name="그룹 74">
            <a:extLst>
              <a:ext uri="{FF2B5EF4-FFF2-40B4-BE49-F238E27FC236}">
                <a16:creationId xmlns="" xmlns:a16="http://schemas.microsoft.com/office/drawing/2014/main" id="{D665E814-4073-8A78-20EF-34FE76E267EC}"/>
              </a:ext>
            </a:extLst>
          </p:cNvPr>
          <p:cNvGrpSpPr/>
          <p:nvPr/>
        </p:nvGrpSpPr>
        <p:grpSpPr>
          <a:xfrm>
            <a:off x="557644" y="3837898"/>
            <a:ext cx="8782050" cy="1312836"/>
            <a:chOff x="557644" y="3748078"/>
            <a:chExt cx="8782050" cy="1312836"/>
          </a:xfrm>
        </p:grpSpPr>
        <p:sp>
          <p:nvSpPr>
            <p:cNvPr id="76" name="모서리가 둥근 직사각형 4">
              <a:extLst>
                <a:ext uri="{FF2B5EF4-FFF2-40B4-BE49-F238E27FC236}">
                  <a16:creationId xmlns="" xmlns:a16="http://schemas.microsoft.com/office/drawing/2014/main" id="{6D0B259C-A526-56E3-6A9B-4D54D90536D8}"/>
                </a:ext>
              </a:extLst>
            </p:cNvPr>
            <p:cNvSpPr/>
            <p:nvPr/>
          </p:nvSpPr>
          <p:spPr>
            <a:xfrm>
              <a:off x="557644" y="3748078"/>
              <a:ext cx="8782050" cy="13128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77" name="그룹 76">
              <a:extLst>
                <a:ext uri="{FF2B5EF4-FFF2-40B4-BE49-F238E27FC236}">
                  <a16:creationId xmlns="" xmlns:a16="http://schemas.microsoft.com/office/drawing/2014/main" id="{A9F498CD-4CDF-DE7A-2283-D64CAC34019C}"/>
                </a:ext>
              </a:extLst>
            </p:cNvPr>
            <p:cNvGrpSpPr/>
            <p:nvPr/>
          </p:nvGrpSpPr>
          <p:grpSpPr>
            <a:xfrm>
              <a:off x="665154" y="3840978"/>
              <a:ext cx="2918106" cy="292387"/>
              <a:chOff x="732985" y="5582396"/>
              <a:chExt cx="2918106" cy="302131"/>
            </a:xfrm>
          </p:grpSpPr>
          <p:pic>
            <p:nvPicPr>
              <p:cNvPr id="89" name="Picture 2" descr="Byte - Free electronics icons">
                <a:extLst>
                  <a:ext uri="{FF2B5EF4-FFF2-40B4-BE49-F238E27FC236}">
                    <a16:creationId xmlns="" xmlns:a16="http://schemas.microsoft.com/office/drawing/2014/main" id="{88E0EF90-3A0B-C3B2-1CE8-2D179D48C42E}"/>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 xmlns:a16="http://schemas.microsoft.com/office/drawing/2014/main" id="{E285D40B-FAB4-CD74-FDE8-7D2312CFE951}"/>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78" name="TextBox 77">
              <a:extLst>
                <a:ext uri="{FF2B5EF4-FFF2-40B4-BE49-F238E27FC236}">
                  <a16:creationId xmlns="" xmlns:a16="http://schemas.microsoft.com/office/drawing/2014/main" id="{0DBDC245-A330-F6A6-632C-DD1DD7ED29A3}"/>
                </a:ext>
              </a:extLst>
            </p:cNvPr>
            <p:cNvSpPr txBox="1"/>
            <p:nvPr/>
          </p:nvSpPr>
          <p:spPr>
            <a:xfrm>
              <a:off x="1024575" y="417587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rPr>
                <a:t>Include the first boundary value.</a:t>
              </a:r>
              <a:endParaRPr lang="ko-KR" altLang="en-US" sz="1300" dirty="0">
                <a:solidFill>
                  <a:schemeClr val="tx1">
                    <a:lumMod val="85000"/>
                    <a:lumOff val="15000"/>
                  </a:schemeClr>
                </a:solidFill>
                <a:latin typeface="SamsungOne 400" panose="020B0503030303020204" pitchFamily="34" charset="0"/>
              </a:endParaRPr>
            </a:p>
          </p:txBody>
        </p:sp>
        <p:grpSp>
          <p:nvGrpSpPr>
            <p:cNvPr id="79" name="그룹 78">
              <a:extLst>
                <a:ext uri="{FF2B5EF4-FFF2-40B4-BE49-F238E27FC236}">
                  <a16:creationId xmlns="" xmlns:a16="http://schemas.microsoft.com/office/drawing/2014/main" id="{66640728-1E21-886D-1DCC-1B8B26EDA028}"/>
                </a:ext>
              </a:extLst>
            </p:cNvPr>
            <p:cNvGrpSpPr/>
            <p:nvPr/>
          </p:nvGrpSpPr>
          <p:grpSpPr>
            <a:xfrm>
              <a:off x="665154" y="4456869"/>
              <a:ext cx="8640559" cy="534949"/>
              <a:chOff x="665154" y="3992049"/>
              <a:chExt cx="8640559" cy="534949"/>
            </a:xfrm>
          </p:grpSpPr>
          <p:grpSp>
            <p:nvGrpSpPr>
              <p:cNvPr id="85" name="그룹 84">
                <a:extLst>
                  <a:ext uri="{FF2B5EF4-FFF2-40B4-BE49-F238E27FC236}">
                    <a16:creationId xmlns="" xmlns:a16="http://schemas.microsoft.com/office/drawing/2014/main" id="{327C8D85-5F37-2D7D-D453-2C562905577C}"/>
                  </a:ext>
                </a:extLst>
              </p:cNvPr>
              <p:cNvGrpSpPr/>
              <p:nvPr/>
            </p:nvGrpSpPr>
            <p:grpSpPr>
              <a:xfrm>
                <a:off x="665154" y="3992049"/>
                <a:ext cx="2918106" cy="292387"/>
                <a:chOff x="732985" y="5582396"/>
                <a:chExt cx="2918106" cy="302131"/>
              </a:xfrm>
            </p:grpSpPr>
            <p:pic>
              <p:nvPicPr>
                <p:cNvPr id="87" name="Picture 2" descr="Byte - Free electronics icons">
                  <a:extLst>
                    <a:ext uri="{FF2B5EF4-FFF2-40B4-BE49-F238E27FC236}">
                      <a16:creationId xmlns="" xmlns:a16="http://schemas.microsoft.com/office/drawing/2014/main" id="{D732D0C5-0BF7-8074-ADE0-8215DA513615}"/>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 xmlns:a16="http://schemas.microsoft.com/office/drawing/2014/main" id="{00F12DF9-C94B-D0FE-7A52-DB03EAE40A8C}"/>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86" name="TextBox 85">
                <a:extLst>
                  <a:ext uri="{FF2B5EF4-FFF2-40B4-BE49-F238E27FC236}">
                    <a16:creationId xmlns="" xmlns:a16="http://schemas.microsoft.com/office/drawing/2014/main" id="{7A048479-3A16-11F0-0354-75485BF2366B}"/>
                  </a:ext>
                </a:extLst>
              </p:cNvPr>
              <p:cNvSpPr txBox="1"/>
              <p:nvPr/>
            </p:nvSpPr>
            <p:spPr>
              <a:xfrm>
                <a:off x="1024575" y="432694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rPr>
                  <a:t>Print the first 15 rows of the horse bower column, </a:t>
                </a:r>
                <a:r>
                  <a:rPr lang="en-US" altLang="ko-KR" sz="1300" dirty="0" err="1">
                    <a:solidFill>
                      <a:schemeClr val="tx1">
                        <a:lumMod val="85000"/>
                        <a:lumOff val="15000"/>
                      </a:schemeClr>
                    </a:solidFill>
                    <a:latin typeface="SamsungOne 400" panose="020B0503030303020204" pitchFamily="34" charset="0"/>
                  </a:rPr>
                  <a:t>hp_bin</a:t>
                </a:r>
                <a:r>
                  <a:rPr lang="en-US" altLang="ko-KR" sz="1300" dirty="0">
                    <a:solidFill>
                      <a:schemeClr val="tx1">
                        <a:lumMod val="85000"/>
                        <a:lumOff val="15000"/>
                      </a:schemeClr>
                    </a:solidFill>
                    <a:latin typeface="SamsungOne 400" panose="020B0503030303020204" pitchFamily="34" charset="0"/>
                  </a:rPr>
                  <a:t> column.</a:t>
                </a:r>
                <a:endParaRPr lang="ko-KR" altLang="en-US" sz="1300" dirty="0">
                  <a:solidFill>
                    <a:schemeClr val="tx1">
                      <a:lumMod val="85000"/>
                      <a:lumOff val="15000"/>
                    </a:schemeClr>
                  </a:solidFill>
                  <a:latin typeface="SamsungOne 400" panose="020B0503030303020204" pitchFamily="34" charset="0"/>
                </a:endParaRPr>
              </a:p>
            </p:txBody>
          </p:sp>
        </p:grpSp>
      </p:grpSp>
    </p:spTree>
    <p:extLst>
      <p:ext uri="{BB962C8B-B14F-4D97-AF65-F5344CB8AC3E}">
        <p14:creationId xmlns:p14="http://schemas.microsoft.com/office/powerpoint/2010/main" val="274383096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1" name="직사각형 20">
            <a:extLst>
              <a:ext uri="{FF2B5EF4-FFF2-40B4-BE49-F238E27FC236}">
                <a16:creationId xmlns="" xmlns:a16="http://schemas.microsoft.com/office/drawing/2014/main"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Categorical Data Conversion (Divisions of Sections)</a:t>
            </a:r>
          </a:p>
        </p:txBody>
      </p:sp>
      <p:sp>
        <p:nvSpPr>
          <p:cNvPr id="22" name="직사각형 21">
            <a:extLst>
              <a:ext uri="{FF2B5EF4-FFF2-40B4-BE49-F238E27FC236}">
                <a16:creationId xmlns="" xmlns:a16="http://schemas.microsoft.com/office/drawing/2014/main"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Use the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include_lowest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=True option to include the low boundary values between countries.</a:t>
            </a:r>
          </a:p>
        </p:txBody>
      </p:sp>
      <p:sp>
        <p:nvSpPr>
          <p:cNvPr id="19" name="모서리가 둥근 직사각형 4">
            <a:extLst>
              <a:ext uri="{FF2B5EF4-FFF2-40B4-BE49-F238E27FC236}">
                <a16:creationId xmlns="" xmlns:a16="http://schemas.microsoft.com/office/drawing/2014/main" id="{930158F8-A5B7-4F97-8E44-C73FC55364FC}"/>
              </a:ext>
            </a:extLst>
          </p:cNvPr>
          <p:cNvSpPr/>
          <p:nvPr/>
        </p:nvSpPr>
        <p:spPr>
          <a:xfrm>
            <a:off x="558396" y="2236231"/>
            <a:ext cx="8782050" cy="345851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0" name="그림 9">
            <a:extLst>
              <a:ext uri="{FF2B5EF4-FFF2-40B4-BE49-F238E27FC236}">
                <a16:creationId xmlns="" xmlns:a16="http://schemas.microsoft.com/office/drawing/2014/main" id="{98632A4F-75EE-E2F7-BDB1-84700D5BCC29}"/>
              </a:ext>
            </a:extLst>
          </p:cNvPr>
          <p:cNvPicPr>
            <a:picLocks noChangeAspect="1"/>
          </p:cNvPicPr>
          <p:nvPr/>
        </p:nvPicPr>
        <p:blipFill>
          <a:blip r:embed="rId4"/>
          <a:stretch>
            <a:fillRect/>
          </a:stretch>
        </p:blipFill>
        <p:spPr>
          <a:xfrm>
            <a:off x="1343331" y="2348880"/>
            <a:ext cx="2557793" cy="3230646"/>
          </a:xfrm>
          <a:prstGeom prst="rect">
            <a:avLst/>
          </a:prstGeom>
        </p:spPr>
      </p:pic>
    </p:spTree>
    <p:extLst>
      <p:ext uri="{BB962C8B-B14F-4D97-AF65-F5344CB8AC3E}">
        <p14:creationId xmlns:p14="http://schemas.microsoft.com/office/powerpoint/2010/main" val="252300067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 xmlns:a16="http://schemas.microsoft.com/office/drawing/2014/main"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Dummy Variable</a:t>
            </a:r>
          </a:p>
        </p:txBody>
      </p:sp>
      <p:sp>
        <p:nvSpPr>
          <p:cNvPr id="29" name="직사각형 28">
            <a:extLst>
              <a:ext uri="{FF2B5EF4-FFF2-40B4-BE49-F238E27FC236}">
                <a16:creationId xmlns="" xmlns:a16="http://schemas.microsoft.com/office/drawing/2014/main" id="{B9911584-7C52-4333-A1B3-5FEE211FBD88}"/>
              </a:ext>
            </a:extLst>
          </p:cNvPr>
          <p:cNvSpPr/>
          <p:nvPr/>
        </p:nvSpPr>
        <p:spPr>
          <a:xfrm>
            <a:off x="524240" y="1870666"/>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To use categorical data representing categories in machine learning algorithms, convert them into dummy variables represented by the number 0 or 1.</a:t>
            </a: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21" name="그룹 20">
            <a:extLst>
              <a:ext uri="{FF2B5EF4-FFF2-40B4-BE49-F238E27FC236}">
                <a16:creationId xmlns="" xmlns:a16="http://schemas.microsoft.com/office/drawing/2014/main" id="{2DD374C3-05CB-48D7-A1D6-6E076A1FC74E}"/>
              </a:ext>
            </a:extLst>
          </p:cNvPr>
          <p:cNvGrpSpPr/>
          <p:nvPr/>
        </p:nvGrpSpPr>
        <p:grpSpPr>
          <a:xfrm>
            <a:off x="557644" y="5096759"/>
            <a:ext cx="8782050" cy="787019"/>
            <a:chOff x="568325" y="5114924"/>
            <a:chExt cx="8782050" cy="813246"/>
          </a:xfrm>
        </p:grpSpPr>
        <p:sp>
          <p:nvSpPr>
            <p:cNvPr id="22"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Generate df with the </a:t>
              </a:r>
              <a:r>
                <a:rPr lang="en-US" altLang="ko-KR" sz="1300" dirty="0" err="1">
                  <a:solidFill>
                    <a:prstClr val="black">
                      <a:lumMod val="85000"/>
                      <a:lumOff val="15000"/>
                    </a:prstClr>
                  </a:solidFill>
                  <a:latin typeface="SamsungOne 400" panose="020B0503030303020204" pitchFamily="34" charset="0"/>
                </a:rPr>
                <a:t>read_csv</a:t>
              </a:r>
              <a:r>
                <a:rPr lang="en-US" altLang="ko-KR" sz="1300" dirty="0">
                  <a:solidFill>
                    <a:prstClr val="black">
                      <a:lumMod val="85000"/>
                      <a:lumOff val="15000"/>
                    </a:prstClr>
                  </a:solidFill>
                  <a:latin typeface="SamsungOne 400" panose="020B0503030303020204" pitchFamily="34" charset="0"/>
                </a:rPr>
                <a:t>() function.</a:t>
              </a:r>
              <a:endParaRPr lang="ko-KR" altLang="en-US" sz="1300" dirty="0">
                <a:solidFill>
                  <a:prstClr val="black">
                    <a:lumMod val="85000"/>
                    <a:lumOff val="15000"/>
                  </a:prstClr>
                </a:solidFill>
                <a:latin typeface="SamsungOne 400" panose="020B0503030303020204" pitchFamily="34" charset="0"/>
              </a:endParaRPr>
            </a:p>
          </p:txBody>
        </p:sp>
      </p:grpSp>
      <p:grpSp>
        <p:nvGrpSpPr>
          <p:cNvPr id="27" name="그룹 26">
            <a:extLst>
              <a:ext uri="{FF2B5EF4-FFF2-40B4-BE49-F238E27FC236}">
                <a16:creationId xmlns="" xmlns:a16="http://schemas.microsoft.com/office/drawing/2014/main" id="{AA68169E-77C8-87F3-2121-0302216E3C17}"/>
              </a:ext>
            </a:extLst>
          </p:cNvPr>
          <p:cNvGrpSpPr/>
          <p:nvPr/>
        </p:nvGrpSpPr>
        <p:grpSpPr>
          <a:xfrm>
            <a:off x="558396" y="2393052"/>
            <a:ext cx="8782050" cy="2607211"/>
            <a:chOff x="558396" y="2393052"/>
            <a:chExt cx="8782050" cy="2607211"/>
          </a:xfrm>
        </p:grpSpPr>
        <p:sp>
          <p:nvSpPr>
            <p:cNvPr id="5" name="모서리가 둥근 직사각형 4">
              <a:extLst>
                <a:ext uri="{FF2B5EF4-FFF2-40B4-BE49-F238E27FC236}">
                  <a16:creationId xmlns="" xmlns:a16="http://schemas.microsoft.com/office/drawing/2014/main" id="{5723F264-FAA6-788F-EF71-5C80B6ECB65C}"/>
                </a:ext>
              </a:extLst>
            </p:cNvPr>
            <p:cNvSpPr/>
            <p:nvPr/>
          </p:nvSpPr>
          <p:spPr>
            <a:xfrm>
              <a:off x="558396" y="2393052"/>
              <a:ext cx="8782050" cy="26072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0" name="그룹 19">
              <a:extLst>
                <a:ext uri="{FF2B5EF4-FFF2-40B4-BE49-F238E27FC236}">
                  <a16:creationId xmlns="" xmlns:a16="http://schemas.microsoft.com/office/drawing/2014/main" id="{871EF295-CD42-7D89-E03E-E17ED419DA13}"/>
                </a:ext>
              </a:extLst>
            </p:cNvPr>
            <p:cNvGrpSpPr/>
            <p:nvPr/>
          </p:nvGrpSpPr>
          <p:grpSpPr>
            <a:xfrm>
              <a:off x="712809" y="2474168"/>
              <a:ext cx="8626886" cy="2462271"/>
              <a:chOff x="712809" y="2497318"/>
              <a:chExt cx="8626886" cy="2462271"/>
            </a:xfrm>
          </p:grpSpPr>
          <p:pic>
            <p:nvPicPr>
              <p:cNvPr id="4" name="그림 3">
                <a:extLst>
                  <a:ext uri="{FF2B5EF4-FFF2-40B4-BE49-F238E27FC236}">
                    <a16:creationId xmlns="" xmlns:a16="http://schemas.microsoft.com/office/drawing/2014/main" id="{476E4F5E-860D-1A81-2955-7D64C3E7FA19}"/>
                  </a:ext>
                </a:extLst>
              </p:cNvPr>
              <p:cNvPicPr>
                <a:picLocks noChangeAspect="1"/>
              </p:cNvPicPr>
              <p:nvPr/>
            </p:nvPicPr>
            <p:blipFill rotWithShape="1">
              <a:blip r:embed="rId5"/>
              <a:srcRect r="19918"/>
              <a:stretch/>
            </p:blipFill>
            <p:spPr>
              <a:xfrm>
                <a:off x="1409309" y="2497318"/>
                <a:ext cx="7930386" cy="2462271"/>
              </a:xfrm>
              <a:prstGeom prst="rect">
                <a:avLst/>
              </a:prstGeom>
            </p:spPr>
          </p:pic>
          <p:grpSp>
            <p:nvGrpSpPr>
              <p:cNvPr id="11" name="그룹 10">
                <a:extLst>
                  <a:ext uri="{FF2B5EF4-FFF2-40B4-BE49-F238E27FC236}">
                    <a16:creationId xmlns="" xmlns:a16="http://schemas.microsoft.com/office/drawing/2014/main" id="{9F6DE281-6315-C9BC-D8B4-247258170737}"/>
                  </a:ext>
                </a:extLst>
              </p:cNvPr>
              <p:cNvGrpSpPr/>
              <p:nvPr/>
            </p:nvGrpSpPr>
            <p:grpSpPr>
              <a:xfrm>
                <a:off x="712809" y="2570121"/>
                <a:ext cx="668684" cy="241409"/>
                <a:chOff x="-846539" y="2391913"/>
                <a:chExt cx="684493" cy="247116"/>
              </a:xfrm>
            </p:grpSpPr>
            <p:pic>
              <p:nvPicPr>
                <p:cNvPr id="8" name="그림 7">
                  <a:extLst>
                    <a:ext uri="{FF2B5EF4-FFF2-40B4-BE49-F238E27FC236}">
                      <a16:creationId xmlns="" xmlns:a16="http://schemas.microsoft.com/office/drawing/2014/main" id="{17B9FA47-D27B-69E4-0DA2-7F58B3B0D082}"/>
                    </a:ext>
                  </a:extLst>
                </p:cNvPr>
                <p:cNvPicPr>
                  <a:picLocks noChangeAspect="1"/>
                </p:cNvPicPr>
                <p:nvPr/>
              </p:nvPicPr>
              <p:blipFill rotWithShape="1">
                <a:blip r:embed="rId6"/>
                <a:srcRect l="-1" r="-978" b="58988"/>
                <a:stretch/>
              </p:blipFill>
              <p:spPr>
                <a:xfrm>
                  <a:off x="-846539" y="2391913"/>
                  <a:ext cx="684493" cy="247116"/>
                </a:xfrm>
                <a:prstGeom prst="rect">
                  <a:avLst/>
                </a:prstGeom>
              </p:spPr>
            </p:pic>
            <p:sp>
              <p:nvSpPr>
                <p:cNvPr id="9" name="직사각형 8">
                  <a:extLst>
                    <a:ext uri="{FF2B5EF4-FFF2-40B4-BE49-F238E27FC236}">
                      <a16:creationId xmlns="" xmlns:a16="http://schemas.microsoft.com/office/drawing/2014/main" id="{B094DE82-A419-851A-F827-65C20A3AC1B0}"/>
                    </a:ext>
                  </a:extLst>
                </p:cNvPr>
                <p:cNvSpPr/>
                <p:nvPr/>
              </p:nvSpPr>
              <p:spPr>
                <a:xfrm>
                  <a:off x="-500091" y="2455353"/>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2D3C9D"/>
                      </a:solidFill>
                      <a:latin typeface="D2Coding" panose="020B0609020101020101" pitchFamily="49" charset="-127"/>
                      <a:ea typeface="D2Coding" panose="020B0609020101020101" pitchFamily="49" charset="-127"/>
                    </a:rPr>
                    <a:t>12</a:t>
                  </a:r>
                  <a:endParaRPr lang="ko-KR" altLang="en-US" sz="1050" dirty="0">
                    <a:solidFill>
                      <a:srgbClr val="2D3C9D"/>
                    </a:solidFill>
                    <a:latin typeface="D2Coding" panose="020B0609020101020101" pitchFamily="49" charset="-127"/>
                    <a:ea typeface="D2Coding" panose="020B0609020101020101" pitchFamily="49" charset="-127"/>
                  </a:endParaRPr>
                </a:p>
              </p:txBody>
            </p:sp>
          </p:grpSp>
        </p:grpSp>
      </p:grpSp>
    </p:spTree>
    <p:extLst>
      <p:ext uri="{BB962C8B-B14F-4D97-AF65-F5344CB8AC3E}">
        <p14:creationId xmlns:p14="http://schemas.microsoft.com/office/powerpoint/2010/main" val="3890560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latinLnBrk="1">
              <a:spcBef>
                <a:spcPct val="0"/>
              </a:spcBef>
              <a:spcAft>
                <a:spcPct val="0"/>
              </a:spcAft>
              <a:defRPr/>
            </a:pPr>
            <a:r>
              <a:rPr kumimoji="1" lang="en-US" altLang="ko-KR" sz="3400" dirty="0">
                <a:solidFill>
                  <a:schemeClr val="tx1"/>
                </a:solidFill>
                <a:latin typeface="Samsung Sharp Sans" pitchFamily="2" charset="0"/>
                <a:ea typeface="Samsung Sharp Sans" pitchFamily="2" charset="0"/>
                <a:cs typeface="Samsung Sharp Sans" pitchFamily="2" charset="0"/>
              </a:rPr>
              <a:t>NumPy Array Data Structure for Optimal Computational Performance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 name="그룹 1">
            <a:extLst>
              <a:ext uri="{FF2B5EF4-FFF2-40B4-BE49-F238E27FC236}">
                <a16:creationId xmlns="" xmlns:a16="http://schemas.microsoft.com/office/drawing/2014/main" id="{A084659F-CE00-493F-A38A-E9AD0ED809F4}"/>
              </a:ext>
            </a:extLst>
          </p:cNvPr>
          <p:cNvGrpSpPr/>
          <p:nvPr/>
        </p:nvGrpSpPr>
        <p:grpSpPr>
          <a:xfrm>
            <a:off x="1025537" y="4628753"/>
            <a:ext cx="7851751" cy="1087349"/>
            <a:chOff x="1025537" y="4609703"/>
            <a:chExt cx="7851751" cy="1087349"/>
          </a:xfrm>
        </p:grpSpPr>
        <p:sp>
          <p:nvSpPr>
            <p:cNvPr id="19" name="직사각형 18">
              <a:extLst>
                <a:ext uri="{FF2B5EF4-FFF2-40B4-BE49-F238E27FC236}">
                  <a16:creationId xmlns="" xmlns:a16="http://schemas.microsoft.com/office/drawing/2014/main" id="{20E12F40-87DE-4A58-8084-AA0E1F8437F9}"/>
                </a:ext>
              </a:extLst>
            </p:cNvPr>
            <p:cNvSpPr/>
            <p:nvPr/>
          </p:nvSpPr>
          <p:spPr>
            <a:xfrm>
              <a:off x="1025537" y="4609703"/>
              <a:ext cx="4185332" cy="1087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1.1. NumPy Arrays</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1.2. NumPy Array Basics</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1.3. NumPy Array Operations</a:t>
              </a:r>
            </a:p>
          </p:txBody>
        </p:sp>
        <p:sp>
          <p:nvSpPr>
            <p:cNvPr id="22" name="직사각형 21">
              <a:extLst>
                <a:ext uri="{FF2B5EF4-FFF2-40B4-BE49-F238E27FC236}">
                  <a16:creationId xmlns="" xmlns:a16="http://schemas.microsoft.com/office/drawing/2014/main" id="{DA72D26E-7E37-40FE-8181-24CEEB58121C}"/>
                </a:ext>
              </a:extLst>
            </p:cNvPr>
            <p:cNvSpPr/>
            <p:nvPr/>
          </p:nvSpPr>
          <p:spPr>
            <a:xfrm>
              <a:off x="4691956" y="4609703"/>
              <a:ext cx="4185332" cy="68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1.4. NumPy Indexing and Slicing</a:t>
              </a:r>
            </a:p>
            <a:p>
              <a:pPr marL="176213" indent="-176213">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1.5. Array Transposition and Axis Swap</a:t>
              </a:r>
            </a:p>
          </p:txBody>
        </p:sp>
      </p:grpSp>
    </p:spTree>
    <p:extLst>
      <p:ext uri="{BB962C8B-B14F-4D97-AF65-F5344CB8AC3E}">
        <p14:creationId xmlns:p14="http://schemas.microsoft.com/office/powerpoint/2010/main" val="1339580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 xmlns:a16="http://schemas.microsoft.com/office/drawing/2014/main" id="{188B2431-39C5-4BDE-9DEB-AF871B987D13}"/>
              </a:ext>
            </a:extLst>
          </p:cNvPr>
          <p:cNvGrpSpPr/>
          <p:nvPr/>
        </p:nvGrpSpPr>
        <p:grpSpPr>
          <a:xfrm>
            <a:off x="558396" y="1744823"/>
            <a:ext cx="8782051" cy="2016224"/>
            <a:chOff x="558396" y="1772816"/>
            <a:chExt cx="8782051" cy="2016224"/>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1772816"/>
              <a:ext cx="8782050" cy="20162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006" r="17739"/>
            <a:stretch/>
          </p:blipFill>
          <p:spPr>
            <a:xfrm>
              <a:off x="662473" y="1805561"/>
              <a:ext cx="8677974" cy="1920802"/>
            </a:xfrm>
            <a:prstGeom prst="rect">
              <a:avLst/>
            </a:prstGeom>
          </p:spPr>
        </p:pic>
      </p:gr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1" name="직사각형 10">
            <a:extLst>
              <a:ext uri="{FF2B5EF4-FFF2-40B4-BE49-F238E27FC236}">
                <a16:creationId xmlns="" xmlns:a16="http://schemas.microsoft.com/office/drawing/2014/main" id="{871D1C04-7EDD-4844-97E8-38EAC770798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Use the </a:t>
            </a:r>
            <a:r>
              <a:rPr lang="en-US" altLang="ko-KR" sz="1400" dirty="0" err="1">
                <a:solidFill>
                  <a:schemeClr val="tx1"/>
                </a:solidFill>
                <a:latin typeface="SamsungOne 400" panose="020B0503030303020204" pitchFamily="34" charset="0"/>
                <a:ea typeface="SamsungOne 400" panose="020B0503030303020204" pitchFamily="34" charset="0"/>
              </a:rPr>
              <a:t>len</a:t>
            </a:r>
            <a:r>
              <a:rPr lang="en-US" altLang="ko-KR" sz="1400" dirty="0">
                <a:solidFill>
                  <a:schemeClr val="tx1"/>
                </a:solidFill>
                <a:latin typeface="SamsungOne 400" panose="020B0503030303020204" pitchFamily="34" charset="0"/>
                <a:ea typeface="SamsungOne 400" panose="020B0503030303020204" pitchFamily="34" charset="0"/>
              </a:rPr>
              <a:t>() method and the size property for the size of the array. </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69336238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8" name="직사각형 27">
            <a:extLst>
              <a:ext uri="{FF2B5EF4-FFF2-40B4-BE49-F238E27FC236}">
                <a16:creationId xmlns="" xmlns:a16="http://schemas.microsoft.com/office/drawing/2014/main"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To use categorical data representing categories in machine learning algorithms, convert them into dummy variables represented by the number 0 or 1. </a:t>
            </a:r>
          </a:p>
        </p:txBody>
      </p:sp>
      <p:grpSp>
        <p:nvGrpSpPr>
          <p:cNvPr id="2" name="그룹 1">
            <a:extLst>
              <a:ext uri="{FF2B5EF4-FFF2-40B4-BE49-F238E27FC236}">
                <a16:creationId xmlns="" xmlns:a16="http://schemas.microsoft.com/office/drawing/2014/main" id="{FB648321-02F8-4A61-8882-B1CA8E1C8A01}"/>
              </a:ext>
            </a:extLst>
          </p:cNvPr>
          <p:cNvGrpSpPr/>
          <p:nvPr/>
        </p:nvGrpSpPr>
        <p:grpSpPr>
          <a:xfrm>
            <a:off x="557644" y="4664711"/>
            <a:ext cx="8782050" cy="1336449"/>
            <a:chOff x="557644" y="4551167"/>
            <a:chExt cx="8782050" cy="1336449"/>
          </a:xfrm>
        </p:grpSpPr>
        <p:sp>
          <p:nvSpPr>
            <p:cNvPr id="22" name="모서리가 둥근 직사각형 4">
              <a:extLst>
                <a:ext uri="{FF2B5EF4-FFF2-40B4-BE49-F238E27FC236}">
                  <a16:creationId xmlns="" xmlns:a16="http://schemas.microsoft.com/office/drawing/2014/main" id="{C3569CBD-5212-483A-A582-6794A42BDB63}"/>
                </a:ext>
              </a:extLst>
            </p:cNvPr>
            <p:cNvSpPr/>
            <p:nvPr/>
          </p:nvSpPr>
          <p:spPr>
            <a:xfrm>
              <a:off x="557644" y="4551167"/>
              <a:ext cx="8782050" cy="13364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 xmlns:a16="http://schemas.microsoft.com/office/drawing/2014/main" id="{F18919BF-DD65-4EDD-8E99-5FA6C053E53B}"/>
                </a:ext>
              </a:extLst>
            </p:cNvPr>
            <p:cNvGrpSpPr/>
            <p:nvPr/>
          </p:nvGrpSpPr>
          <p:grpSpPr>
            <a:xfrm>
              <a:off x="665154" y="4644068"/>
              <a:ext cx="2918106" cy="292387"/>
              <a:chOff x="732985" y="5582396"/>
              <a:chExt cx="2918106" cy="302131"/>
            </a:xfrm>
          </p:grpSpPr>
          <p:pic>
            <p:nvPicPr>
              <p:cNvPr id="2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12-3 ~ 12-4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 xmlns:a16="http://schemas.microsoft.com/office/drawing/2014/main" id="{0800EE66-B78E-4CCD-A49E-31BBE412C7F6}"/>
                </a:ext>
              </a:extLst>
            </p:cNvPr>
            <p:cNvSpPr txBox="1"/>
            <p:nvPr/>
          </p:nvSpPr>
          <p:spPr>
            <a:xfrm>
              <a:off x="1024575" y="497896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Designate the column name.</a:t>
              </a:r>
              <a:endParaRPr lang="ko-KR" altLang="en-US" sz="1300" dirty="0">
                <a:solidFill>
                  <a:prstClr val="black">
                    <a:lumMod val="85000"/>
                    <a:lumOff val="15000"/>
                  </a:prstClr>
                </a:solidFill>
                <a:latin typeface="SamsungOne 400" panose="020B0503030303020204" pitchFamily="34" charset="0"/>
              </a:endParaRPr>
            </a:p>
          </p:txBody>
        </p:sp>
        <p:grpSp>
          <p:nvGrpSpPr>
            <p:cNvPr id="35" name="그룹 34">
              <a:extLst>
                <a:ext uri="{FF2B5EF4-FFF2-40B4-BE49-F238E27FC236}">
                  <a16:creationId xmlns="" xmlns:a16="http://schemas.microsoft.com/office/drawing/2014/main" id="{9FBA38F5-0B2C-439F-860D-5E5E7EC89599}"/>
                </a:ext>
              </a:extLst>
            </p:cNvPr>
            <p:cNvGrpSpPr/>
            <p:nvPr/>
          </p:nvGrpSpPr>
          <p:grpSpPr>
            <a:xfrm>
              <a:off x="665154" y="5251542"/>
              <a:ext cx="8640559" cy="534949"/>
              <a:chOff x="665154" y="4885597"/>
              <a:chExt cx="8640559" cy="534949"/>
            </a:xfrm>
          </p:grpSpPr>
          <p:grpSp>
            <p:nvGrpSpPr>
              <p:cNvPr id="36" name="그룹 35">
                <a:extLst>
                  <a:ext uri="{FF2B5EF4-FFF2-40B4-BE49-F238E27FC236}">
                    <a16:creationId xmlns="" xmlns:a16="http://schemas.microsoft.com/office/drawing/2014/main" id="{A6758B97-9288-4B12-BE7D-07D8A40BFE0E}"/>
                  </a:ext>
                </a:extLst>
              </p:cNvPr>
              <p:cNvGrpSpPr/>
              <p:nvPr/>
            </p:nvGrpSpPr>
            <p:grpSpPr>
              <a:xfrm>
                <a:off x="665154" y="4885597"/>
                <a:ext cx="2918106" cy="292387"/>
                <a:chOff x="732985" y="5582396"/>
                <a:chExt cx="2918106" cy="302131"/>
              </a:xfrm>
            </p:grpSpPr>
            <p:pic>
              <p:nvPicPr>
                <p:cNvPr id="38" name="Picture 2" descr="Byte - Free electronics icons">
                  <a:extLst>
                    <a:ext uri="{FF2B5EF4-FFF2-40B4-BE49-F238E27FC236}">
                      <a16:creationId xmlns="" xmlns:a16="http://schemas.microsoft.com/office/drawing/2014/main" id="{ED173570-D32B-4C61-8A56-4B2DC5F702FA}"/>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 xmlns:a16="http://schemas.microsoft.com/office/drawing/2014/main" id="{846BA046-0E29-4F2E-96A6-E06313E46994}"/>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12-6 ~ 12-8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7" name="TextBox 36">
                <a:extLst>
                  <a:ext uri="{FF2B5EF4-FFF2-40B4-BE49-F238E27FC236}">
                    <a16:creationId xmlns="" xmlns:a16="http://schemas.microsoft.com/office/drawing/2014/main" id="{A775C3AD-691D-49C5-A7F8-5DF41287D152}"/>
                  </a:ext>
                </a:extLst>
              </p:cNvPr>
              <p:cNvSpPr txBox="1"/>
              <p:nvPr/>
            </p:nvSpPr>
            <p:spPr>
              <a:xfrm>
                <a:off x="1024575" y="522049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Delete the missing data “?” in the horsepower column and convert it into a float.</a:t>
                </a:r>
                <a:endParaRPr lang="ko-KR" altLang="en-US" sz="1300" dirty="0">
                  <a:solidFill>
                    <a:prstClr val="black">
                      <a:lumMod val="85000"/>
                      <a:lumOff val="15000"/>
                    </a:prstClr>
                  </a:solidFill>
                  <a:latin typeface="SamsungOne 400" panose="020B0503030303020204" pitchFamily="34" charset="0"/>
                </a:endParaRPr>
              </a:p>
            </p:txBody>
          </p:sp>
        </p:grpSp>
      </p:grpSp>
      <p:grpSp>
        <p:nvGrpSpPr>
          <p:cNvPr id="6" name="그룹 5">
            <a:extLst>
              <a:ext uri="{FF2B5EF4-FFF2-40B4-BE49-F238E27FC236}">
                <a16:creationId xmlns="" xmlns:a16="http://schemas.microsoft.com/office/drawing/2014/main" id="{DBE8106D-55CC-75A8-FC3E-1C2DB103F8C3}"/>
              </a:ext>
            </a:extLst>
          </p:cNvPr>
          <p:cNvGrpSpPr/>
          <p:nvPr/>
        </p:nvGrpSpPr>
        <p:grpSpPr>
          <a:xfrm>
            <a:off x="558396" y="1948326"/>
            <a:ext cx="8782050" cy="2607211"/>
            <a:chOff x="558396" y="2393052"/>
            <a:chExt cx="8782050" cy="2607211"/>
          </a:xfrm>
        </p:grpSpPr>
        <p:sp>
          <p:nvSpPr>
            <p:cNvPr id="7" name="모서리가 둥근 직사각형 4">
              <a:extLst>
                <a:ext uri="{FF2B5EF4-FFF2-40B4-BE49-F238E27FC236}">
                  <a16:creationId xmlns="" xmlns:a16="http://schemas.microsoft.com/office/drawing/2014/main" id="{3505D1CF-6BF8-B0D3-0220-79E018A23E13}"/>
                </a:ext>
              </a:extLst>
            </p:cNvPr>
            <p:cNvSpPr/>
            <p:nvPr/>
          </p:nvSpPr>
          <p:spPr>
            <a:xfrm>
              <a:off x="558396" y="2393052"/>
              <a:ext cx="8782050" cy="26072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8" name="그룹 7">
              <a:extLst>
                <a:ext uri="{FF2B5EF4-FFF2-40B4-BE49-F238E27FC236}">
                  <a16:creationId xmlns="" xmlns:a16="http://schemas.microsoft.com/office/drawing/2014/main" id="{2AF4E5AB-61BB-8321-6B53-00A0EE113BAC}"/>
                </a:ext>
              </a:extLst>
            </p:cNvPr>
            <p:cNvGrpSpPr/>
            <p:nvPr/>
          </p:nvGrpSpPr>
          <p:grpSpPr>
            <a:xfrm>
              <a:off x="712809" y="2474168"/>
              <a:ext cx="8626886" cy="2462271"/>
              <a:chOff x="712809" y="2497318"/>
              <a:chExt cx="8626886" cy="2462271"/>
            </a:xfrm>
          </p:grpSpPr>
          <p:pic>
            <p:nvPicPr>
              <p:cNvPr id="9" name="그림 8">
                <a:extLst>
                  <a:ext uri="{FF2B5EF4-FFF2-40B4-BE49-F238E27FC236}">
                    <a16:creationId xmlns="" xmlns:a16="http://schemas.microsoft.com/office/drawing/2014/main" id="{F2C27913-56C1-43A5-F2E1-B9FED629BFE4}"/>
                  </a:ext>
                </a:extLst>
              </p:cNvPr>
              <p:cNvPicPr>
                <a:picLocks noChangeAspect="1"/>
              </p:cNvPicPr>
              <p:nvPr/>
            </p:nvPicPr>
            <p:blipFill rotWithShape="1">
              <a:blip r:embed="rId5"/>
              <a:srcRect r="19918"/>
              <a:stretch/>
            </p:blipFill>
            <p:spPr>
              <a:xfrm>
                <a:off x="1409309" y="2497318"/>
                <a:ext cx="7930386" cy="2462271"/>
              </a:xfrm>
              <a:prstGeom prst="rect">
                <a:avLst/>
              </a:prstGeom>
            </p:spPr>
          </p:pic>
          <p:grpSp>
            <p:nvGrpSpPr>
              <p:cNvPr id="10" name="그룹 9">
                <a:extLst>
                  <a:ext uri="{FF2B5EF4-FFF2-40B4-BE49-F238E27FC236}">
                    <a16:creationId xmlns="" xmlns:a16="http://schemas.microsoft.com/office/drawing/2014/main" id="{4C7C1607-9795-7455-1523-F8C6C3190E55}"/>
                  </a:ext>
                </a:extLst>
              </p:cNvPr>
              <p:cNvGrpSpPr/>
              <p:nvPr/>
            </p:nvGrpSpPr>
            <p:grpSpPr>
              <a:xfrm>
                <a:off x="712809" y="2570121"/>
                <a:ext cx="668684" cy="241409"/>
                <a:chOff x="-846539" y="2391913"/>
                <a:chExt cx="684493" cy="247116"/>
              </a:xfrm>
            </p:grpSpPr>
            <p:pic>
              <p:nvPicPr>
                <p:cNvPr id="11" name="그림 10">
                  <a:extLst>
                    <a:ext uri="{FF2B5EF4-FFF2-40B4-BE49-F238E27FC236}">
                      <a16:creationId xmlns="" xmlns:a16="http://schemas.microsoft.com/office/drawing/2014/main" id="{6CB12826-AB05-4396-F1FA-98A972FD86F4}"/>
                    </a:ext>
                  </a:extLst>
                </p:cNvPr>
                <p:cNvPicPr>
                  <a:picLocks noChangeAspect="1"/>
                </p:cNvPicPr>
                <p:nvPr/>
              </p:nvPicPr>
              <p:blipFill rotWithShape="1">
                <a:blip r:embed="rId6"/>
                <a:srcRect l="-1" r="-978" b="58988"/>
                <a:stretch/>
              </p:blipFill>
              <p:spPr>
                <a:xfrm>
                  <a:off x="-846539" y="2391913"/>
                  <a:ext cx="684493" cy="247116"/>
                </a:xfrm>
                <a:prstGeom prst="rect">
                  <a:avLst/>
                </a:prstGeom>
              </p:spPr>
            </p:pic>
            <p:sp>
              <p:nvSpPr>
                <p:cNvPr id="15" name="직사각형 14">
                  <a:extLst>
                    <a:ext uri="{FF2B5EF4-FFF2-40B4-BE49-F238E27FC236}">
                      <a16:creationId xmlns="" xmlns:a16="http://schemas.microsoft.com/office/drawing/2014/main" id="{25433FF4-80B7-48E1-CF91-9690FB8FD279}"/>
                    </a:ext>
                  </a:extLst>
                </p:cNvPr>
                <p:cNvSpPr/>
                <p:nvPr/>
              </p:nvSpPr>
              <p:spPr>
                <a:xfrm>
                  <a:off x="-500091" y="2455353"/>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2D3C9D"/>
                      </a:solidFill>
                      <a:latin typeface="D2Coding" panose="020B0609020101020101" pitchFamily="49" charset="-127"/>
                      <a:ea typeface="D2Coding" panose="020B0609020101020101" pitchFamily="49" charset="-127"/>
                    </a:rPr>
                    <a:t>12</a:t>
                  </a:r>
                  <a:endParaRPr lang="ko-KR" altLang="en-US" sz="1050" dirty="0">
                    <a:solidFill>
                      <a:srgbClr val="2D3C9D"/>
                    </a:solidFill>
                    <a:latin typeface="D2Coding" panose="020B0609020101020101" pitchFamily="49" charset="-127"/>
                    <a:ea typeface="D2Coding" panose="020B0609020101020101" pitchFamily="49" charset="-127"/>
                  </a:endParaRPr>
                </a:p>
              </p:txBody>
            </p:sp>
          </p:grpSp>
        </p:grpSp>
      </p:grpSp>
    </p:spTree>
    <p:extLst>
      <p:ext uri="{BB962C8B-B14F-4D97-AF65-F5344CB8AC3E}">
        <p14:creationId xmlns:p14="http://schemas.microsoft.com/office/powerpoint/2010/main" val="331511326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0" name="직사각형 19">
            <a:extLst>
              <a:ext uri="{FF2B5EF4-FFF2-40B4-BE49-F238E27FC236}">
                <a16:creationId xmlns="" xmlns:a16="http://schemas.microsoft.com/office/drawing/2014/main"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To use categorical data representing categories in machine learning algorithms, convert them into dummy variables represented by the number 0 or 1. </a:t>
            </a:r>
          </a:p>
        </p:txBody>
      </p:sp>
      <p:grpSp>
        <p:nvGrpSpPr>
          <p:cNvPr id="30" name="그룹 29">
            <a:extLst>
              <a:ext uri="{FF2B5EF4-FFF2-40B4-BE49-F238E27FC236}">
                <a16:creationId xmlns="" xmlns:a16="http://schemas.microsoft.com/office/drawing/2014/main" id="{C05AFD27-A2F9-4847-AE36-B7CADC93D3D5}"/>
              </a:ext>
            </a:extLst>
          </p:cNvPr>
          <p:cNvGrpSpPr/>
          <p:nvPr/>
        </p:nvGrpSpPr>
        <p:grpSpPr>
          <a:xfrm>
            <a:off x="557644" y="4661689"/>
            <a:ext cx="8782050" cy="1336449"/>
            <a:chOff x="557644" y="4551167"/>
            <a:chExt cx="8782050" cy="1336449"/>
          </a:xfrm>
        </p:grpSpPr>
        <p:sp>
          <p:nvSpPr>
            <p:cNvPr id="31" name="모서리가 둥근 직사각형 4">
              <a:extLst>
                <a:ext uri="{FF2B5EF4-FFF2-40B4-BE49-F238E27FC236}">
                  <a16:creationId xmlns="" xmlns:a16="http://schemas.microsoft.com/office/drawing/2014/main" id="{1C67602C-CB4E-4189-8C43-55B1D247F1D8}"/>
                </a:ext>
              </a:extLst>
            </p:cNvPr>
            <p:cNvSpPr/>
            <p:nvPr/>
          </p:nvSpPr>
          <p:spPr>
            <a:xfrm>
              <a:off x="557644" y="4551167"/>
              <a:ext cx="8782050" cy="13364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2" name="그룹 31">
              <a:extLst>
                <a:ext uri="{FF2B5EF4-FFF2-40B4-BE49-F238E27FC236}">
                  <a16:creationId xmlns="" xmlns:a16="http://schemas.microsoft.com/office/drawing/2014/main" id="{0D53A96B-274A-4367-8A6C-BFB1A45C7FF6}"/>
                </a:ext>
              </a:extLst>
            </p:cNvPr>
            <p:cNvGrpSpPr/>
            <p:nvPr/>
          </p:nvGrpSpPr>
          <p:grpSpPr>
            <a:xfrm>
              <a:off x="665154" y="4644068"/>
              <a:ext cx="2918106" cy="292387"/>
              <a:chOff x="732985" y="5582396"/>
              <a:chExt cx="2918106" cy="302131"/>
            </a:xfrm>
          </p:grpSpPr>
          <p:pic>
            <p:nvPicPr>
              <p:cNvPr id="41" name="Picture 2" descr="Byte - Free electronics icons">
                <a:extLst>
                  <a:ext uri="{FF2B5EF4-FFF2-40B4-BE49-F238E27FC236}">
                    <a16:creationId xmlns="" xmlns:a16="http://schemas.microsoft.com/office/drawing/2014/main" id="{15707438-932D-4134-BD95-9A1B267EA1E4}"/>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 xmlns:a16="http://schemas.microsoft.com/office/drawing/2014/main" id="{5BA7BAE7-59D7-47A6-8D7F-CEADD00D675A}"/>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3" name="TextBox 32">
              <a:extLst>
                <a:ext uri="{FF2B5EF4-FFF2-40B4-BE49-F238E27FC236}">
                  <a16:creationId xmlns="" xmlns:a16="http://schemas.microsoft.com/office/drawing/2014/main" id="{BDBCEFE7-649C-4413-BFB6-46AA0CE378EB}"/>
                </a:ext>
              </a:extLst>
            </p:cNvPr>
            <p:cNvSpPr txBox="1"/>
            <p:nvPr/>
          </p:nvSpPr>
          <p:spPr>
            <a:xfrm>
              <a:off x="1024575" y="497896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Change ”?” to </a:t>
              </a:r>
              <a:r>
                <a:rPr lang="en-US" altLang="ko-KR" sz="1300" dirty="0" err="1">
                  <a:solidFill>
                    <a:prstClr val="black">
                      <a:lumMod val="85000"/>
                      <a:lumOff val="15000"/>
                    </a:prstClr>
                  </a:solidFill>
                  <a:latin typeface="SamsungOne 400" panose="020B0503030303020204" pitchFamily="34" charset="0"/>
                </a:rPr>
                <a:t>np.nan</a:t>
              </a:r>
              <a:r>
                <a:rPr lang="en-US" altLang="ko-KR" sz="1300" dirty="0">
                  <a:solidFill>
                    <a:prstClr val="black">
                      <a:lumMod val="85000"/>
                      <a:lumOff val="15000"/>
                    </a:prstClr>
                  </a:solidFill>
                  <a:latin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ndParaRPr>
            </a:p>
          </p:txBody>
        </p:sp>
        <p:grpSp>
          <p:nvGrpSpPr>
            <p:cNvPr id="36" name="그룹 35">
              <a:extLst>
                <a:ext uri="{FF2B5EF4-FFF2-40B4-BE49-F238E27FC236}">
                  <a16:creationId xmlns="" xmlns:a16="http://schemas.microsoft.com/office/drawing/2014/main" id="{D11754B3-C3CC-49A9-8C5F-4A436D203C81}"/>
                </a:ext>
              </a:extLst>
            </p:cNvPr>
            <p:cNvGrpSpPr/>
            <p:nvPr/>
          </p:nvGrpSpPr>
          <p:grpSpPr>
            <a:xfrm>
              <a:off x="665154" y="5251542"/>
              <a:ext cx="8640559" cy="534949"/>
              <a:chOff x="665154" y="4885597"/>
              <a:chExt cx="8640559" cy="534949"/>
            </a:xfrm>
          </p:grpSpPr>
          <p:grpSp>
            <p:nvGrpSpPr>
              <p:cNvPr id="37" name="그룹 36">
                <a:extLst>
                  <a:ext uri="{FF2B5EF4-FFF2-40B4-BE49-F238E27FC236}">
                    <a16:creationId xmlns="" xmlns:a16="http://schemas.microsoft.com/office/drawing/2014/main" id="{5D250A2B-162D-4B54-BA64-493046AD4BAE}"/>
                  </a:ext>
                </a:extLst>
              </p:cNvPr>
              <p:cNvGrpSpPr/>
              <p:nvPr/>
            </p:nvGrpSpPr>
            <p:grpSpPr>
              <a:xfrm>
                <a:off x="665154" y="4885597"/>
                <a:ext cx="2918106" cy="292387"/>
                <a:chOff x="732985" y="5582396"/>
                <a:chExt cx="2918106" cy="302131"/>
              </a:xfrm>
            </p:grpSpPr>
            <p:pic>
              <p:nvPicPr>
                <p:cNvPr id="39" name="Picture 2" descr="Byte - Free electronics icons">
                  <a:extLst>
                    <a:ext uri="{FF2B5EF4-FFF2-40B4-BE49-F238E27FC236}">
                      <a16:creationId xmlns="" xmlns:a16="http://schemas.microsoft.com/office/drawing/2014/main" id="{93D00AD3-802C-4823-985A-63D1EDCD4D16}"/>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 xmlns:a16="http://schemas.microsoft.com/office/drawing/2014/main" id="{D2E1A99F-A19A-433B-B2F6-01E37AD37BDC}"/>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8" name="TextBox 37">
                <a:extLst>
                  <a:ext uri="{FF2B5EF4-FFF2-40B4-BE49-F238E27FC236}">
                    <a16:creationId xmlns="" xmlns:a16="http://schemas.microsoft.com/office/drawing/2014/main" id="{0A922E5C-5088-470A-B61E-505EB20503D7}"/>
                  </a:ext>
                </a:extLst>
              </p:cNvPr>
              <p:cNvSpPr txBox="1"/>
              <p:nvPr/>
            </p:nvSpPr>
            <p:spPr>
              <a:xfrm>
                <a:off x="1024575" y="522049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Delete the missing data row.</a:t>
                </a:r>
                <a:endParaRPr lang="ko-KR" altLang="en-US" sz="1300" dirty="0">
                  <a:solidFill>
                    <a:prstClr val="black">
                      <a:lumMod val="85000"/>
                      <a:lumOff val="15000"/>
                    </a:prstClr>
                  </a:solidFill>
                  <a:latin typeface="SamsungOne 400" panose="020B0503030303020204" pitchFamily="34" charset="0"/>
                </a:endParaRPr>
              </a:p>
            </p:txBody>
          </p:sp>
        </p:grpSp>
      </p:grpSp>
      <p:grpSp>
        <p:nvGrpSpPr>
          <p:cNvPr id="15" name="그룹 14">
            <a:extLst>
              <a:ext uri="{FF2B5EF4-FFF2-40B4-BE49-F238E27FC236}">
                <a16:creationId xmlns="" xmlns:a16="http://schemas.microsoft.com/office/drawing/2014/main" id="{BE48125A-92AD-82E7-C5A4-D808F95FCA95}"/>
              </a:ext>
            </a:extLst>
          </p:cNvPr>
          <p:cNvGrpSpPr/>
          <p:nvPr/>
        </p:nvGrpSpPr>
        <p:grpSpPr>
          <a:xfrm>
            <a:off x="558396" y="1948326"/>
            <a:ext cx="8782050" cy="2607211"/>
            <a:chOff x="558396" y="2393052"/>
            <a:chExt cx="8782050" cy="2607211"/>
          </a:xfrm>
        </p:grpSpPr>
        <p:sp>
          <p:nvSpPr>
            <p:cNvPr id="16" name="모서리가 둥근 직사각형 4">
              <a:extLst>
                <a:ext uri="{FF2B5EF4-FFF2-40B4-BE49-F238E27FC236}">
                  <a16:creationId xmlns="" xmlns:a16="http://schemas.microsoft.com/office/drawing/2014/main" id="{A8D9CBEC-1123-B63C-5A3E-94F7B6AA6B97}"/>
                </a:ext>
              </a:extLst>
            </p:cNvPr>
            <p:cNvSpPr/>
            <p:nvPr/>
          </p:nvSpPr>
          <p:spPr>
            <a:xfrm>
              <a:off x="558396" y="2393052"/>
              <a:ext cx="8782050" cy="26072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7" name="그룹 16">
              <a:extLst>
                <a:ext uri="{FF2B5EF4-FFF2-40B4-BE49-F238E27FC236}">
                  <a16:creationId xmlns="" xmlns:a16="http://schemas.microsoft.com/office/drawing/2014/main" id="{625B66FE-6DE7-7114-D84E-ACEAD2B784E9}"/>
                </a:ext>
              </a:extLst>
            </p:cNvPr>
            <p:cNvGrpSpPr/>
            <p:nvPr/>
          </p:nvGrpSpPr>
          <p:grpSpPr>
            <a:xfrm>
              <a:off x="712809" y="2474168"/>
              <a:ext cx="8626886" cy="2462271"/>
              <a:chOff x="712809" y="2497318"/>
              <a:chExt cx="8626886" cy="2462271"/>
            </a:xfrm>
          </p:grpSpPr>
          <p:pic>
            <p:nvPicPr>
              <p:cNvPr id="18" name="그림 17">
                <a:extLst>
                  <a:ext uri="{FF2B5EF4-FFF2-40B4-BE49-F238E27FC236}">
                    <a16:creationId xmlns="" xmlns:a16="http://schemas.microsoft.com/office/drawing/2014/main" id="{47A1CAB2-49C0-45DF-26B6-88B7CC411A90}"/>
                  </a:ext>
                </a:extLst>
              </p:cNvPr>
              <p:cNvPicPr>
                <a:picLocks noChangeAspect="1"/>
              </p:cNvPicPr>
              <p:nvPr/>
            </p:nvPicPr>
            <p:blipFill rotWithShape="1">
              <a:blip r:embed="rId5"/>
              <a:srcRect r="19918"/>
              <a:stretch/>
            </p:blipFill>
            <p:spPr>
              <a:xfrm>
                <a:off x="1409309" y="2497318"/>
                <a:ext cx="7930386" cy="2462271"/>
              </a:xfrm>
              <a:prstGeom prst="rect">
                <a:avLst/>
              </a:prstGeom>
            </p:spPr>
          </p:pic>
          <p:grpSp>
            <p:nvGrpSpPr>
              <p:cNvPr id="19" name="그룹 18">
                <a:extLst>
                  <a:ext uri="{FF2B5EF4-FFF2-40B4-BE49-F238E27FC236}">
                    <a16:creationId xmlns="" xmlns:a16="http://schemas.microsoft.com/office/drawing/2014/main" id="{632CDFED-F9CB-04EA-69C1-622A629D49BC}"/>
                  </a:ext>
                </a:extLst>
              </p:cNvPr>
              <p:cNvGrpSpPr/>
              <p:nvPr/>
            </p:nvGrpSpPr>
            <p:grpSpPr>
              <a:xfrm>
                <a:off x="712809" y="2570121"/>
                <a:ext cx="668684" cy="241409"/>
                <a:chOff x="-846539" y="2391913"/>
                <a:chExt cx="684493" cy="247116"/>
              </a:xfrm>
            </p:grpSpPr>
            <p:pic>
              <p:nvPicPr>
                <p:cNvPr id="21" name="그림 20">
                  <a:extLst>
                    <a:ext uri="{FF2B5EF4-FFF2-40B4-BE49-F238E27FC236}">
                      <a16:creationId xmlns="" xmlns:a16="http://schemas.microsoft.com/office/drawing/2014/main" id="{5FAA5175-BDDE-9D6B-639C-A22CB94EBDEB}"/>
                    </a:ext>
                  </a:extLst>
                </p:cNvPr>
                <p:cNvPicPr>
                  <a:picLocks noChangeAspect="1"/>
                </p:cNvPicPr>
                <p:nvPr/>
              </p:nvPicPr>
              <p:blipFill rotWithShape="1">
                <a:blip r:embed="rId6"/>
                <a:srcRect l="-1" r="-978" b="58988"/>
                <a:stretch/>
              </p:blipFill>
              <p:spPr>
                <a:xfrm>
                  <a:off x="-846539" y="2391913"/>
                  <a:ext cx="684493" cy="247116"/>
                </a:xfrm>
                <a:prstGeom prst="rect">
                  <a:avLst/>
                </a:prstGeom>
              </p:spPr>
            </p:pic>
            <p:sp>
              <p:nvSpPr>
                <p:cNvPr id="22" name="직사각형 21">
                  <a:extLst>
                    <a:ext uri="{FF2B5EF4-FFF2-40B4-BE49-F238E27FC236}">
                      <a16:creationId xmlns="" xmlns:a16="http://schemas.microsoft.com/office/drawing/2014/main" id="{AA680093-D5D0-896B-73CD-6402C6372A4D}"/>
                    </a:ext>
                  </a:extLst>
                </p:cNvPr>
                <p:cNvSpPr/>
                <p:nvPr/>
              </p:nvSpPr>
              <p:spPr>
                <a:xfrm>
                  <a:off x="-500091" y="2455353"/>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2D3C9D"/>
                      </a:solidFill>
                      <a:latin typeface="D2Coding" panose="020B0609020101020101" pitchFamily="49" charset="-127"/>
                      <a:ea typeface="D2Coding" panose="020B0609020101020101" pitchFamily="49" charset="-127"/>
                    </a:rPr>
                    <a:t>12</a:t>
                  </a:r>
                  <a:endParaRPr lang="ko-KR" altLang="en-US" sz="1050" dirty="0">
                    <a:solidFill>
                      <a:srgbClr val="2D3C9D"/>
                    </a:solidFill>
                    <a:latin typeface="D2Coding" panose="020B0609020101020101" pitchFamily="49" charset="-127"/>
                    <a:ea typeface="D2Coding" panose="020B0609020101020101" pitchFamily="49" charset="-127"/>
                  </a:endParaRPr>
                </a:p>
              </p:txBody>
            </p:sp>
          </p:grpSp>
        </p:grpSp>
      </p:grpSp>
    </p:spTree>
    <p:extLst>
      <p:ext uri="{BB962C8B-B14F-4D97-AF65-F5344CB8AC3E}">
        <p14:creationId xmlns:p14="http://schemas.microsoft.com/office/powerpoint/2010/main" val="257086782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19" name="직사각형 18">
            <a:extLst>
              <a:ext uri="{FF2B5EF4-FFF2-40B4-BE49-F238E27FC236}">
                <a16:creationId xmlns="" xmlns:a16="http://schemas.microsoft.com/office/drawing/2014/main"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To use categorical data representing categories in machine learning algorithms, convert them into dummy variables represented by the number 0 or 1. </a:t>
            </a:r>
          </a:p>
        </p:txBody>
      </p:sp>
      <p:grpSp>
        <p:nvGrpSpPr>
          <p:cNvPr id="32" name="그룹 31">
            <a:extLst>
              <a:ext uri="{FF2B5EF4-FFF2-40B4-BE49-F238E27FC236}">
                <a16:creationId xmlns="" xmlns:a16="http://schemas.microsoft.com/office/drawing/2014/main" id="{5A2843C9-6F88-4355-B49F-FE967C53943B}"/>
              </a:ext>
            </a:extLst>
          </p:cNvPr>
          <p:cNvGrpSpPr/>
          <p:nvPr/>
        </p:nvGrpSpPr>
        <p:grpSpPr>
          <a:xfrm>
            <a:off x="557644" y="4661689"/>
            <a:ext cx="8782050" cy="1336449"/>
            <a:chOff x="557644" y="4551167"/>
            <a:chExt cx="8782050" cy="1336449"/>
          </a:xfrm>
        </p:grpSpPr>
        <p:sp>
          <p:nvSpPr>
            <p:cNvPr id="33" name="모서리가 둥근 직사각형 4">
              <a:extLst>
                <a:ext uri="{FF2B5EF4-FFF2-40B4-BE49-F238E27FC236}">
                  <a16:creationId xmlns="" xmlns:a16="http://schemas.microsoft.com/office/drawing/2014/main" id="{FEEB57AB-FA0A-429D-91F4-842F79CF74E3}"/>
                </a:ext>
              </a:extLst>
            </p:cNvPr>
            <p:cNvSpPr/>
            <p:nvPr/>
          </p:nvSpPr>
          <p:spPr>
            <a:xfrm>
              <a:off x="557644" y="4551167"/>
              <a:ext cx="8782050" cy="13364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4" name="그룹 33">
              <a:extLst>
                <a:ext uri="{FF2B5EF4-FFF2-40B4-BE49-F238E27FC236}">
                  <a16:creationId xmlns="" xmlns:a16="http://schemas.microsoft.com/office/drawing/2014/main" id="{CB8CE6AC-E352-4541-AF32-E22DBD071EAA}"/>
                </a:ext>
              </a:extLst>
            </p:cNvPr>
            <p:cNvGrpSpPr/>
            <p:nvPr/>
          </p:nvGrpSpPr>
          <p:grpSpPr>
            <a:xfrm>
              <a:off x="665154" y="4644068"/>
              <a:ext cx="2918106" cy="292387"/>
              <a:chOff x="732985" y="5582396"/>
              <a:chExt cx="2918106" cy="302131"/>
            </a:xfrm>
          </p:grpSpPr>
          <p:pic>
            <p:nvPicPr>
              <p:cNvPr id="41" name="Picture 2" descr="Byte - Free electronics icons">
                <a:extLst>
                  <a:ext uri="{FF2B5EF4-FFF2-40B4-BE49-F238E27FC236}">
                    <a16:creationId xmlns="" xmlns:a16="http://schemas.microsoft.com/office/drawing/2014/main" id="{43B729AE-E6F5-4113-84E2-19392EFA73E5}"/>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 xmlns:a16="http://schemas.microsoft.com/office/drawing/2014/main" id="{2D73EB84-7874-4B86-BDBA-8A6B75379184}"/>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5" name="TextBox 34">
              <a:extLst>
                <a:ext uri="{FF2B5EF4-FFF2-40B4-BE49-F238E27FC236}">
                  <a16:creationId xmlns="" xmlns:a16="http://schemas.microsoft.com/office/drawing/2014/main" id="{71F5C9AA-066C-44E2-9BDC-77C87391A70F}"/>
                </a:ext>
              </a:extLst>
            </p:cNvPr>
            <p:cNvSpPr txBox="1"/>
            <p:nvPr/>
          </p:nvSpPr>
          <p:spPr>
            <a:xfrm>
              <a:off x="1024575" y="497896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 the string into a float.</a:t>
              </a:r>
              <a:endParaRPr lang="ko-KR" altLang="en-US" sz="1300" dirty="0">
                <a:solidFill>
                  <a:prstClr val="black">
                    <a:lumMod val="85000"/>
                    <a:lumOff val="15000"/>
                  </a:prstClr>
                </a:solidFill>
                <a:latin typeface="SamsungOne 400" panose="020B0503030303020204" pitchFamily="34" charset="0"/>
              </a:endParaRPr>
            </a:p>
          </p:txBody>
        </p:sp>
        <p:grpSp>
          <p:nvGrpSpPr>
            <p:cNvPr id="36" name="그룹 35">
              <a:extLst>
                <a:ext uri="{FF2B5EF4-FFF2-40B4-BE49-F238E27FC236}">
                  <a16:creationId xmlns="" xmlns:a16="http://schemas.microsoft.com/office/drawing/2014/main" id="{3D449D5D-2172-4E91-B98D-24846C6C8A46}"/>
                </a:ext>
              </a:extLst>
            </p:cNvPr>
            <p:cNvGrpSpPr/>
            <p:nvPr/>
          </p:nvGrpSpPr>
          <p:grpSpPr>
            <a:xfrm>
              <a:off x="665154" y="5251542"/>
              <a:ext cx="8640559" cy="534949"/>
              <a:chOff x="665154" y="4885597"/>
              <a:chExt cx="8640559" cy="534949"/>
            </a:xfrm>
          </p:grpSpPr>
          <p:grpSp>
            <p:nvGrpSpPr>
              <p:cNvPr id="37" name="그룹 36">
                <a:extLst>
                  <a:ext uri="{FF2B5EF4-FFF2-40B4-BE49-F238E27FC236}">
                    <a16:creationId xmlns="" xmlns:a16="http://schemas.microsoft.com/office/drawing/2014/main" id="{1C4B346F-80CF-4BB5-87CE-2652A6642960}"/>
                  </a:ext>
                </a:extLst>
              </p:cNvPr>
              <p:cNvGrpSpPr/>
              <p:nvPr/>
            </p:nvGrpSpPr>
            <p:grpSpPr>
              <a:xfrm>
                <a:off x="665154" y="4885597"/>
                <a:ext cx="2918106" cy="292387"/>
                <a:chOff x="732985" y="5582396"/>
                <a:chExt cx="2918106" cy="302131"/>
              </a:xfrm>
            </p:grpSpPr>
            <p:pic>
              <p:nvPicPr>
                <p:cNvPr id="39" name="Picture 2" descr="Byte - Free electronics icons">
                  <a:extLst>
                    <a:ext uri="{FF2B5EF4-FFF2-40B4-BE49-F238E27FC236}">
                      <a16:creationId xmlns="" xmlns:a16="http://schemas.microsoft.com/office/drawing/2014/main" id="{CCE970B4-4766-486F-B9B4-ABAFAB909625}"/>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 xmlns:a16="http://schemas.microsoft.com/office/drawing/2014/main" id="{C7771E9B-595A-486E-AE46-C0CCFE496C69}"/>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8" name="TextBox 37">
                <a:extLst>
                  <a:ext uri="{FF2B5EF4-FFF2-40B4-BE49-F238E27FC236}">
                    <a16:creationId xmlns="" xmlns:a16="http://schemas.microsoft.com/office/drawing/2014/main" id="{11907583-A171-4585-ACFF-E1F3031C9FAB}"/>
                  </a:ext>
                </a:extLst>
              </p:cNvPr>
              <p:cNvSpPr txBox="1"/>
              <p:nvPr/>
            </p:nvSpPr>
            <p:spPr>
              <a:xfrm>
                <a:off x="1024575" y="522049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Find a list of boundary values divided by three bins using </a:t>
                </a:r>
                <a:r>
                  <a:rPr lang="en-US" altLang="ko-KR" sz="1300" dirty="0" err="1">
                    <a:solidFill>
                      <a:prstClr val="black">
                        <a:lumMod val="85000"/>
                        <a:lumOff val="15000"/>
                      </a:prstClr>
                    </a:solidFill>
                    <a:latin typeface="SamsungOne 400" panose="020B0503030303020204" pitchFamily="34" charset="0"/>
                  </a:rPr>
                  <a:t>np.histogram</a:t>
                </a:r>
                <a:r>
                  <a:rPr lang="en-US" altLang="ko-KR" sz="1300" dirty="0">
                    <a:solidFill>
                      <a:prstClr val="black">
                        <a:lumMod val="85000"/>
                        <a:lumOff val="15000"/>
                      </a:prstClr>
                    </a:solidFill>
                    <a:latin typeface="SamsungOne 400" panose="020B0503030303020204" pitchFamily="34" charset="0"/>
                  </a:rPr>
                  <a:t>.</a:t>
                </a:r>
              </a:p>
            </p:txBody>
          </p:sp>
        </p:grpSp>
      </p:grpSp>
      <p:grpSp>
        <p:nvGrpSpPr>
          <p:cNvPr id="5" name="그룹 4">
            <a:extLst>
              <a:ext uri="{FF2B5EF4-FFF2-40B4-BE49-F238E27FC236}">
                <a16:creationId xmlns="" xmlns:a16="http://schemas.microsoft.com/office/drawing/2014/main" id="{DC2EC8F6-FA28-708E-EA70-704E1481962D}"/>
              </a:ext>
            </a:extLst>
          </p:cNvPr>
          <p:cNvGrpSpPr/>
          <p:nvPr/>
        </p:nvGrpSpPr>
        <p:grpSpPr>
          <a:xfrm>
            <a:off x="558396" y="1948326"/>
            <a:ext cx="8782050" cy="2607211"/>
            <a:chOff x="558396" y="2393052"/>
            <a:chExt cx="8782050" cy="2607211"/>
          </a:xfrm>
        </p:grpSpPr>
        <p:sp>
          <p:nvSpPr>
            <p:cNvPr id="6" name="모서리가 둥근 직사각형 4">
              <a:extLst>
                <a:ext uri="{FF2B5EF4-FFF2-40B4-BE49-F238E27FC236}">
                  <a16:creationId xmlns="" xmlns:a16="http://schemas.microsoft.com/office/drawing/2014/main" id="{2A430385-65DC-77D0-3EC9-AB0F657444E7}"/>
                </a:ext>
              </a:extLst>
            </p:cNvPr>
            <p:cNvSpPr/>
            <p:nvPr/>
          </p:nvSpPr>
          <p:spPr>
            <a:xfrm>
              <a:off x="558396" y="2393052"/>
              <a:ext cx="8782050" cy="26072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7" name="그룹 6">
              <a:extLst>
                <a:ext uri="{FF2B5EF4-FFF2-40B4-BE49-F238E27FC236}">
                  <a16:creationId xmlns="" xmlns:a16="http://schemas.microsoft.com/office/drawing/2014/main" id="{C36FB3B7-E964-564A-BBA0-F7248099A771}"/>
                </a:ext>
              </a:extLst>
            </p:cNvPr>
            <p:cNvGrpSpPr/>
            <p:nvPr/>
          </p:nvGrpSpPr>
          <p:grpSpPr>
            <a:xfrm>
              <a:off x="712809" y="2474168"/>
              <a:ext cx="8626886" cy="2462271"/>
              <a:chOff x="712809" y="2497318"/>
              <a:chExt cx="8626886" cy="2462271"/>
            </a:xfrm>
          </p:grpSpPr>
          <p:pic>
            <p:nvPicPr>
              <p:cNvPr id="8" name="그림 7">
                <a:extLst>
                  <a:ext uri="{FF2B5EF4-FFF2-40B4-BE49-F238E27FC236}">
                    <a16:creationId xmlns="" xmlns:a16="http://schemas.microsoft.com/office/drawing/2014/main" id="{9AAB3D38-A97B-9F37-8D3A-3FDB02AB105C}"/>
                  </a:ext>
                </a:extLst>
              </p:cNvPr>
              <p:cNvPicPr>
                <a:picLocks noChangeAspect="1"/>
              </p:cNvPicPr>
              <p:nvPr/>
            </p:nvPicPr>
            <p:blipFill rotWithShape="1">
              <a:blip r:embed="rId5"/>
              <a:srcRect r="19918"/>
              <a:stretch/>
            </p:blipFill>
            <p:spPr>
              <a:xfrm>
                <a:off x="1409309" y="2497318"/>
                <a:ext cx="7930386" cy="2462271"/>
              </a:xfrm>
              <a:prstGeom prst="rect">
                <a:avLst/>
              </a:prstGeom>
            </p:spPr>
          </p:pic>
          <p:grpSp>
            <p:nvGrpSpPr>
              <p:cNvPr id="9" name="그룹 8">
                <a:extLst>
                  <a:ext uri="{FF2B5EF4-FFF2-40B4-BE49-F238E27FC236}">
                    <a16:creationId xmlns="" xmlns:a16="http://schemas.microsoft.com/office/drawing/2014/main" id="{7F948DAF-343D-AAB4-3D35-BF10B05FA2BB}"/>
                  </a:ext>
                </a:extLst>
              </p:cNvPr>
              <p:cNvGrpSpPr/>
              <p:nvPr/>
            </p:nvGrpSpPr>
            <p:grpSpPr>
              <a:xfrm>
                <a:off x="712809" y="2570121"/>
                <a:ext cx="668684" cy="241409"/>
                <a:chOff x="-846539" y="2391913"/>
                <a:chExt cx="684493" cy="247116"/>
              </a:xfrm>
            </p:grpSpPr>
            <p:pic>
              <p:nvPicPr>
                <p:cNvPr id="10" name="그림 9">
                  <a:extLst>
                    <a:ext uri="{FF2B5EF4-FFF2-40B4-BE49-F238E27FC236}">
                      <a16:creationId xmlns="" xmlns:a16="http://schemas.microsoft.com/office/drawing/2014/main" id="{8B96E119-EAEF-6BF6-A95D-27E583C56200}"/>
                    </a:ext>
                  </a:extLst>
                </p:cNvPr>
                <p:cNvPicPr>
                  <a:picLocks noChangeAspect="1"/>
                </p:cNvPicPr>
                <p:nvPr/>
              </p:nvPicPr>
              <p:blipFill rotWithShape="1">
                <a:blip r:embed="rId6"/>
                <a:srcRect l="-1" r="-978" b="58988"/>
                <a:stretch/>
              </p:blipFill>
              <p:spPr>
                <a:xfrm>
                  <a:off x="-846539" y="2391913"/>
                  <a:ext cx="684493" cy="247116"/>
                </a:xfrm>
                <a:prstGeom prst="rect">
                  <a:avLst/>
                </a:prstGeom>
              </p:spPr>
            </p:pic>
            <p:sp>
              <p:nvSpPr>
                <p:cNvPr id="11" name="직사각형 10">
                  <a:extLst>
                    <a:ext uri="{FF2B5EF4-FFF2-40B4-BE49-F238E27FC236}">
                      <a16:creationId xmlns="" xmlns:a16="http://schemas.microsoft.com/office/drawing/2014/main" id="{BBBF7661-0FFD-0114-0338-286A644834B0}"/>
                    </a:ext>
                  </a:extLst>
                </p:cNvPr>
                <p:cNvSpPr/>
                <p:nvPr/>
              </p:nvSpPr>
              <p:spPr>
                <a:xfrm>
                  <a:off x="-500091" y="2455353"/>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2D3C9D"/>
                      </a:solidFill>
                      <a:latin typeface="D2Coding" panose="020B0609020101020101" pitchFamily="49" charset="-127"/>
                      <a:ea typeface="D2Coding" panose="020B0609020101020101" pitchFamily="49" charset="-127"/>
                    </a:rPr>
                    <a:t>12</a:t>
                  </a:r>
                  <a:endParaRPr lang="ko-KR" altLang="en-US" sz="1050" dirty="0">
                    <a:solidFill>
                      <a:srgbClr val="2D3C9D"/>
                    </a:solidFill>
                    <a:latin typeface="D2Coding" panose="020B0609020101020101" pitchFamily="49" charset="-127"/>
                    <a:ea typeface="D2Coding" panose="020B0609020101020101" pitchFamily="49" charset="-127"/>
                  </a:endParaRPr>
                </a:p>
              </p:txBody>
            </p:sp>
          </p:grpSp>
        </p:grpSp>
      </p:grpSp>
    </p:spTree>
    <p:extLst>
      <p:ext uri="{BB962C8B-B14F-4D97-AF65-F5344CB8AC3E}">
        <p14:creationId xmlns:p14="http://schemas.microsoft.com/office/powerpoint/2010/main" val="24680744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0" name="직사각형 19">
            <a:extLst>
              <a:ext uri="{FF2B5EF4-FFF2-40B4-BE49-F238E27FC236}">
                <a16:creationId xmlns="" xmlns:a16="http://schemas.microsoft.com/office/drawing/2014/main"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To use categorical data representing categories in machine learning algorithms, convert them into dummy variables represented by the number 0 or 1. </a:t>
            </a:r>
          </a:p>
        </p:txBody>
      </p:sp>
      <p:grpSp>
        <p:nvGrpSpPr>
          <p:cNvPr id="2" name="그룹 1">
            <a:extLst>
              <a:ext uri="{FF2B5EF4-FFF2-40B4-BE49-F238E27FC236}">
                <a16:creationId xmlns="" xmlns:a16="http://schemas.microsoft.com/office/drawing/2014/main" id="{C3392A1E-5455-422F-B5FC-6672B21D0801}"/>
              </a:ext>
            </a:extLst>
          </p:cNvPr>
          <p:cNvGrpSpPr/>
          <p:nvPr/>
        </p:nvGrpSpPr>
        <p:grpSpPr>
          <a:xfrm>
            <a:off x="557644" y="4668651"/>
            <a:ext cx="8782050" cy="739290"/>
            <a:chOff x="557644" y="4551168"/>
            <a:chExt cx="8782050" cy="739290"/>
          </a:xfrm>
        </p:grpSpPr>
        <p:sp>
          <p:nvSpPr>
            <p:cNvPr id="31" name="모서리가 둥근 직사각형 4">
              <a:extLst>
                <a:ext uri="{FF2B5EF4-FFF2-40B4-BE49-F238E27FC236}">
                  <a16:creationId xmlns="" xmlns:a16="http://schemas.microsoft.com/office/drawing/2014/main" id="{CC2FF265-E0B6-4635-B6D8-89E477332C43}"/>
                </a:ext>
              </a:extLst>
            </p:cNvPr>
            <p:cNvSpPr/>
            <p:nvPr/>
          </p:nvSpPr>
          <p:spPr>
            <a:xfrm>
              <a:off x="557644" y="4551168"/>
              <a:ext cx="8782050" cy="7392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2" name="그룹 31">
              <a:extLst>
                <a:ext uri="{FF2B5EF4-FFF2-40B4-BE49-F238E27FC236}">
                  <a16:creationId xmlns="" xmlns:a16="http://schemas.microsoft.com/office/drawing/2014/main" id="{4090D166-E055-408F-AC3A-091B36BB791E}"/>
                </a:ext>
              </a:extLst>
            </p:cNvPr>
            <p:cNvGrpSpPr/>
            <p:nvPr/>
          </p:nvGrpSpPr>
          <p:grpSpPr>
            <a:xfrm>
              <a:off x="665154" y="4644068"/>
              <a:ext cx="2918106" cy="292387"/>
              <a:chOff x="732985" y="5582396"/>
              <a:chExt cx="2918106" cy="302131"/>
            </a:xfrm>
          </p:grpSpPr>
          <p:pic>
            <p:nvPicPr>
              <p:cNvPr id="41" name="Picture 2" descr="Byte - Free electronics icons">
                <a:extLst>
                  <a:ext uri="{FF2B5EF4-FFF2-40B4-BE49-F238E27FC236}">
                    <a16:creationId xmlns="" xmlns:a16="http://schemas.microsoft.com/office/drawing/2014/main" id="{7CF7F474-DF0F-42A9-8E3E-43A8F6EBB2A4}"/>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 xmlns:a16="http://schemas.microsoft.com/office/drawing/2014/main" id="{617665A8-7BE0-483A-9D0B-9173218A283D}"/>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12-12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3" name="TextBox 32">
              <a:extLst>
                <a:ext uri="{FF2B5EF4-FFF2-40B4-BE49-F238E27FC236}">
                  <a16:creationId xmlns="" xmlns:a16="http://schemas.microsoft.com/office/drawing/2014/main" id="{A1C1B0DC-3E9B-438D-8067-919EE768E3A2}"/>
                </a:ext>
              </a:extLst>
            </p:cNvPr>
            <p:cNvSpPr txBox="1"/>
            <p:nvPr/>
          </p:nvSpPr>
          <p:spPr>
            <a:xfrm>
              <a:off x="1024575" y="497896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Designate the name for three bins.</a:t>
              </a:r>
              <a:endParaRPr lang="ko-KR" altLang="en-US" sz="1300" dirty="0">
                <a:solidFill>
                  <a:prstClr val="black">
                    <a:lumMod val="85000"/>
                    <a:lumOff val="15000"/>
                  </a:prstClr>
                </a:solidFill>
                <a:latin typeface="SamsungOne 400" panose="020B0503030303020204" pitchFamily="34" charset="0"/>
              </a:endParaRPr>
            </a:p>
          </p:txBody>
        </p:sp>
      </p:grpSp>
      <p:grpSp>
        <p:nvGrpSpPr>
          <p:cNvPr id="6" name="그룹 5">
            <a:extLst>
              <a:ext uri="{FF2B5EF4-FFF2-40B4-BE49-F238E27FC236}">
                <a16:creationId xmlns="" xmlns:a16="http://schemas.microsoft.com/office/drawing/2014/main" id="{112B96F5-C873-8FB8-AB07-1F3BEF12405E}"/>
              </a:ext>
            </a:extLst>
          </p:cNvPr>
          <p:cNvGrpSpPr/>
          <p:nvPr/>
        </p:nvGrpSpPr>
        <p:grpSpPr>
          <a:xfrm>
            <a:off x="558396" y="1948326"/>
            <a:ext cx="8782050" cy="2607211"/>
            <a:chOff x="558396" y="2393052"/>
            <a:chExt cx="8782050" cy="2607211"/>
          </a:xfrm>
        </p:grpSpPr>
        <p:sp>
          <p:nvSpPr>
            <p:cNvPr id="7" name="모서리가 둥근 직사각형 4">
              <a:extLst>
                <a:ext uri="{FF2B5EF4-FFF2-40B4-BE49-F238E27FC236}">
                  <a16:creationId xmlns="" xmlns:a16="http://schemas.microsoft.com/office/drawing/2014/main" id="{5B7BC775-BEC3-CA5F-E818-D391CA4BDDF6}"/>
                </a:ext>
              </a:extLst>
            </p:cNvPr>
            <p:cNvSpPr/>
            <p:nvPr/>
          </p:nvSpPr>
          <p:spPr>
            <a:xfrm>
              <a:off x="558396" y="2393052"/>
              <a:ext cx="8782050" cy="26072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8" name="그룹 7">
              <a:extLst>
                <a:ext uri="{FF2B5EF4-FFF2-40B4-BE49-F238E27FC236}">
                  <a16:creationId xmlns="" xmlns:a16="http://schemas.microsoft.com/office/drawing/2014/main" id="{1C066799-2B13-2124-57CD-FB542970CDA4}"/>
                </a:ext>
              </a:extLst>
            </p:cNvPr>
            <p:cNvGrpSpPr/>
            <p:nvPr/>
          </p:nvGrpSpPr>
          <p:grpSpPr>
            <a:xfrm>
              <a:off x="712809" y="2474168"/>
              <a:ext cx="8626886" cy="2462271"/>
              <a:chOff x="712809" y="2497318"/>
              <a:chExt cx="8626886" cy="2462271"/>
            </a:xfrm>
          </p:grpSpPr>
          <p:pic>
            <p:nvPicPr>
              <p:cNvPr id="9" name="그림 8">
                <a:extLst>
                  <a:ext uri="{FF2B5EF4-FFF2-40B4-BE49-F238E27FC236}">
                    <a16:creationId xmlns="" xmlns:a16="http://schemas.microsoft.com/office/drawing/2014/main" id="{618DDACC-8030-5915-0CA5-E5DF951ABBE5}"/>
                  </a:ext>
                </a:extLst>
              </p:cNvPr>
              <p:cNvPicPr>
                <a:picLocks noChangeAspect="1"/>
              </p:cNvPicPr>
              <p:nvPr/>
            </p:nvPicPr>
            <p:blipFill rotWithShape="1">
              <a:blip r:embed="rId5"/>
              <a:srcRect r="19918"/>
              <a:stretch/>
            </p:blipFill>
            <p:spPr>
              <a:xfrm>
                <a:off x="1409309" y="2497318"/>
                <a:ext cx="7930386" cy="2462271"/>
              </a:xfrm>
              <a:prstGeom prst="rect">
                <a:avLst/>
              </a:prstGeom>
            </p:spPr>
          </p:pic>
          <p:grpSp>
            <p:nvGrpSpPr>
              <p:cNvPr id="10" name="그룹 9">
                <a:extLst>
                  <a:ext uri="{FF2B5EF4-FFF2-40B4-BE49-F238E27FC236}">
                    <a16:creationId xmlns="" xmlns:a16="http://schemas.microsoft.com/office/drawing/2014/main" id="{DEC29C9B-1266-F183-B4F8-30F0C3B4682C}"/>
                  </a:ext>
                </a:extLst>
              </p:cNvPr>
              <p:cNvGrpSpPr/>
              <p:nvPr/>
            </p:nvGrpSpPr>
            <p:grpSpPr>
              <a:xfrm>
                <a:off x="712809" y="2570121"/>
                <a:ext cx="668684" cy="241409"/>
                <a:chOff x="-846539" y="2391913"/>
                <a:chExt cx="684493" cy="247116"/>
              </a:xfrm>
            </p:grpSpPr>
            <p:pic>
              <p:nvPicPr>
                <p:cNvPr id="11" name="그림 10">
                  <a:extLst>
                    <a:ext uri="{FF2B5EF4-FFF2-40B4-BE49-F238E27FC236}">
                      <a16:creationId xmlns="" xmlns:a16="http://schemas.microsoft.com/office/drawing/2014/main" id="{EC281664-8371-1BC1-2240-9DBC5DA88E13}"/>
                    </a:ext>
                  </a:extLst>
                </p:cNvPr>
                <p:cNvPicPr>
                  <a:picLocks noChangeAspect="1"/>
                </p:cNvPicPr>
                <p:nvPr/>
              </p:nvPicPr>
              <p:blipFill rotWithShape="1">
                <a:blip r:embed="rId6"/>
                <a:srcRect l="-1" r="-978" b="58988"/>
                <a:stretch/>
              </p:blipFill>
              <p:spPr>
                <a:xfrm>
                  <a:off x="-846539" y="2391913"/>
                  <a:ext cx="684493" cy="247116"/>
                </a:xfrm>
                <a:prstGeom prst="rect">
                  <a:avLst/>
                </a:prstGeom>
              </p:spPr>
            </p:pic>
            <p:sp>
              <p:nvSpPr>
                <p:cNvPr id="15" name="직사각형 14">
                  <a:extLst>
                    <a:ext uri="{FF2B5EF4-FFF2-40B4-BE49-F238E27FC236}">
                      <a16:creationId xmlns="" xmlns:a16="http://schemas.microsoft.com/office/drawing/2014/main" id="{557618A1-27B0-4C25-8601-FD140C5B45A7}"/>
                    </a:ext>
                  </a:extLst>
                </p:cNvPr>
                <p:cNvSpPr/>
                <p:nvPr/>
              </p:nvSpPr>
              <p:spPr>
                <a:xfrm>
                  <a:off x="-500091" y="2455353"/>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rgbClr val="2D3C9D"/>
                      </a:solidFill>
                      <a:latin typeface="D2Coding" panose="020B0609020101020101" pitchFamily="49" charset="-127"/>
                      <a:ea typeface="D2Coding" panose="020B0609020101020101" pitchFamily="49" charset="-127"/>
                    </a:rPr>
                    <a:t>12</a:t>
                  </a:r>
                  <a:endParaRPr lang="ko-KR" altLang="en-US" sz="1050" dirty="0">
                    <a:solidFill>
                      <a:srgbClr val="2D3C9D"/>
                    </a:solidFill>
                    <a:latin typeface="D2Coding" panose="020B0609020101020101" pitchFamily="49" charset="-127"/>
                    <a:ea typeface="D2Coding" panose="020B0609020101020101" pitchFamily="49" charset="-127"/>
                  </a:endParaRPr>
                </a:p>
              </p:txBody>
            </p:sp>
          </p:grpSp>
        </p:grpSp>
      </p:grpSp>
    </p:spTree>
    <p:extLst>
      <p:ext uri="{BB962C8B-B14F-4D97-AF65-F5344CB8AC3E}">
        <p14:creationId xmlns:p14="http://schemas.microsoft.com/office/powerpoint/2010/main" val="365943623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0" name="직사각형 19">
            <a:extLst>
              <a:ext uri="{FF2B5EF4-FFF2-40B4-BE49-F238E27FC236}">
                <a16:creationId xmlns="" xmlns:a16="http://schemas.microsoft.com/office/drawing/2014/main"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One-Hot Vector</a:t>
            </a:r>
          </a:p>
        </p:txBody>
      </p:sp>
      <p:sp>
        <p:nvSpPr>
          <p:cNvPr id="29" name="직사각형 28">
            <a:extLst>
              <a:ext uri="{FF2B5EF4-FFF2-40B4-BE49-F238E27FC236}">
                <a16:creationId xmlns="" xmlns:a16="http://schemas.microsoft.com/office/drawing/2014/main" id="{B9911584-7C52-4333-A1B3-5FEE211FBD88}"/>
              </a:ext>
            </a:extLst>
          </p:cNvPr>
          <p:cNvSpPr/>
          <p:nvPr/>
        </p:nvSpPr>
        <p:spPr>
          <a:xfrm>
            <a:off x="524240" y="1870666"/>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If the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get_dummies</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method is used, all original values of the categorical variables are each converted into new dummy variables.</a:t>
            </a:r>
          </a:p>
        </p:txBody>
      </p:sp>
      <p:grpSp>
        <p:nvGrpSpPr>
          <p:cNvPr id="3" name="그룹 2">
            <a:extLst>
              <a:ext uri="{FF2B5EF4-FFF2-40B4-BE49-F238E27FC236}">
                <a16:creationId xmlns="" xmlns:a16="http://schemas.microsoft.com/office/drawing/2014/main" id="{5DFC2528-ED53-4EB6-AC9F-66FF9D7DF831}"/>
              </a:ext>
            </a:extLst>
          </p:cNvPr>
          <p:cNvGrpSpPr/>
          <p:nvPr/>
        </p:nvGrpSpPr>
        <p:grpSpPr>
          <a:xfrm>
            <a:off x="558396" y="4298886"/>
            <a:ext cx="8782050" cy="1901143"/>
            <a:chOff x="558396" y="4191747"/>
            <a:chExt cx="8782050" cy="1901143"/>
          </a:xfrm>
        </p:grpSpPr>
        <p:sp>
          <p:nvSpPr>
            <p:cNvPr id="22" name="모서리가 둥근 직사각형 4">
              <a:extLst>
                <a:ext uri="{FF2B5EF4-FFF2-40B4-BE49-F238E27FC236}">
                  <a16:creationId xmlns="" xmlns:a16="http://schemas.microsoft.com/office/drawing/2014/main" id="{C3569CBD-5212-483A-A582-6794A42BDB63}"/>
                </a:ext>
              </a:extLst>
            </p:cNvPr>
            <p:cNvSpPr/>
            <p:nvPr/>
          </p:nvSpPr>
          <p:spPr>
            <a:xfrm>
              <a:off x="558396" y="4191747"/>
              <a:ext cx="8782050" cy="19011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 xmlns:a16="http://schemas.microsoft.com/office/drawing/2014/main" id="{F18919BF-DD65-4EDD-8E99-5FA6C053E53B}"/>
                </a:ext>
              </a:extLst>
            </p:cNvPr>
            <p:cNvGrpSpPr/>
            <p:nvPr/>
          </p:nvGrpSpPr>
          <p:grpSpPr>
            <a:xfrm>
              <a:off x="665906" y="4284648"/>
              <a:ext cx="2918106" cy="292387"/>
              <a:chOff x="732985" y="5582396"/>
              <a:chExt cx="2918106" cy="302131"/>
            </a:xfrm>
          </p:grpSpPr>
          <p:pic>
            <p:nvPicPr>
              <p:cNvPr id="2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13-1 ~ 13-4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 xmlns:a16="http://schemas.microsoft.com/office/drawing/2014/main" id="{0800EE66-B78E-4CCD-A49E-31BBE412C7F6}"/>
                </a:ext>
              </a:extLst>
            </p:cNvPr>
            <p:cNvSpPr txBox="1"/>
            <p:nvPr/>
          </p:nvSpPr>
          <p:spPr>
            <a:xfrm>
              <a:off x="1025327" y="461954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Assign each data to three bins using </a:t>
              </a:r>
              <a:r>
                <a:rPr lang="en-US" altLang="ko-KR" sz="1300" dirty="0" err="1">
                  <a:solidFill>
                    <a:prstClr val="black">
                      <a:lumMod val="85000"/>
                      <a:lumOff val="15000"/>
                    </a:prstClr>
                  </a:solidFill>
                  <a:latin typeface="SamsungOne 400" panose="020B0503030303020204" pitchFamily="34" charset="0"/>
                </a:rPr>
                <a:t>pd.cut</a:t>
              </a:r>
              <a:r>
                <a:rPr lang="en-US" altLang="ko-KR" sz="1300" dirty="0">
                  <a:solidFill>
                    <a:prstClr val="black">
                      <a:lumMod val="85000"/>
                      <a:lumOff val="15000"/>
                    </a:prstClr>
                  </a:solidFill>
                  <a:latin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ndParaRPr>
            </a:p>
          </p:txBody>
        </p:sp>
        <p:grpSp>
          <p:nvGrpSpPr>
            <p:cNvPr id="16" name="그룹 15">
              <a:extLst>
                <a:ext uri="{FF2B5EF4-FFF2-40B4-BE49-F238E27FC236}">
                  <a16:creationId xmlns="" xmlns:a16="http://schemas.microsoft.com/office/drawing/2014/main" id="{F73A6179-46BE-4BE3-A68B-83FCAF0A1B70}"/>
                </a:ext>
              </a:extLst>
            </p:cNvPr>
            <p:cNvGrpSpPr/>
            <p:nvPr/>
          </p:nvGrpSpPr>
          <p:grpSpPr>
            <a:xfrm>
              <a:off x="665154" y="4889514"/>
              <a:ext cx="8640559" cy="534949"/>
              <a:chOff x="665154" y="4006907"/>
              <a:chExt cx="8640559" cy="534949"/>
            </a:xfrm>
          </p:grpSpPr>
          <p:grpSp>
            <p:nvGrpSpPr>
              <p:cNvPr id="17" name="그룹 16">
                <a:extLst>
                  <a:ext uri="{FF2B5EF4-FFF2-40B4-BE49-F238E27FC236}">
                    <a16:creationId xmlns="" xmlns:a16="http://schemas.microsoft.com/office/drawing/2014/main" id="{2458D6F7-91D2-4458-A960-3542E02E13BB}"/>
                  </a:ext>
                </a:extLst>
              </p:cNvPr>
              <p:cNvGrpSpPr/>
              <p:nvPr/>
            </p:nvGrpSpPr>
            <p:grpSpPr>
              <a:xfrm>
                <a:off x="665154" y="4006907"/>
                <a:ext cx="2918106" cy="292387"/>
                <a:chOff x="732985" y="5582396"/>
                <a:chExt cx="2918106" cy="302131"/>
              </a:xfrm>
            </p:grpSpPr>
            <p:pic>
              <p:nvPicPr>
                <p:cNvPr id="27" name="Picture 2" descr="Byte - Free electronics icons">
                  <a:extLst>
                    <a:ext uri="{FF2B5EF4-FFF2-40B4-BE49-F238E27FC236}">
                      <a16:creationId xmlns="" xmlns:a16="http://schemas.microsoft.com/office/drawing/2014/main" id="{C7C32A34-070D-4A6E-98A0-CDCA8C0BD348}"/>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 xmlns:a16="http://schemas.microsoft.com/office/drawing/2014/main" id="{65279D05-8D36-4309-8D4F-4696208FEA9D}"/>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8" name="TextBox 17">
                <a:extLst>
                  <a:ext uri="{FF2B5EF4-FFF2-40B4-BE49-F238E27FC236}">
                    <a16:creationId xmlns="" xmlns:a16="http://schemas.microsoft.com/office/drawing/2014/main" id="{7C162FC2-5CDF-42EC-916B-A4157A0D26F8}"/>
                  </a:ext>
                </a:extLst>
              </p:cNvPr>
              <p:cNvSpPr txBox="1"/>
              <p:nvPr/>
            </p:nvSpPr>
            <p:spPr>
              <a:xfrm>
                <a:off x="1024575" y="434180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Data array</a:t>
                </a:r>
                <a:endParaRPr lang="ko-KR" altLang="en-US" sz="1300" dirty="0">
                  <a:solidFill>
                    <a:prstClr val="black">
                      <a:lumMod val="85000"/>
                      <a:lumOff val="15000"/>
                    </a:prstClr>
                  </a:solidFill>
                  <a:latin typeface="SamsungOne 400" panose="020B0503030303020204" pitchFamily="34" charset="0"/>
                </a:endParaRPr>
              </a:p>
            </p:txBody>
          </p:sp>
        </p:grpSp>
        <p:grpSp>
          <p:nvGrpSpPr>
            <p:cNvPr id="31" name="그룹 30">
              <a:extLst>
                <a:ext uri="{FF2B5EF4-FFF2-40B4-BE49-F238E27FC236}">
                  <a16:creationId xmlns="" xmlns:a16="http://schemas.microsoft.com/office/drawing/2014/main" id="{10EE70C8-A224-420E-BAF9-C929B65012A1}"/>
                </a:ext>
              </a:extLst>
            </p:cNvPr>
            <p:cNvGrpSpPr/>
            <p:nvPr/>
          </p:nvGrpSpPr>
          <p:grpSpPr>
            <a:xfrm>
              <a:off x="665154" y="5466970"/>
              <a:ext cx="8640559" cy="534949"/>
              <a:chOff x="665154" y="4011976"/>
              <a:chExt cx="8640559" cy="534949"/>
            </a:xfrm>
          </p:grpSpPr>
          <p:grpSp>
            <p:nvGrpSpPr>
              <p:cNvPr id="32" name="그룹 31">
                <a:extLst>
                  <a:ext uri="{FF2B5EF4-FFF2-40B4-BE49-F238E27FC236}">
                    <a16:creationId xmlns="" xmlns:a16="http://schemas.microsoft.com/office/drawing/2014/main" id="{5AE3860D-E6C7-4C46-BD3D-37DAE88774A1}"/>
                  </a:ext>
                </a:extLst>
              </p:cNvPr>
              <p:cNvGrpSpPr/>
              <p:nvPr/>
            </p:nvGrpSpPr>
            <p:grpSpPr>
              <a:xfrm>
                <a:off x="665154" y="4011976"/>
                <a:ext cx="2918106" cy="292387"/>
                <a:chOff x="732985" y="5582396"/>
                <a:chExt cx="2918106" cy="302131"/>
              </a:xfrm>
            </p:grpSpPr>
            <p:pic>
              <p:nvPicPr>
                <p:cNvPr id="34" name="Picture 2" descr="Byte - Free electronics icons">
                  <a:extLst>
                    <a:ext uri="{FF2B5EF4-FFF2-40B4-BE49-F238E27FC236}">
                      <a16:creationId xmlns="" xmlns:a16="http://schemas.microsoft.com/office/drawing/2014/main" id="{B70681DD-59FA-4324-B577-0CEEC0DC770A}"/>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 xmlns:a16="http://schemas.microsoft.com/office/drawing/2014/main" id="{54CA2EEB-FA7E-4D3F-8A41-2F54D721FC43}"/>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3" name="TextBox 32">
                <a:extLst>
                  <a:ext uri="{FF2B5EF4-FFF2-40B4-BE49-F238E27FC236}">
                    <a16:creationId xmlns="" xmlns:a16="http://schemas.microsoft.com/office/drawing/2014/main" id="{F20B6F5F-0C1E-4465-B646-663AD9C3F5BF}"/>
                  </a:ext>
                </a:extLst>
              </p:cNvPr>
              <p:cNvSpPr txBox="1"/>
              <p:nvPr/>
            </p:nvSpPr>
            <p:spPr>
              <a:xfrm>
                <a:off x="1024575" y="434687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Boundary value list</a:t>
                </a:r>
                <a:endParaRPr lang="ko-KR" altLang="en-US" sz="1300" dirty="0">
                  <a:solidFill>
                    <a:prstClr val="black">
                      <a:lumMod val="85000"/>
                      <a:lumOff val="15000"/>
                    </a:prstClr>
                  </a:solidFill>
                  <a:latin typeface="SamsungOne 400" panose="020B0503030303020204" pitchFamily="34" charset="0"/>
                </a:endParaRPr>
              </a:p>
            </p:txBody>
          </p:sp>
        </p:grpSp>
      </p:grpSp>
      <p:grpSp>
        <p:nvGrpSpPr>
          <p:cNvPr id="36" name="그룹 35">
            <a:extLst>
              <a:ext uri="{FF2B5EF4-FFF2-40B4-BE49-F238E27FC236}">
                <a16:creationId xmlns="" xmlns:a16="http://schemas.microsoft.com/office/drawing/2014/main" id="{D6ECDE92-C778-8B7D-A245-775BDB83219A}"/>
              </a:ext>
            </a:extLst>
          </p:cNvPr>
          <p:cNvGrpSpPr/>
          <p:nvPr/>
        </p:nvGrpSpPr>
        <p:grpSpPr>
          <a:xfrm>
            <a:off x="558396" y="2394390"/>
            <a:ext cx="8782051" cy="1795645"/>
            <a:chOff x="558396" y="2394390"/>
            <a:chExt cx="8782051" cy="1795645"/>
          </a:xfrm>
        </p:grpSpPr>
        <p:grpSp>
          <p:nvGrpSpPr>
            <p:cNvPr id="4" name="그룹 3">
              <a:extLst>
                <a:ext uri="{FF2B5EF4-FFF2-40B4-BE49-F238E27FC236}">
                  <a16:creationId xmlns="" xmlns:a16="http://schemas.microsoft.com/office/drawing/2014/main" id="{6226FE97-698A-4B08-3444-CA2A87A0D619}"/>
                </a:ext>
              </a:extLst>
            </p:cNvPr>
            <p:cNvGrpSpPr/>
            <p:nvPr/>
          </p:nvGrpSpPr>
          <p:grpSpPr>
            <a:xfrm>
              <a:off x="558396" y="2394390"/>
              <a:ext cx="8782050" cy="1795645"/>
              <a:chOff x="558396" y="2393052"/>
              <a:chExt cx="8782050" cy="1795645"/>
            </a:xfrm>
          </p:grpSpPr>
          <p:sp>
            <p:nvSpPr>
              <p:cNvPr id="7" name="모서리가 둥근 직사각형 4">
                <a:extLst>
                  <a:ext uri="{FF2B5EF4-FFF2-40B4-BE49-F238E27FC236}">
                    <a16:creationId xmlns="" xmlns:a16="http://schemas.microsoft.com/office/drawing/2014/main" id="{9A288181-C7A8-11CE-BE52-73734D091910}"/>
                  </a:ext>
                </a:extLst>
              </p:cNvPr>
              <p:cNvSpPr/>
              <p:nvPr/>
            </p:nvSpPr>
            <p:spPr>
              <a:xfrm>
                <a:off x="558396" y="2393052"/>
                <a:ext cx="8782050" cy="17956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0" name="그룹 9">
                <a:extLst>
                  <a:ext uri="{FF2B5EF4-FFF2-40B4-BE49-F238E27FC236}">
                    <a16:creationId xmlns="" xmlns:a16="http://schemas.microsoft.com/office/drawing/2014/main" id="{CB2A4518-8B76-EB36-3983-D5EE1A837579}"/>
                  </a:ext>
                </a:extLst>
              </p:cNvPr>
              <p:cNvGrpSpPr/>
              <p:nvPr/>
            </p:nvGrpSpPr>
            <p:grpSpPr>
              <a:xfrm>
                <a:off x="712809" y="2546971"/>
                <a:ext cx="668684" cy="241409"/>
                <a:chOff x="-846539" y="2391913"/>
                <a:chExt cx="684493" cy="247116"/>
              </a:xfrm>
            </p:grpSpPr>
            <p:pic>
              <p:nvPicPr>
                <p:cNvPr id="11" name="그림 10">
                  <a:extLst>
                    <a:ext uri="{FF2B5EF4-FFF2-40B4-BE49-F238E27FC236}">
                      <a16:creationId xmlns="" xmlns:a16="http://schemas.microsoft.com/office/drawing/2014/main" id="{D6295233-BEE3-1F54-7E2D-3F015F89626C}"/>
                    </a:ext>
                  </a:extLst>
                </p:cNvPr>
                <p:cNvPicPr>
                  <a:picLocks noChangeAspect="1"/>
                </p:cNvPicPr>
                <p:nvPr/>
              </p:nvPicPr>
              <p:blipFill rotWithShape="1">
                <a:blip r:embed="rId5"/>
                <a:srcRect l="-1" r="-978" b="58988"/>
                <a:stretch/>
              </p:blipFill>
              <p:spPr>
                <a:xfrm>
                  <a:off x="-846539" y="2391913"/>
                  <a:ext cx="684493" cy="247116"/>
                </a:xfrm>
                <a:prstGeom prst="rect">
                  <a:avLst/>
                </a:prstGeom>
              </p:spPr>
            </p:pic>
            <p:sp>
              <p:nvSpPr>
                <p:cNvPr id="15" name="직사각형 14">
                  <a:extLst>
                    <a:ext uri="{FF2B5EF4-FFF2-40B4-BE49-F238E27FC236}">
                      <a16:creationId xmlns="" xmlns:a16="http://schemas.microsoft.com/office/drawing/2014/main" id="{AC27A9FC-8A55-A7D7-5A41-810465FDD12C}"/>
                    </a:ext>
                  </a:extLst>
                </p:cNvPr>
                <p:cNvSpPr/>
                <p:nvPr/>
              </p:nvSpPr>
              <p:spPr>
                <a:xfrm>
                  <a:off x="-500091" y="2455353"/>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smtClean="0">
                      <a:solidFill>
                        <a:srgbClr val="2D3C9D"/>
                      </a:solidFill>
                      <a:latin typeface="D2Coding" panose="020B0609020101020101" pitchFamily="49" charset="-127"/>
                      <a:ea typeface="D2Coding" panose="020B0609020101020101" pitchFamily="49" charset="-127"/>
                    </a:rPr>
                    <a:t>13</a:t>
                  </a:r>
                  <a:endParaRPr lang="ko-KR" altLang="en-US" sz="1050" dirty="0">
                    <a:solidFill>
                      <a:srgbClr val="2D3C9D"/>
                    </a:solidFill>
                    <a:latin typeface="D2Coding" panose="020B0609020101020101" pitchFamily="49" charset="-127"/>
                    <a:ea typeface="D2Coding" panose="020B0609020101020101" pitchFamily="49" charset="-127"/>
                  </a:endParaRPr>
                </a:p>
              </p:txBody>
            </p:sp>
          </p:grpSp>
        </p:grpSp>
        <p:pic>
          <p:nvPicPr>
            <p:cNvPr id="30" name="그림 29">
              <a:extLst>
                <a:ext uri="{FF2B5EF4-FFF2-40B4-BE49-F238E27FC236}">
                  <a16:creationId xmlns="" xmlns:a16="http://schemas.microsoft.com/office/drawing/2014/main" id="{B04FED00-3F23-E479-3037-CE3FE798B31B}"/>
                </a:ext>
              </a:extLst>
            </p:cNvPr>
            <p:cNvPicPr>
              <a:picLocks noChangeAspect="1"/>
            </p:cNvPicPr>
            <p:nvPr/>
          </p:nvPicPr>
          <p:blipFill rotWithShape="1">
            <a:blip r:embed="rId6"/>
            <a:srcRect r="19939"/>
            <a:stretch/>
          </p:blipFill>
          <p:spPr>
            <a:xfrm>
              <a:off x="1412113" y="2474232"/>
              <a:ext cx="7928334" cy="1631743"/>
            </a:xfrm>
            <a:prstGeom prst="rect">
              <a:avLst/>
            </a:prstGeom>
          </p:spPr>
        </p:pic>
      </p:grpSp>
    </p:spTree>
    <p:extLst>
      <p:ext uri="{BB962C8B-B14F-4D97-AF65-F5344CB8AC3E}">
        <p14:creationId xmlns:p14="http://schemas.microsoft.com/office/powerpoint/2010/main" val="406675847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35" name="직사각형 34">
            <a:extLst>
              <a:ext uri="{FF2B5EF4-FFF2-40B4-BE49-F238E27FC236}">
                <a16:creationId xmlns="" xmlns:a16="http://schemas.microsoft.com/office/drawing/2014/main"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If the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get_dummies</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smtClean="0">
                <a:solidFill>
                  <a:schemeClr val="tx1">
                    <a:lumMod val="85000"/>
                    <a:lumOff val="15000"/>
                  </a:schemeClr>
                </a:solidFill>
                <a:latin typeface="SamsungOne 400" panose="020B0503030303020204" pitchFamily="34" charset="0"/>
                <a:ea typeface="SamsungOne 400" panose="020B0503030303020204" pitchFamily="34" charset="0"/>
              </a:rPr>
              <a:t>method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is used, all original values of the categorical variables are each converted into new dummy variables.</a:t>
            </a:r>
          </a:p>
        </p:txBody>
      </p:sp>
      <p:grpSp>
        <p:nvGrpSpPr>
          <p:cNvPr id="3" name="그룹 2">
            <a:extLst>
              <a:ext uri="{FF2B5EF4-FFF2-40B4-BE49-F238E27FC236}">
                <a16:creationId xmlns="" xmlns:a16="http://schemas.microsoft.com/office/drawing/2014/main" id="{29848FC0-1867-4154-92A6-0C3E21EE0B04}"/>
              </a:ext>
            </a:extLst>
          </p:cNvPr>
          <p:cNvGrpSpPr/>
          <p:nvPr/>
        </p:nvGrpSpPr>
        <p:grpSpPr>
          <a:xfrm>
            <a:off x="557644" y="3848385"/>
            <a:ext cx="8782050" cy="1994162"/>
            <a:chOff x="557644" y="3725504"/>
            <a:chExt cx="8782050" cy="1994162"/>
          </a:xfrm>
        </p:grpSpPr>
        <p:sp>
          <p:nvSpPr>
            <p:cNvPr id="22" name="모서리가 둥근 직사각형 4">
              <a:extLst>
                <a:ext uri="{FF2B5EF4-FFF2-40B4-BE49-F238E27FC236}">
                  <a16:creationId xmlns="" xmlns:a16="http://schemas.microsoft.com/office/drawing/2014/main" id="{C3569CBD-5212-483A-A582-6794A42BDB63}"/>
                </a:ext>
              </a:extLst>
            </p:cNvPr>
            <p:cNvSpPr/>
            <p:nvPr/>
          </p:nvSpPr>
          <p:spPr>
            <a:xfrm>
              <a:off x="557644" y="3725504"/>
              <a:ext cx="8782050" cy="19941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 xmlns:a16="http://schemas.microsoft.com/office/drawing/2014/main" id="{F18919BF-DD65-4EDD-8E99-5FA6C053E53B}"/>
                </a:ext>
              </a:extLst>
            </p:cNvPr>
            <p:cNvGrpSpPr/>
            <p:nvPr/>
          </p:nvGrpSpPr>
          <p:grpSpPr>
            <a:xfrm>
              <a:off x="665154" y="3818404"/>
              <a:ext cx="2918106" cy="292387"/>
              <a:chOff x="732985" y="5582396"/>
              <a:chExt cx="2918106" cy="302131"/>
            </a:xfrm>
          </p:grpSpPr>
          <p:pic>
            <p:nvPicPr>
              <p:cNvPr id="2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 xmlns:a16="http://schemas.microsoft.com/office/drawing/2014/main" id="{0800EE66-B78E-4CCD-A49E-31BBE412C7F6}"/>
                </a:ext>
              </a:extLst>
            </p:cNvPr>
            <p:cNvSpPr txBox="1"/>
            <p:nvPr/>
          </p:nvSpPr>
          <p:spPr>
            <a:xfrm>
              <a:off x="1024575" y="4153298"/>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Bin names</a:t>
              </a:r>
              <a:endParaRPr lang="ko-KR" altLang="en-US" sz="1300" dirty="0">
                <a:solidFill>
                  <a:prstClr val="black">
                    <a:lumMod val="85000"/>
                    <a:lumOff val="15000"/>
                  </a:prstClr>
                </a:solidFill>
                <a:latin typeface="SamsungOne 400" panose="020B0503030303020204" pitchFamily="34" charset="0"/>
              </a:endParaRPr>
            </a:p>
          </p:txBody>
        </p:sp>
        <p:grpSp>
          <p:nvGrpSpPr>
            <p:cNvPr id="15" name="그룹 14">
              <a:extLst>
                <a:ext uri="{FF2B5EF4-FFF2-40B4-BE49-F238E27FC236}">
                  <a16:creationId xmlns="" xmlns:a16="http://schemas.microsoft.com/office/drawing/2014/main" id="{DCE78193-F612-446D-B929-7C396CACA74F}"/>
                </a:ext>
              </a:extLst>
            </p:cNvPr>
            <p:cNvGrpSpPr/>
            <p:nvPr/>
          </p:nvGrpSpPr>
          <p:grpSpPr>
            <a:xfrm>
              <a:off x="665154" y="4449248"/>
              <a:ext cx="8640559" cy="534949"/>
              <a:chOff x="665154" y="4011976"/>
              <a:chExt cx="8640559" cy="534949"/>
            </a:xfrm>
          </p:grpSpPr>
          <p:grpSp>
            <p:nvGrpSpPr>
              <p:cNvPr id="16" name="그룹 15">
                <a:extLst>
                  <a:ext uri="{FF2B5EF4-FFF2-40B4-BE49-F238E27FC236}">
                    <a16:creationId xmlns="" xmlns:a16="http://schemas.microsoft.com/office/drawing/2014/main" id="{C73EE6C2-30A1-4659-A6B3-B8EE1C9C051D}"/>
                  </a:ext>
                </a:extLst>
              </p:cNvPr>
              <p:cNvGrpSpPr/>
              <p:nvPr/>
            </p:nvGrpSpPr>
            <p:grpSpPr>
              <a:xfrm>
                <a:off x="665154" y="4011976"/>
                <a:ext cx="2918106" cy="292387"/>
                <a:chOff x="732985" y="5582396"/>
                <a:chExt cx="2918106" cy="302131"/>
              </a:xfrm>
            </p:grpSpPr>
            <p:pic>
              <p:nvPicPr>
                <p:cNvPr id="18" name="Picture 2" descr="Byte - Free electronics icons">
                  <a:extLst>
                    <a:ext uri="{FF2B5EF4-FFF2-40B4-BE49-F238E27FC236}">
                      <a16:creationId xmlns="" xmlns:a16="http://schemas.microsoft.com/office/drawing/2014/main" id="{61DBB26A-876F-4A3B-9D49-1D1A106B5B8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 xmlns:a16="http://schemas.microsoft.com/office/drawing/2014/main" id="{3FAF2BDC-F307-493C-A1B4-0CFCC5DA8ED0}"/>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7" name="TextBox 16">
                <a:extLst>
                  <a:ext uri="{FF2B5EF4-FFF2-40B4-BE49-F238E27FC236}">
                    <a16:creationId xmlns="" xmlns:a16="http://schemas.microsoft.com/office/drawing/2014/main" id="{946C54DA-8BBE-4FD5-8BA9-3C3521DA84E1}"/>
                  </a:ext>
                </a:extLst>
              </p:cNvPr>
              <p:cNvSpPr txBox="1"/>
              <p:nvPr/>
            </p:nvSpPr>
            <p:spPr>
              <a:xfrm>
                <a:off x="1024575" y="434687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Include the first boundary value.</a:t>
                </a:r>
                <a:endParaRPr lang="ko-KR" altLang="en-US" sz="1300" dirty="0">
                  <a:solidFill>
                    <a:prstClr val="black">
                      <a:lumMod val="85000"/>
                      <a:lumOff val="15000"/>
                    </a:prstClr>
                  </a:solidFill>
                  <a:latin typeface="SamsungOne 400" panose="020B0503030303020204" pitchFamily="34" charset="0"/>
                </a:endParaRPr>
              </a:p>
            </p:txBody>
          </p:sp>
        </p:grpSp>
        <p:grpSp>
          <p:nvGrpSpPr>
            <p:cNvPr id="20" name="그룹 19">
              <a:extLst>
                <a:ext uri="{FF2B5EF4-FFF2-40B4-BE49-F238E27FC236}">
                  <a16:creationId xmlns="" xmlns:a16="http://schemas.microsoft.com/office/drawing/2014/main" id="{61A85025-2E9A-435C-8A70-AE791087C64E}"/>
                </a:ext>
              </a:extLst>
            </p:cNvPr>
            <p:cNvGrpSpPr/>
            <p:nvPr/>
          </p:nvGrpSpPr>
          <p:grpSpPr>
            <a:xfrm>
              <a:off x="665154" y="5097655"/>
              <a:ext cx="8640559" cy="534949"/>
              <a:chOff x="665154" y="4011976"/>
              <a:chExt cx="8640559" cy="534949"/>
            </a:xfrm>
          </p:grpSpPr>
          <p:grpSp>
            <p:nvGrpSpPr>
              <p:cNvPr id="27" name="그룹 26">
                <a:extLst>
                  <a:ext uri="{FF2B5EF4-FFF2-40B4-BE49-F238E27FC236}">
                    <a16:creationId xmlns="" xmlns:a16="http://schemas.microsoft.com/office/drawing/2014/main" id="{1A82F4F3-1D7B-488C-9688-A05620975779}"/>
                  </a:ext>
                </a:extLst>
              </p:cNvPr>
              <p:cNvGrpSpPr/>
              <p:nvPr/>
            </p:nvGrpSpPr>
            <p:grpSpPr>
              <a:xfrm>
                <a:off x="665154" y="4011976"/>
                <a:ext cx="2918106" cy="292387"/>
                <a:chOff x="732985" y="5582396"/>
                <a:chExt cx="2918106" cy="302131"/>
              </a:xfrm>
            </p:grpSpPr>
            <p:pic>
              <p:nvPicPr>
                <p:cNvPr id="29" name="Picture 2" descr="Byte - Free electronics icons">
                  <a:extLst>
                    <a:ext uri="{FF2B5EF4-FFF2-40B4-BE49-F238E27FC236}">
                      <a16:creationId xmlns="" xmlns:a16="http://schemas.microsoft.com/office/drawing/2014/main" id="{28EC5444-CCFD-4DD9-81B9-ED38DEA63A16}"/>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 xmlns:a16="http://schemas.microsoft.com/office/drawing/2014/main" id="{13310E41-1888-4CD7-8D56-43E24D177E20}"/>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8" name="TextBox 27">
                <a:extLst>
                  <a:ext uri="{FF2B5EF4-FFF2-40B4-BE49-F238E27FC236}">
                    <a16:creationId xmlns="" xmlns:a16="http://schemas.microsoft.com/office/drawing/2014/main" id="{163B17D0-2835-4090-A9E6-571C1AEB6CE6}"/>
                  </a:ext>
                </a:extLst>
              </p:cNvPr>
              <p:cNvSpPr txBox="1"/>
              <p:nvPr/>
            </p:nvSpPr>
            <p:spPr>
              <a:xfrm>
                <a:off x="1024575" y="434687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 the categorical data in the </a:t>
                </a:r>
                <a:r>
                  <a:rPr lang="en-US" altLang="ko-KR" sz="1300" dirty="0" err="1">
                    <a:solidFill>
                      <a:prstClr val="black">
                        <a:lumMod val="85000"/>
                        <a:lumOff val="15000"/>
                      </a:prstClr>
                    </a:solidFill>
                    <a:latin typeface="SamsungOne 400" panose="020B0503030303020204" pitchFamily="34" charset="0"/>
                  </a:rPr>
                  <a:t>hp_bin</a:t>
                </a:r>
                <a:r>
                  <a:rPr lang="en-US" altLang="ko-KR" sz="1300" dirty="0">
                    <a:solidFill>
                      <a:prstClr val="black">
                        <a:lumMod val="85000"/>
                        <a:lumOff val="15000"/>
                      </a:prstClr>
                    </a:solidFill>
                    <a:latin typeface="SamsungOne 400" panose="020B0503030303020204" pitchFamily="34" charset="0"/>
                  </a:rPr>
                  <a:t> column into dummy variables.</a:t>
                </a:r>
                <a:endParaRPr lang="ko-KR" altLang="en-US" sz="1300" dirty="0">
                  <a:solidFill>
                    <a:prstClr val="black">
                      <a:lumMod val="85000"/>
                      <a:lumOff val="15000"/>
                    </a:prstClr>
                  </a:solidFill>
                  <a:latin typeface="SamsungOne 400" panose="020B0503030303020204" pitchFamily="34" charset="0"/>
                </a:endParaRPr>
              </a:p>
            </p:txBody>
          </p:sp>
        </p:grpSp>
      </p:grpSp>
      <p:grpSp>
        <p:nvGrpSpPr>
          <p:cNvPr id="6" name="그룹 5">
            <a:extLst>
              <a:ext uri="{FF2B5EF4-FFF2-40B4-BE49-F238E27FC236}">
                <a16:creationId xmlns="" xmlns:a16="http://schemas.microsoft.com/office/drawing/2014/main" id="{B8EA2FF8-36E2-3E68-684B-C559A803F4BB}"/>
              </a:ext>
            </a:extLst>
          </p:cNvPr>
          <p:cNvGrpSpPr/>
          <p:nvPr/>
        </p:nvGrpSpPr>
        <p:grpSpPr>
          <a:xfrm>
            <a:off x="558396" y="1942540"/>
            <a:ext cx="8782051" cy="1795645"/>
            <a:chOff x="558396" y="2394390"/>
            <a:chExt cx="8782051" cy="1795645"/>
          </a:xfrm>
        </p:grpSpPr>
        <p:grpSp>
          <p:nvGrpSpPr>
            <p:cNvPr id="7" name="그룹 6">
              <a:extLst>
                <a:ext uri="{FF2B5EF4-FFF2-40B4-BE49-F238E27FC236}">
                  <a16:creationId xmlns="" xmlns:a16="http://schemas.microsoft.com/office/drawing/2014/main" id="{DAF18BFB-299D-2A53-12C5-850D17FD76BD}"/>
                </a:ext>
              </a:extLst>
            </p:cNvPr>
            <p:cNvGrpSpPr/>
            <p:nvPr/>
          </p:nvGrpSpPr>
          <p:grpSpPr>
            <a:xfrm>
              <a:off x="558396" y="2394390"/>
              <a:ext cx="8782050" cy="1795645"/>
              <a:chOff x="558396" y="2393052"/>
              <a:chExt cx="8782050" cy="1795645"/>
            </a:xfrm>
          </p:grpSpPr>
          <p:sp>
            <p:nvSpPr>
              <p:cNvPr id="9" name="모서리가 둥근 직사각형 4">
                <a:extLst>
                  <a:ext uri="{FF2B5EF4-FFF2-40B4-BE49-F238E27FC236}">
                    <a16:creationId xmlns="" xmlns:a16="http://schemas.microsoft.com/office/drawing/2014/main" id="{907568A0-DFAF-4F99-B188-DA387E2CDD08}"/>
                  </a:ext>
                </a:extLst>
              </p:cNvPr>
              <p:cNvSpPr/>
              <p:nvPr/>
            </p:nvSpPr>
            <p:spPr>
              <a:xfrm>
                <a:off x="558396" y="2393052"/>
                <a:ext cx="8782050" cy="17956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0" name="그룹 9">
                <a:extLst>
                  <a:ext uri="{FF2B5EF4-FFF2-40B4-BE49-F238E27FC236}">
                    <a16:creationId xmlns="" xmlns:a16="http://schemas.microsoft.com/office/drawing/2014/main" id="{D8B5C632-19F1-66DF-61E8-68AC391375E3}"/>
                  </a:ext>
                </a:extLst>
              </p:cNvPr>
              <p:cNvGrpSpPr/>
              <p:nvPr/>
            </p:nvGrpSpPr>
            <p:grpSpPr>
              <a:xfrm>
                <a:off x="712809" y="2546971"/>
                <a:ext cx="668684" cy="241409"/>
                <a:chOff x="-846539" y="2391913"/>
                <a:chExt cx="684493" cy="247116"/>
              </a:xfrm>
            </p:grpSpPr>
            <p:pic>
              <p:nvPicPr>
                <p:cNvPr id="11" name="그림 10">
                  <a:extLst>
                    <a:ext uri="{FF2B5EF4-FFF2-40B4-BE49-F238E27FC236}">
                      <a16:creationId xmlns="" xmlns:a16="http://schemas.microsoft.com/office/drawing/2014/main" id="{73B4D466-DB79-4FEE-2BF4-3085493FEABF}"/>
                    </a:ext>
                  </a:extLst>
                </p:cNvPr>
                <p:cNvPicPr>
                  <a:picLocks noChangeAspect="1"/>
                </p:cNvPicPr>
                <p:nvPr/>
              </p:nvPicPr>
              <p:blipFill rotWithShape="1">
                <a:blip r:embed="rId5"/>
                <a:srcRect l="-1" r="-978" b="58988"/>
                <a:stretch/>
              </p:blipFill>
              <p:spPr>
                <a:xfrm>
                  <a:off x="-846539" y="2391913"/>
                  <a:ext cx="684493" cy="247116"/>
                </a:xfrm>
                <a:prstGeom prst="rect">
                  <a:avLst/>
                </a:prstGeom>
              </p:spPr>
            </p:pic>
            <p:sp>
              <p:nvSpPr>
                <p:cNvPr id="21" name="직사각형 20">
                  <a:extLst>
                    <a:ext uri="{FF2B5EF4-FFF2-40B4-BE49-F238E27FC236}">
                      <a16:creationId xmlns="" xmlns:a16="http://schemas.microsoft.com/office/drawing/2014/main" id="{30FE776F-54A2-E63A-46ED-440B7D5A812A}"/>
                    </a:ext>
                  </a:extLst>
                </p:cNvPr>
                <p:cNvSpPr/>
                <p:nvPr/>
              </p:nvSpPr>
              <p:spPr>
                <a:xfrm>
                  <a:off x="-500091" y="2455353"/>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smtClean="0">
                      <a:solidFill>
                        <a:srgbClr val="2D3C9D"/>
                      </a:solidFill>
                      <a:latin typeface="D2Coding" panose="020B0609020101020101" pitchFamily="49" charset="-127"/>
                      <a:ea typeface="D2Coding" panose="020B0609020101020101" pitchFamily="49" charset="-127"/>
                    </a:rPr>
                    <a:t>13</a:t>
                  </a:r>
                  <a:endParaRPr lang="ko-KR" altLang="en-US" sz="1050" dirty="0">
                    <a:solidFill>
                      <a:srgbClr val="2D3C9D"/>
                    </a:solidFill>
                    <a:latin typeface="D2Coding" panose="020B0609020101020101" pitchFamily="49" charset="-127"/>
                    <a:ea typeface="D2Coding" panose="020B0609020101020101" pitchFamily="49" charset="-127"/>
                  </a:endParaRPr>
                </a:p>
              </p:txBody>
            </p:sp>
          </p:grpSp>
        </p:grpSp>
        <p:pic>
          <p:nvPicPr>
            <p:cNvPr id="8" name="그림 7">
              <a:extLst>
                <a:ext uri="{FF2B5EF4-FFF2-40B4-BE49-F238E27FC236}">
                  <a16:creationId xmlns="" xmlns:a16="http://schemas.microsoft.com/office/drawing/2014/main" id="{FE18793F-0ED1-FD6A-EF56-1259A025F195}"/>
                </a:ext>
              </a:extLst>
            </p:cNvPr>
            <p:cNvPicPr>
              <a:picLocks noChangeAspect="1"/>
            </p:cNvPicPr>
            <p:nvPr/>
          </p:nvPicPr>
          <p:blipFill rotWithShape="1">
            <a:blip r:embed="rId6"/>
            <a:srcRect r="19939"/>
            <a:stretch/>
          </p:blipFill>
          <p:spPr>
            <a:xfrm>
              <a:off x="1412113" y="2474232"/>
              <a:ext cx="7928334" cy="1631743"/>
            </a:xfrm>
            <a:prstGeom prst="rect">
              <a:avLst/>
            </a:prstGeom>
          </p:spPr>
        </p:pic>
      </p:grpSp>
    </p:spTree>
    <p:extLst>
      <p:ext uri="{BB962C8B-B14F-4D97-AF65-F5344CB8AC3E}">
        <p14:creationId xmlns:p14="http://schemas.microsoft.com/office/powerpoint/2010/main" val="175517202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15" name="직사각형 14">
            <a:extLst>
              <a:ext uri="{FF2B5EF4-FFF2-40B4-BE49-F238E27FC236}">
                <a16:creationId xmlns="" xmlns:a16="http://schemas.microsoft.com/office/drawing/2014/main"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If the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get_dummies</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smtClean="0">
                <a:solidFill>
                  <a:schemeClr val="tx1">
                    <a:lumMod val="85000"/>
                    <a:lumOff val="15000"/>
                  </a:schemeClr>
                </a:solidFill>
                <a:latin typeface="SamsungOne 400" panose="020B0503030303020204" pitchFamily="34" charset="0"/>
                <a:ea typeface="SamsungOne 400" panose="020B0503030303020204" pitchFamily="34" charset="0"/>
              </a:rPr>
              <a:t>method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is used, all original values of the categorical variables are each converted into new dummy variables.</a:t>
            </a:r>
          </a:p>
        </p:txBody>
      </p:sp>
      <p:sp>
        <p:nvSpPr>
          <p:cNvPr id="5" name="모서리가 둥근 직사각형 4">
            <a:extLst>
              <a:ext uri="{FF2B5EF4-FFF2-40B4-BE49-F238E27FC236}">
                <a16:creationId xmlns="" xmlns:a16="http://schemas.microsoft.com/office/drawing/2014/main" id="{EF963F5C-8DB4-598C-802A-90D82D9EC884}"/>
              </a:ext>
            </a:extLst>
          </p:cNvPr>
          <p:cNvSpPr/>
          <p:nvPr/>
        </p:nvSpPr>
        <p:spPr>
          <a:xfrm>
            <a:off x="558396" y="1942540"/>
            <a:ext cx="8782050" cy="37174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6" name="그림 5">
            <a:extLst>
              <a:ext uri="{FF2B5EF4-FFF2-40B4-BE49-F238E27FC236}">
                <a16:creationId xmlns="" xmlns:a16="http://schemas.microsoft.com/office/drawing/2014/main" id="{23974073-8C97-C3F6-94AF-C3814707AE1E}"/>
              </a:ext>
            </a:extLst>
          </p:cNvPr>
          <p:cNvPicPr>
            <a:picLocks noChangeAspect="1"/>
          </p:cNvPicPr>
          <p:nvPr/>
        </p:nvPicPr>
        <p:blipFill>
          <a:blip r:embed="rId4"/>
          <a:stretch>
            <a:fillRect/>
          </a:stretch>
        </p:blipFill>
        <p:spPr>
          <a:xfrm>
            <a:off x="1453084" y="2072423"/>
            <a:ext cx="3881517" cy="3464537"/>
          </a:xfrm>
          <a:prstGeom prst="rect">
            <a:avLst/>
          </a:prstGeom>
        </p:spPr>
      </p:pic>
    </p:spTree>
    <p:extLst>
      <p:ext uri="{BB962C8B-B14F-4D97-AF65-F5344CB8AC3E}">
        <p14:creationId xmlns:p14="http://schemas.microsoft.com/office/powerpoint/2010/main" val="307148179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a:extLst>
              <a:ext uri="{FF2B5EF4-FFF2-40B4-BE49-F238E27FC236}">
                <a16:creationId xmlns="" xmlns:a16="http://schemas.microsoft.com/office/drawing/2014/main"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Normalization</a:t>
            </a:r>
          </a:p>
        </p:txBody>
      </p:sp>
      <p:sp>
        <p:nvSpPr>
          <p:cNvPr id="30" name="직사각형 29">
            <a:extLst>
              <a:ext uri="{FF2B5EF4-FFF2-40B4-BE49-F238E27FC236}">
                <a16:creationId xmlns="" xmlns:a16="http://schemas.microsoft.com/office/drawing/2014/main" id="{B9911584-7C52-4333-A1B3-5FEE211FBD88}"/>
              </a:ext>
            </a:extLst>
          </p:cNvPr>
          <p:cNvSpPr/>
          <p:nvPr/>
        </p:nvSpPr>
        <p:spPr>
          <a:xfrm>
            <a:off x="524240" y="1870666"/>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The DataFrames are normalized so that decreased performance, due to the difference in the relative size of numerical data in the column (each variable), does not occur.</a:t>
            </a:r>
          </a:p>
        </p:txBody>
      </p:sp>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5" name="직사각형 1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2" name="그룹 1">
            <a:extLst>
              <a:ext uri="{FF2B5EF4-FFF2-40B4-BE49-F238E27FC236}">
                <a16:creationId xmlns="" xmlns:a16="http://schemas.microsoft.com/office/drawing/2014/main" id="{E35DE743-3EF3-4A0E-B703-5FECF56A985C}"/>
              </a:ext>
            </a:extLst>
          </p:cNvPr>
          <p:cNvGrpSpPr/>
          <p:nvPr/>
        </p:nvGrpSpPr>
        <p:grpSpPr>
          <a:xfrm>
            <a:off x="558396" y="2420889"/>
            <a:ext cx="8782050" cy="1880523"/>
            <a:chOff x="558396" y="2420889"/>
            <a:chExt cx="8782050" cy="1880523"/>
          </a:xfrm>
        </p:grpSpPr>
        <p:sp>
          <p:nvSpPr>
            <p:cNvPr id="20" name="모서리가 둥근 직사각형 4">
              <a:extLst>
                <a:ext uri="{FF2B5EF4-FFF2-40B4-BE49-F238E27FC236}">
                  <a16:creationId xmlns="" xmlns:a16="http://schemas.microsoft.com/office/drawing/2014/main" id="{930158F8-A5B7-4F97-8E44-C73FC55364FC}"/>
                </a:ext>
              </a:extLst>
            </p:cNvPr>
            <p:cNvSpPr/>
            <p:nvPr/>
          </p:nvSpPr>
          <p:spPr>
            <a:xfrm>
              <a:off x="558396" y="2420889"/>
              <a:ext cx="8782050" cy="18805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23902"/>
            <a:stretch/>
          </p:blipFill>
          <p:spPr>
            <a:xfrm>
              <a:off x="731515" y="2448881"/>
              <a:ext cx="8608179" cy="1769646"/>
            </a:xfrm>
            <a:prstGeom prst="rect">
              <a:avLst/>
            </a:prstGeom>
          </p:spPr>
        </p:pic>
      </p:grpSp>
      <p:grpSp>
        <p:nvGrpSpPr>
          <p:cNvPr id="5" name="그룹 4">
            <a:extLst>
              <a:ext uri="{FF2B5EF4-FFF2-40B4-BE49-F238E27FC236}">
                <a16:creationId xmlns="" xmlns:a16="http://schemas.microsoft.com/office/drawing/2014/main" id="{0A2A6D50-79AC-4DBC-91B9-2066680830A6}"/>
              </a:ext>
            </a:extLst>
          </p:cNvPr>
          <p:cNvGrpSpPr/>
          <p:nvPr/>
        </p:nvGrpSpPr>
        <p:grpSpPr>
          <a:xfrm>
            <a:off x="557644" y="4402427"/>
            <a:ext cx="8782050" cy="1335899"/>
            <a:chOff x="557644" y="4402427"/>
            <a:chExt cx="8782050" cy="1335899"/>
          </a:xfrm>
        </p:grpSpPr>
        <p:sp>
          <p:nvSpPr>
            <p:cNvPr id="23" name="모서리가 둥근 직사각형 4">
              <a:extLst>
                <a:ext uri="{FF2B5EF4-FFF2-40B4-BE49-F238E27FC236}">
                  <a16:creationId xmlns="" xmlns:a16="http://schemas.microsoft.com/office/drawing/2014/main" id="{C3569CBD-5212-483A-A582-6794A42BDB63}"/>
                </a:ext>
              </a:extLst>
            </p:cNvPr>
            <p:cNvSpPr/>
            <p:nvPr/>
          </p:nvSpPr>
          <p:spPr>
            <a:xfrm>
              <a:off x="557644" y="4402427"/>
              <a:ext cx="8782050" cy="13358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4" name="그룹 23">
              <a:extLst>
                <a:ext uri="{FF2B5EF4-FFF2-40B4-BE49-F238E27FC236}">
                  <a16:creationId xmlns="" xmlns:a16="http://schemas.microsoft.com/office/drawing/2014/main" id="{F18919BF-DD65-4EDD-8E99-5FA6C053E53B}"/>
                </a:ext>
              </a:extLst>
            </p:cNvPr>
            <p:cNvGrpSpPr/>
            <p:nvPr/>
          </p:nvGrpSpPr>
          <p:grpSpPr>
            <a:xfrm>
              <a:off x="665154" y="4495329"/>
              <a:ext cx="2918106" cy="292387"/>
              <a:chOff x="732985" y="5582396"/>
              <a:chExt cx="2918106" cy="302131"/>
            </a:xfrm>
          </p:grpSpPr>
          <p:pic>
            <p:nvPicPr>
              <p:cNvPr id="26"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5" name="TextBox 24">
              <a:extLst>
                <a:ext uri="{FF2B5EF4-FFF2-40B4-BE49-F238E27FC236}">
                  <a16:creationId xmlns="" xmlns:a16="http://schemas.microsoft.com/office/drawing/2014/main" id="{0800EE66-B78E-4CCD-A49E-31BBE412C7F6}"/>
                </a:ext>
              </a:extLst>
            </p:cNvPr>
            <p:cNvSpPr txBox="1"/>
            <p:nvPr/>
          </p:nvSpPr>
          <p:spPr>
            <a:xfrm>
              <a:off x="1024575" y="483022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Check the maximum value with statistical summary information of the horsepower column. </a:t>
              </a:r>
              <a:endParaRPr lang="ko-KR" altLang="en-US" sz="1300" dirty="0">
                <a:solidFill>
                  <a:prstClr val="black">
                    <a:lumMod val="85000"/>
                    <a:lumOff val="15000"/>
                  </a:prstClr>
                </a:solidFill>
                <a:latin typeface="SamsungOne 400" panose="020B0503030303020204" pitchFamily="34" charset="0"/>
              </a:endParaRPr>
            </a:p>
          </p:txBody>
        </p:sp>
        <p:grpSp>
          <p:nvGrpSpPr>
            <p:cNvPr id="3" name="그룹 2">
              <a:extLst>
                <a:ext uri="{FF2B5EF4-FFF2-40B4-BE49-F238E27FC236}">
                  <a16:creationId xmlns="" xmlns:a16="http://schemas.microsoft.com/office/drawing/2014/main" id="{86BFFCDE-8BF7-4FEC-91C4-C8F9C1E55EC1}"/>
                </a:ext>
              </a:extLst>
            </p:cNvPr>
            <p:cNvGrpSpPr/>
            <p:nvPr/>
          </p:nvGrpSpPr>
          <p:grpSpPr>
            <a:xfrm>
              <a:off x="665154" y="5118593"/>
              <a:ext cx="8640559" cy="534949"/>
              <a:chOff x="-845734" y="5823648"/>
              <a:chExt cx="8640559" cy="534949"/>
            </a:xfrm>
          </p:grpSpPr>
          <p:grpSp>
            <p:nvGrpSpPr>
              <p:cNvPr id="18" name="그룹 17">
                <a:extLst>
                  <a:ext uri="{FF2B5EF4-FFF2-40B4-BE49-F238E27FC236}">
                    <a16:creationId xmlns="" xmlns:a16="http://schemas.microsoft.com/office/drawing/2014/main" id="{84E61096-6CCF-4DFF-8B06-3725FFDC2C3D}"/>
                  </a:ext>
                </a:extLst>
              </p:cNvPr>
              <p:cNvGrpSpPr/>
              <p:nvPr/>
            </p:nvGrpSpPr>
            <p:grpSpPr>
              <a:xfrm>
                <a:off x="-845734" y="5823648"/>
                <a:ext cx="2918106" cy="292387"/>
                <a:chOff x="732985" y="5582396"/>
                <a:chExt cx="2918106" cy="302131"/>
              </a:xfrm>
            </p:grpSpPr>
            <p:pic>
              <p:nvPicPr>
                <p:cNvPr id="21" name="Picture 2" descr="Byte - Free electronics icons">
                  <a:extLst>
                    <a:ext uri="{FF2B5EF4-FFF2-40B4-BE49-F238E27FC236}">
                      <a16:creationId xmlns="" xmlns:a16="http://schemas.microsoft.com/office/drawing/2014/main" id="{BE135EDE-6F36-49D8-A64B-E1F3857B2B53}"/>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 xmlns:a16="http://schemas.microsoft.com/office/drawing/2014/main" id="{5F599955-30E3-4D2D-80AD-B4804D8616C0}"/>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49994DF1-6D74-4116-8997-12FD05C96415}"/>
                  </a:ext>
                </a:extLst>
              </p:cNvPr>
              <p:cNvSpPr txBox="1"/>
              <p:nvPr/>
            </p:nvSpPr>
            <p:spPr>
              <a:xfrm>
                <a:off x="-486313" y="615854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All data is divided and stored as the absolute value of the maximum value of the horsepower column.</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161049651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5" name="직사각형 1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5" name="그룹 4">
            <a:extLst>
              <a:ext uri="{FF2B5EF4-FFF2-40B4-BE49-F238E27FC236}">
                <a16:creationId xmlns="" xmlns:a16="http://schemas.microsoft.com/office/drawing/2014/main" id="{51108E22-B2AD-43E7-896B-38A99B86DDCC}"/>
              </a:ext>
            </a:extLst>
          </p:cNvPr>
          <p:cNvGrpSpPr/>
          <p:nvPr/>
        </p:nvGrpSpPr>
        <p:grpSpPr>
          <a:xfrm>
            <a:off x="558396" y="1949494"/>
            <a:ext cx="8782050" cy="3794278"/>
            <a:chOff x="558396" y="1949494"/>
            <a:chExt cx="8782050" cy="3794278"/>
          </a:xfrm>
        </p:grpSpPr>
        <p:sp>
          <p:nvSpPr>
            <p:cNvPr id="19" name="모서리가 둥근 직사각형 4">
              <a:extLst>
                <a:ext uri="{FF2B5EF4-FFF2-40B4-BE49-F238E27FC236}">
                  <a16:creationId xmlns="" xmlns:a16="http://schemas.microsoft.com/office/drawing/2014/main" id="{930158F8-A5B7-4F97-8E44-C73FC55364FC}"/>
                </a:ext>
              </a:extLst>
            </p:cNvPr>
            <p:cNvSpPr/>
            <p:nvPr/>
          </p:nvSpPr>
          <p:spPr>
            <a:xfrm>
              <a:off x="558396" y="1949494"/>
              <a:ext cx="8782050" cy="37942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4" name="그룹 3">
              <a:extLst>
                <a:ext uri="{FF2B5EF4-FFF2-40B4-BE49-F238E27FC236}">
                  <a16:creationId xmlns="" xmlns:a16="http://schemas.microsoft.com/office/drawing/2014/main" id="{ECCD4B51-E5C0-466E-9B4B-EB1F1EBBEB03}"/>
                </a:ext>
              </a:extLst>
            </p:cNvPr>
            <p:cNvGrpSpPr/>
            <p:nvPr/>
          </p:nvGrpSpPr>
          <p:grpSpPr>
            <a:xfrm>
              <a:off x="678992" y="2026774"/>
              <a:ext cx="7656796" cy="3716998"/>
              <a:chOff x="655218" y="2566548"/>
              <a:chExt cx="6609820" cy="3239206"/>
            </a:xfrm>
          </p:grpSpPr>
          <p:pic>
            <p:nvPicPr>
              <p:cNvPr id="2" name="그림 1"/>
              <p:cNvPicPr>
                <a:picLocks noChangeAspect="1"/>
              </p:cNvPicPr>
              <p:nvPr/>
            </p:nvPicPr>
            <p:blipFill rotWithShape="1">
              <a:blip r:embed="rId3"/>
              <a:srcRect r="59363"/>
              <a:stretch/>
            </p:blipFill>
            <p:spPr>
              <a:xfrm>
                <a:off x="655218" y="2613201"/>
                <a:ext cx="4024188" cy="3192553"/>
              </a:xfrm>
              <a:prstGeom prst="rect">
                <a:avLst/>
              </a:prstGeom>
            </p:spPr>
          </p:pic>
          <p:pic>
            <p:nvPicPr>
              <p:cNvPr id="3" name="그림 2"/>
              <p:cNvPicPr>
                <a:picLocks noChangeAspect="1"/>
              </p:cNvPicPr>
              <p:nvPr/>
            </p:nvPicPr>
            <p:blipFill rotWithShape="1">
              <a:blip r:embed="rId4"/>
              <a:srcRect r="68705"/>
              <a:stretch/>
            </p:blipFill>
            <p:spPr>
              <a:xfrm>
                <a:off x="4165947" y="2566548"/>
                <a:ext cx="3099091" cy="1729299"/>
              </a:xfrm>
              <a:prstGeom prst="rect">
                <a:avLst/>
              </a:prstGeom>
            </p:spPr>
          </p:pic>
        </p:grpSp>
      </p:grpSp>
      <p:sp>
        <p:nvSpPr>
          <p:cNvPr id="18" name="직사각형 17">
            <a:extLst>
              <a:ext uri="{FF2B5EF4-FFF2-40B4-BE49-F238E27FC236}">
                <a16:creationId xmlns="" xmlns:a16="http://schemas.microsoft.com/office/drawing/2014/main"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DataFrames are normalized so that decreased performance, due to the difference in the relative size of numerical data in the column (each variable), does not occur.</a:t>
            </a:r>
          </a:p>
        </p:txBody>
      </p:sp>
    </p:spTree>
    <p:extLst>
      <p:ext uri="{BB962C8B-B14F-4D97-AF65-F5344CB8AC3E}">
        <p14:creationId xmlns:p14="http://schemas.microsoft.com/office/powerpoint/2010/main" val="66736932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 xmlns:a16="http://schemas.microsoft.com/office/drawing/2014/main" id="{449B9700-B1C0-4027-B56B-5F5117F10204}"/>
              </a:ext>
            </a:extLst>
          </p:cNvPr>
          <p:cNvGrpSpPr/>
          <p:nvPr/>
        </p:nvGrpSpPr>
        <p:grpSpPr>
          <a:xfrm>
            <a:off x="558396" y="1949494"/>
            <a:ext cx="8782050" cy="2295935"/>
            <a:chOff x="558396" y="1949494"/>
            <a:chExt cx="8782050" cy="2295935"/>
          </a:xfrm>
        </p:grpSpPr>
        <p:sp>
          <p:nvSpPr>
            <p:cNvPr id="17" name="모서리가 둥근 직사각형 4">
              <a:extLst>
                <a:ext uri="{FF2B5EF4-FFF2-40B4-BE49-F238E27FC236}">
                  <a16:creationId xmlns="" xmlns:a16="http://schemas.microsoft.com/office/drawing/2014/main" id="{930158F8-A5B7-4F97-8E44-C73FC55364FC}"/>
                </a:ext>
              </a:extLst>
            </p:cNvPr>
            <p:cNvSpPr/>
            <p:nvPr/>
          </p:nvSpPr>
          <p:spPr>
            <a:xfrm>
              <a:off x="558396" y="1949494"/>
              <a:ext cx="8782050" cy="22959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4996"/>
            <a:stretch/>
          </p:blipFill>
          <p:spPr>
            <a:xfrm>
              <a:off x="703287" y="1998171"/>
              <a:ext cx="8636407" cy="2172866"/>
            </a:xfrm>
            <a:prstGeom prst="rect">
              <a:avLst/>
            </a:prstGeom>
          </p:spPr>
        </p:pic>
      </p:grpSp>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3" name="직사각형 22">
            <a:extLst>
              <a:ext uri="{FF2B5EF4-FFF2-40B4-BE49-F238E27FC236}">
                <a16:creationId xmlns="" xmlns:a16="http://schemas.microsoft.com/office/drawing/2014/main"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DataFrames are normalized so that decreased performance, due to the difference in the relative size of numerical data in the column (each variable), does not occur.</a:t>
            </a:r>
          </a:p>
        </p:txBody>
      </p:sp>
      <p:grpSp>
        <p:nvGrpSpPr>
          <p:cNvPr id="4" name="그룹 3">
            <a:extLst>
              <a:ext uri="{FF2B5EF4-FFF2-40B4-BE49-F238E27FC236}">
                <a16:creationId xmlns="" xmlns:a16="http://schemas.microsoft.com/office/drawing/2014/main" id="{340D2E26-3B87-405E-977A-7AA9CC42B563}"/>
              </a:ext>
            </a:extLst>
          </p:cNvPr>
          <p:cNvGrpSpPr/>
          <p:nvPr/>
        </p:nvGrpSpPr>
        <p:grpSpPr>
          <a:xfrm>
            <a:off x="557644" y="4341324"/>
            <a:ext cx="8782050" cy="1480978"/>
            <a:chOff x="557644" y="4341324"/>
            <a:chExt cx="8782050" cy="1480978"/>
          </a:xfrm>
        </p:grpSpPr>
        <p:sp>
          <p:nvSpPr>
            <p:cNvPr id="24" name="모서리가 둥근 직사각형 4">
              <a:extLst>
                <a:ext uri="{FF2B5EF4-FFF2-40B4-BE49-F238E27FC236}">
                  <a16:creationId xmlns="" xmlns:a16="http://schemas.microsoft.com/office/drawing/2014/main" id="{C3569CBD-5212-483A-A582-6794A42BDB63}"/>
                </a:ext>
              </a:extLst>
            </p:cNvPr>
            <p:cNvSpPr/>
            <p:nvPr/>
          </p:nvSpPr>
          <p:spPr>
            <a:xfrm>
              <a:off x="557644" y="4341324"/>
              <a:ext cx="8782050" cy="14809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5" name="그룹 24">
              <a:extLst>
                <a:ext uri="{FF2B5EF4-FFF2-40B4-BE49-F238E27FC236}">
                  <a16:creationId xmlns="" xmlns:a16="http://schemas.microsoft.com/office/drawing/2014/main" id="{F18919BF-DD65-4EDD-8E99-5FA6C053E53B}"/>
                </a:ext>
              </a:extLst>
            </p:cNvPr>
            <p:cNvGrpSpPr/>
            <p:nvPr/>
          </p:nvGrpSpPr>
          <p:grpSpPr>
            <a:xfrm>
              <a:off x="665154" y="4434225"/>
              <a:ext cx="2918106" cy="292388"/>
              <a:chOff x="732985" y="5582396"/>
              <a:chExt cx="2918106" cy="302131"/>
            </a:xfrm>
          </p:grpSpPr>
          <p:pic>
            <p:nvPicPr>
              <p:cNvPr id="27"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15-1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6" name="TextBox 25">
              <a:extLst>
                <a:ext uri="{FF2B5EF4-FFF2-40B4-BE49-F238E27FC236}">
                  <a16:creationId xmlns="" xmlns:a16="http://schemas.microsoft.com/office/drawing/2014/main" id="{0800EE66-B78E-4CCD-A49E-31BBE412C7F6}"/>
                </a:ext>
              </a:extLst>
            </p:cNvPr>
            <p:cNvSpPr txBox="1"/>
            <p:nvPr/>
          </p:nvSpPr>
          <p:spPr>
            <a:xfrm>
              <a:off x="1024575" y="4769119"/>
              <a:ext cx="8210651"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maximum value (max) and the minimum value (min) are checked by the statistical summary information of the horsepower column.</a:t>
              </a:r>
              <a:endParaRPr lang="ko-KR" altLang="en-US" sz="1300" dirty="0">
                <a:solidFill>
                  <a:prstClr val="black">
                    <a:lumMod val="85000"/>
                    <a:lumOff val="15000"/>
                  </a:prstClr>
                </a:solidFill>
                <a:latin typeface="SamsungOne 400" panose="020B0503030303020204" pitchFamily="34" charset="0"/>
              </a:endParaRPr>
            </a:p>
          </p:txBody>
        </p:sp>
        <p:grpSp>
          <p:nvGrpSpPr>
            <p:cNvPr id="15" name="그룹 14">
              <a:extLst>
                <a:ext uri="{FF2B5EF4-FFF2-40B4-BE49-F238E27FC236}">
                  <a16:creationId xmlns="" xmlns:a16="http://schemas.microsoft.com/office/drawing/2014/main" id="{9CD3137E-D8CD-4F8B-AC3F-1C1CB4A6E0A8}"/>
                </a:ext>
              </a:extLst>
            </p:cNvPr>
            <p:cNvGrpSpPr/>
            <p:nvPr/>
          </p:nvGrpSpPr>
          <p:grpSpPr>
            <a:xfrm>
              <a:off x="665154" y="5200449"/>
              <a:ext cx="8640559" cy="534949"/>
              <a:chOff x="665154" y="4535082"/>
              <a:chExt cx="8640559" cy="534949"/>
            </a:xfrm>
          </p:grpSpPr>
          <p:grpSp>
            <p:nvGrpSpPr>
              <p:cNvPr id="20" name="그룹 19">
                <a:extLst>
                  <a:ext uri="{FF2B5EF4-FFF2-40B4-BE49-F238E27FC236}">
                    <a16:creationId xmlns="" xmlns:a16="http://schemas.microsoft.com/office/drawing/2014/main" id="{A0324927-649E-4C3D-BA8A-23398B85929A}"/>
                  </a:ext>
                </a:extLst>
              </p:cNvPr>
              <p:cNvGrpSpPr/>
              <p:nvPr/>
            </p:nvGrpSpPr>
            <p:grpSpPr>
              <a:xfrm>
                <a:off x="665154" y="4535082"/>
                <a:ext cx="2918106" cy="292387"/>
                <a:chOff x="732985" y="5582396"/>
                <a:chExt cx="2918106" cy="302131"/>
              </a:xfrm>
            </p:grpSpPr>
            <p:pic>
              <p:nvPicPr>
                <p:cNvPr id="22" name="Picture 2" descr="Byte - Free electronics icons">
                  <a:extLst>
                    <a:ext uri="{FF2B5EF4-FFF2-40B4-BE49-F238E27FC236}">
                      <a16:creationId xmlns="" xmlns:a16="http://schemas.microsoft.com/office/drawing/2014/main" id="{7CB36460-3E07-4FF9-ADC3-0DC58BEB5C23}"/>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 xmlns:a16="http://schemas.microsoft.com/office/drawing/2014/main" id="{CC09257F-90A0-43E8-965D-68BE6589FFC9}"/>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15-4 ~ 15-6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1" name="TextBox 20">
                <a:extLst>
                  <a:ext uri="{FF2B5EF4-FFF2-40B4-BE49-F238E27FC236}">
                    <a16:creationId xmlns="" xmlns:a16="http://schemas.microsoft.com/office/drawing/2014/main" id="{4E0F3E27-B54D-4493-BD8F-6129788922C4}"/>
                  </a:ext>
                </a:extLst>
              </p:cNvPr>
              <p:cNvSpPr txBox="1"/>
              <p:nvPr/>
            </p:nvSpPr>
            <p:spPr>
              <a:xfrm>
                <a:off x="1024575" y="486997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All data is divided and stored as the absolute value of the maximum value of the horsepower column.</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36252426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1" name="Rectangle 12">
            <a:extLst>
              <a:ext uri="{FF2B5EF4-FFF2-40B4-BE49-F238E27FC236}">
                <a16:creationId xmlns="" xmlns:a16="http://schemas.microsoft.com/office/drawing/2014/main" id="{39C1D0BA-7152-4AAC-B295-DCCB5F8378F4}"/>
              </a:ext>
            </a:extLst>
          </p:cNvPr>
          <p:cNvSpPr/>
          <p:nvPr/>
        </p:nvSpPr>
        <p:spPr>
          <a:xfrm>
            <a:off x="711201" y="1700808"/>
            <a:ext cx="86328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important thing is that the NumPy arrays process the same type quickly and effectively, as one of its characteristics.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However, although arrays can be made with different types of arrays, each type is converted into the same type. </a:t>
            </a:r>
          </a:p>
        </p:txBody>
      </p:sp>
      <p:grpSp>
        <p:nvGrpSpPr>
          <p:cNvPr id="12" name="그룹 11">
            <a:extLst>
              <a:ext uri="{FF2B5EF4-FFF2-40B4-BE49-F238E27FC236}">
                <a16:creationId xmlns="" xmlns:a16="http://schemas.microsoft.com/office/drawing/2014/main" id="{2DD374C3-05CB-48D7-A1D6-6E076A1FC74E}"/>
              </a:ext>
            </a:extLst>
          </p:cNvPr>
          <p:cNvGrpSpPr/>
          <p:nvPr/>
        </p:nvGrpSpPr>
        <p:grpSpPr>
          <a:xfrm>
            <a:off x="557644" y="3538897"/>
            <a:ext cx="8782050" cy="720080"/>
            <a:chOff x="568325" y="5114924"/>
            <a:chExt cx="8782050" cy="744077"/>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7440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19"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8" name="TextBox 17">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Different types of arrays can be created, such as integers, floats, and Booleans.</a:t>
              </a:r>
              <a:endParaRPr lang="ko-KR" altLang="en-US" sz="1300" dirty="0">
                <a:solidFill>
                  <a:prstClr val="black">
                    <a:lumMod val="85000"/>
                    <a:lumOff val="15000"/>
                  </a:prstClr>
                </a:solidFill>
                <a:latin typeface="SamsungOne 400" panose="020B0503030303020204" pitchFamily="34" charset="0"/>
              </a:endParaRPr>
            </a:p>
          </p:txBody>
        </p:sp>
      </p:grpSp>
      <p:grpSp>
        <p:nvGrpSpPr>
          <p:cNvPr id="2" name="그룹 1">
            <a:extLst>
              <a:ext uri="{FF2B5EF4-FFF2-40B4-BE49-F238E27FC236}">
                <a16:creationId xmlns="" xmlns:a16="http://schemas.microsoft.com/office/drawing/2014/main" id="{F8CBAD02-1059-4BCD-9593-AF884B7A5056}"/>
              </a:ext>
            </a:extLst>
          </p:cNvPr>
          <p:cNvGrpSpPr/>
          <p:nvPr/>
        </p:nvGrpSpPr>
        <p:grpSpPr>
          <a:xfrm>
            <a:off x="558396" y="2636912"/>
            <a:ext cx="8782050" cy="838229"/>
            <a:chOff x="558396" y="3306295"/>
            <a:chExt cx="8782050" cy="838229"/>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3306295"/>
              <a:ext cx="8782050" cy="83822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391" r="20204"/>
            <a:stretch/>
          </p:blipFill>
          <p:spPr>
            <a:xfrm>
              <a:off x="643813" y="3328232"/>
              <a:ext cx="8695882" cy="720080"/>
            </a:xfrm>
            <a:prstGeom prst="rect">
              <a:avLst/>
            </a:prstGeom>
          </p:spPr>
        </p:pic>
      </p:grpSp>
      <p:sp>
        <p:nvSpPr>
          <p:cNvPr id="21" name="직사각형 20">
            <a:extLst>
              <a:ext uri="{FF2B5EF4-FFF2-40B4-BE49-F238E27FC236}">
                <a16:creationId xmlns="" xmlns:a16="http://schemas.microsoft.com/office/drawing/2014/main" id="{BFEF1F5A-A2BE-4114-9E89-29CADF15DDE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NumPy array deals with each element by converting it to the same data type. (1/3) </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41365145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3" name="그룹 2">
            <a:extLst>
              <a:ext uri="{FF2B5EF4-FFF2-40B4-BE49-F238E27FC236}">
                <a16:creationId xmlns="" xmlns:a16="http://schemas.microsoft.com/office/drawing/2014/main" id="{75E7C812-F24C-4043-889D-757962D696F7}"/>
              </a:ext>
            </a:extLst>
          </p:cNvPr>
          <p:cNvGrpSpPr/>
          <p:nvPr/>
        </p:nvGrpSpPr>
        <p:grpSpPr>
          <a:xfrm>
            <a:off x="558396" y="1949494"/>
            <a:ext cx="8782050" cy="3794278"/>
            <a:chOff x="558396" y="1949494"/>
            <a:chExt cx="8782050" cy="3794278"/>
          </a:xfrm>
        </p:grpSpPr>
        <p:sp>
          <p:nvSpPr>
            <p:cNvPr id="20" name="모서리가 둥근 직사각형 4">
              <a:extLst>
                <a:ext uri="{FF2B5EF4-FFF2-40B4-BE49-F238E27FC236}">
                  <a16:creationId xmlns="" xmlns:a16="http://schemas.microsoft.com/office/drawing/2014/main" id="{930158F8-A5B7-4F97-8E44-C73FC55364FC}"/>
                </a:ext>
              </a:extLst>
            </p:cNvPr>
            <p:cNvSpPr/>
            <p:nvPr/>
          </p:nvSpPr>
          <p:spPr>
            <a:xfrm>
              <a:off x="558396" y="1949494"/>
              <a:ext cx="8782050" cy="37942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 name="그룹 1">
              <a:extLst>
                <a:ext uri="{FF2B5EF4-FFF2-40B4-BE49-F238E27FC236}">
                  <a16:creationId xmlns="" xmlns:a16="http://schemas.microsoft.com/office/drawing/2014/main" id="{A9112AFB-ACE2-4369-BCC3-EBF2EE41C3CF}"/>
                </a:ext>
              </a:extLst>
            </p:cNvPr>
            <p:cNvGrpSpPr/>
            <p:nvPr/>
          </p:nvGrpSpPr>
          <p:grpSpPr>
            <a:xfrm>
              <a:off x="1307579" y="2042890"/>
              <a:ext cx="7218489" cy="3618358"/>
              <a:chOff x="1234444" y="1943654"/>
              <a:chExt cx="6262693" cy="3139253"/>
            </a:xfrm>
          </p:grpSpPr>
          <p:pic>
            <p:nvPicPr>
              <p:cNvPr id="30" name="그림 29"/>
              <p:cNvPicPr>
                <a:picLocks noChangeAspect="1"/>
              </p:cNvPicPr>
              <p:nvPr/>
            </p:nvPicPr>
            <p:blipFill rotWithShape="1">
              <a:blip r:embed="rId3"/>
              <a:srcRect l="5472" r="60090"/>
              <a:stretch/>
            </p:blipFill>
            <p:spPr>
              <a:xfrm>
                <a:off x="1234444" y="1971646"/>
                <a:ext cx="3410276" cy="3111261"/>
              </a:xfrm>
              <a:prstGeom prst="rect">
                <a:avLst/>
              </a:prstGeom>
            </p:spPr>
          </p:pic>
          <p:pic>
            <p:nvPicPr>
              <p:cNvPr id="31" name="그림 30"/>
              <p:cNvPicPr>
                <a:picLocks noChangeAspect="1"/>
              </p:cNvPicPr>
              <p:nvPr/>
            </p:nvPicPr>
            <p:blipFill rotWithShape="1">
              <a:blip r:embed="rId4"/>
              <a:srcRect r="66624"/>
              <a:stretch/>
            </p:blipFill>
            <p:spPr>
              <a:xfrm>
                <a:off x="4191883" y="1943654"/>
                <a:ext cx="3305254" cy="1714519"/>
              </a:xfrm>
              <a:prstGeom prst="rect">
                <a:avLst/>
              </a:prstGeom>
            </p:spPr>
          </p:pic>
        </p:grpSp>
      </p:grpSp>
      <p:sp>
        <p:nvSpPr>
          <p:cNvPr id="17" name="직사각형 16">
            <a:extLst>
              <a:ext uri="{FF2B5EF4-FFF2-40B4-BE49-F238E27FC236}">
                <a16:creationId xmlns="" xmlns:a16="http://schemas.microsoft.com/office/drawing/2014/main"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DataFrames are normalized so that decreased performance, due to the difference in the relative size of numerical data in the column (each variable), does not occur.</a:t>
            </a:r>
          </a:p>
        </p:txBody>
      </p:sp>
    </p:spTree>
    <p:extLst>
      <p:ext uri="{BB962C8B-B14F-4D97-AF65-F5344CB8AC3E}">
        <p14:creationId xmlns:p14="http://schemas.microsoft.com/office/powerpoint/2010/main" val="60087096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#0110</a:t>
            </a:r>
          </a:p>
        </p:txBody>
      </p:sp>
      <p:grpSp>
        <p:nvGrpSpPr>
          <p:cNvPr id="11" name="그룹 10">
            <a:extLst>
              <a:ext uri="{FF2B5EF4-FFF2-40B4-BE49-F238E27FC236}">
                <a16:creationId xmlns="" xmlns:a16="http://schemas.microsoft.com/office/drawing/2014/main" id="{1FCE21F8-27BB-499E-BDCD-455D09CCEE7A}"/>
              </a:ext>
            </a:extLst>
          </p:cNvPr>
          <p:cNvGrpSpPr/>
          <p:nvPr/>
        </p:nvGrpSpPr>
        <p:grpSpPr>
          <a:xfrm>
            <a:off x="558798" y="2060849"/>
            <a:ext cx="8797129" cy="3960439"/>
            <a:chOff x="558798" y="2060849"/>
            <a:chExt cx="8797129" cy="3960439"/>
          </a:xfrm>
        </p:grpSpPr>
        <p:sp>
          <p:nvSpPr>
            <p:cNvPr id="15" name="직사각형 14">
              <a:extLst>
                <a:ext uri="{FF2B5EF4-FFF2-40B4-BE49-F238E27FC236}">
                  <a16:creationId xmlns="" xmlns:a16="http://schemas.microsoft.com/office/drawing/2014/main" id="{408360C6-86CC-4B95-8AF6-935FB534581B}"/>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a:extLst>
                <a:ext uri="{FF2B5EF4-FFF2-40B4-BE49-F238E27FC236}">
                  <a16:creationId xmlns="" xmlns:a16="http://schemas.microsoft.com/office/drawing/2014/main" id="{4825EDFD-C146-4085-BF2A-8F2D988FADD6}"/>
                </a:ext>
              </a:extLst>
            </p:cNvPr>
            <p:cNvGrpSpPr/>
            <p:nvPr/>
          </p:nvGrpSpPr>
          <p:grpSpPr>
            <a:xfrm>
              <a:off x="558798" y="3945816"/>
              <a:ext cx="8797129" cy="576572"/>
              <a:chOff x="4778069" y="4391025"/>
              <a:chExt cx="2349160" cy="431802"/>
            </a:xfrm>
          </p:grpSpPr>
          <p:sp>
            <p:nvSpPr>
              <p:cNvPr id="20" name="직사각형 19">
                <a:extLst>
                  <a:ext uri="{FF2B5EF4-FFF2-40B4-BE49-F238E27FC236}">
                    <a16:creationId xmlns="" xmlns:a16="http://schemas.microsoft.com/office/drawing/2014/main" id="{A1DBEF88-4920-4585-88B9-631ED15E213F}"/>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 xmlns:a16="http://schemas.microsoft.com/office/drawing/2014/main" id="{F3492E0D-A01E-4482-883B-46C1DE092A82}"/>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'ex_0110.ipynb'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17" name="그림 16" descr="텍스트, 클립아트이(가) 표시된 사진&#10;&#10;자동 생성된 설명">
              <a:extLst>
                <a:ext uri="{FF2B5EF4-FFF2-40B4-BE49-F238E27FC236}">
                  <a16:creationId xmlns="" xmlns:a16="http://schemas.microsoft.com/office/drawing/2014/main" id="{8D8BAD88-F3D9-421F-B62A-7C6ABDE125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Tree>
    <p:extLst>
      <p:ext uri="{BB962C8B-B14F-4D97-AF65-F5344CB8AC3E}">
        <p14:creationId xmlns:p14="http://schemas.microsoft.com/office/powerpoint/2010/main" val="156857679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12070" y="3133792"/>
            <a:ext cx="8143798"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smtClean="0">
                <a:solidFill>
                  <a:prstClr val="black"/>
                </a:solidFill>
                <a:latin typeface="Samsung Sharp Sans" pitchFamily="2" charset="0"/>
                <a:cs typeface="Samsung Sharp Sans" pitchFamily="2" charset="0"/>
              </a:rPr>
              <a:t>Data Visualization for Various Data Scales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 name="그룹 1"/>
          <p:cNvGrpSpPr/>
          <p:nvPr/>
        </p:nvGrpSpPr>
        <p:grpSpPr>
          <a:xfrm>
            <a:off x="930678" y="4580347"/>
            <a:ext cx="8341214" cy="1260469"/>
            <a:chOff x="930678" y="4580347"/>
            <a:chExt cx="8341214" cy="1260469"/>
          </a:xfrm>
        </p:grpSpPr>
        <p:sp>
          <p:nvSpPr>
            <p:cNvPr id="23" name="직사각형 22">
              <a:extLst>
                <a:ext uri="{FF2B5EF4-FFF2-40B4-BE49-F238E27FC236}">
                  <a16:creationId xmlns="" xmlns:a16="http://schemas.microsoft.com/office/drawing/2014/main" id="{8CEA84EE-1CFD-4B57-A1C8-06A1AB4ACA44}"/>
                </a:ext>
              </a:extLst>
            </p:cNvPr>
            <p:cNvSpPr/>
            <p:nvPr/>
          </p:nvSpPr>
          <p:spPr>
            <a:xfrm>
              <a:off x="1113499" y="4581541"/>
              <a:ext cx="420110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4.1. Intro to Data Visualization</a:t>
              </a:r>
              <a:endParaRPr kumimoji="1" lang="ko-KR" altLang="en-US"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24" name="직사각형 23">
              <a:extLst>
                <a:ext uri="{FF2B5EF4-FFF2-40B4-BE49-F238E27FC236}">
                  <a16:creationId xmlns="" xmlns:a16="http://schemas.microsoft.com/office/drawing/2014/main" id="{490AEC04-CD1D-4B88-858B-CBB56559D797}"/>
                </a:ext>
              </a:extLst>
            </p:cNvPr>
            <p:cNvSpPr/>
            <p:nvPr/>
          </p:nvSpPr>
          <p:spPr>
            <a:xfrm>
              <a:off x="930678" y="4580348"/>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6" name="직사각형 25">
              <a:extLst>
                <a:ext uri="{FF2B5EF4-FFF2-40B4-BE49-F238E27FC236}">
                  <a16:creationId xmlns="" xmlns:a16="http://schemas.microsoft.com/office/drawing/2014/main" id="{475B5DE5-347D-4119-80E7-2377740127D9}"/>
                </a:ext>
              </a:extLst>
            </p:cNvPr>
            <p:cNvSpPr/>
            <p:nvPr/>
          </p:nvSpPr>
          <p:spPr>
            <a:xfrm>
              <a:off x="1113499" y="5011238"/>
              <a:ext cx="430379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4.2. Graphs for Continuous Data Summary</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7" name="직사각형 26">
              <a:extLst>
                <a:ext uri="{FF2B5EF4-FFF2-40B4-BE49-F238E27FC236}">
                  <a16:creationId xmlns="" xmlns:a16="http://schemas.microsoft.com/office/drawing/2014/main" id="{42D16157-71AB-4EEC-81F2-DE5463F000C0}"/>
                </a:ext>
              </a:extLst>
            </p:cNvPr>
            <p:cNvSpPr/>
            <p:nvPr/>
          </p:nvSpPr>
          <p:spPr>
            <a:xfrm>
              <a:off x="930678" y="501004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9" name="직사각형 43">
              <a:extLst>
                <a:ext uri="{FF2B5EF4-FFF2-40B4-BE49-F238E27FC236}">
                  <a16:creationId xmlns="" xmlns:a16="http://schemas.microsoft.com/office/drawing/2014/main" id="{7C361C6F-D073-4FC0-8ED0-8901EA9A95A1}"/>
                </a:ext>
              </a:extLst>
            </p:cNvPr>
            <p:cNvSpPr/>
            <p:nvPr/>
          </p:nvSpPr>
          <p:spPr>
            <a:xfrm>
              <a:off x="1113499" y="5440933"/>
              <a:ext cx="460254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4.3. Graphs for Categorical Data Summary</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0" name="직사각형 44">
              <a:extLst>
                <a:ext uri="{FF2B5EF4-FFF2-40B4-BE49-F238E27FC236}">
                  <a16:creationId xmlns="" xmlns:a16="http://schemas.microsoft.com/office/drawing/2014/main" id="{84CE6F1A-F6A5-409C-BD43-5542C2321C7A}"/>
                </a:ext>
              </a:extLst>
            </p:cNvPr>
            <p:cNvSpPr/>
            <p:nvPr/>
          </p:nvSpPr>
          <p:spPr>
            <a:xfrm>
              <a:off x="930678" y="5439740"/>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14" name="직사각형 43">
              <a:extLst>
                <a:ext uri="{FF2B5EF4-FFF2-40B4-BE49-F238E27FC236}">
                  <a16:creationId xmlns="" xmlns:a16="http://schemas.microsoft.com/office/drawing/2014/main" id="{E636EDF9-BD08-4EFB-ABDD-A5E21AC16A7F}"/>
                </a:ext>
              </a:extLst>
            </p:cNvPr>
            <p:cNvSpPr/>
            <p:nvPr/>
          </p:nvSpPr>
          <p:spPr>
            <a:xfrm>
              <a:off x="5716046" y="4583042"/>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4.4. Visualization for </a:t>
              </a:r>
              <a:r>
                <a:rPr kumimoji="1" lang="en-US" altLang="ko-KR" sz="1799" dirty="0" err="1" smtClean="0">
                  <a:solidFill>
                    <a:prstClr val="white">
                      <a:lumMod val="65000"/>
                    </a:prstClr>
                  </a:solidFill>
                  <a:latin typeface="SamsungOne-400" panose="020B0503030303020204" pitchFamily="34" charset="0"/>
                  <a:ea typeface="SamsungOne-400" panose="020B0503030303020204" pitchFamily="34" charset="0"/>
                </a:rPr>
                <a:t>Matplotlib</a:t>
              </a: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 &amp; Pandas</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15" name="직사각형 44">
              <a:extLst>
                <a:ext uri="{FF2B5EF4-FFF2-40B4-BE49-F238E27FC236}">
                  <a16:creationId xmlns="" xmlns:a16="http://schemas.microsoft.com/office/drawing/2014/main" id="{3AA1A5AD-7960-4AA6-9E10-73E6C03E42DC}"/>
                </a:ext>
              </a:extLst>
            </p:cNvPr>
            <p:cNvSpPr/>
            <p:nvPr/>
          </p:nvSpPr>
          <p:spPr>
            <a:xfrm>
              <a:off x="5548675" y="4580347"/>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2" name="직사각형 43">
              <a:extLst>
                <a:ext uri="{FF2B5EF4-FFF2-40B4-BE49-F238E27FC236}">
                  <a16:creationId xmlns="" xmlns:a16="http://schemas.microsoft.com/office/drawing/2014/main" id="{E636EDF9-BD08-4EFB-ABDD-A5E21AC16A7F}"/>
                </a:ext>
              </a:extLst>
            </p:cNvPr>
            <p:cNvSpPr/>
            <p:nvPr/>
          </p:nvSpPr>
          <p:spPr>
            <a:xfrm>
              <a:off x="5716046" y="5287075"/>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4.5. Advanced Graphing with Seaborn</a:t>
              </a:r>
            </a:p>
          </p:txBody>
        </p:sp>
        <p:sp>
          <p:nvSpPr>
            <p:cNvPr id="25" name="직사각형 44">
              <a:extLst>
                <a:ext uri="{FF2B5EF4-FFF2-40B4-BE49-F238E27FC236}">
                  <a16:creationId xmlns="" xmlns:a16="http://schemas.microsoft.com/office/drawing/2014/main" id="{3AA1A5AD-7960-4AA6-9E10-73E6C03E42DC}"/>
                </a:ext>
              </a:extLst>
            </p:cNvPr>
            <p:cNvSpPr/>
            <p:nvPr/>
          </p:nvSpPr>
          <p:spPr>
            <a:xfrm>
              <a:off x="5548675" y="5294785"/>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85158183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4.1. Intro to Data Visualization</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aphicFrame>
        <p:nvGraphicFramePr>
          <p:cNvPr id="14" name="표 13">
            <a:extLst>
              <a:ext uri="{FF2B5EF4-FFF2-40B4-BE49-F238E27FC236}">
                <a16:creationId xmlns="" xmlns:a16="http://schemas.microsoft.com/office/drawing/2014/main" id="{D51A8A2C-33F7-43CA-8DCC-53737E3AC35D}"/>
              </a:ext>
            </a:extLst>
          </p:cNvPr>
          <p:cNvGraphicFramePr>
            <a:graphicFrameLocks noGrp="1"/>
          </p:cNvGraphicFramePr>
          <p:nvPr>
            <p:extLst>
              <p:ext uri="{D42A27DB-BD31-4B8C-83A1-F6EECF244321}">
                <p14:modId xmlns:p14="http://schemas.microsoft.com/office/powerpoint/2010/main" val="2066507904"/>
              </p:ext>
            </p:extLst>
          </p:nvPr>
        </p:nvGraphicFramePr>
        <p:xfrm>
          <a:off x="577529" y="2274630"/>
          <a:ext cx="8781033" cy="2766784"/>
        </p:xfrm>
        <a:graphic>
          <a:graphicData uri="http://schemas.openxmlformats.org/drawingml/2006/table">
            <a:tbl>
              <a:tblPr firstRow="1" bandRow="1">
                <a:tableStyleId>{5C22544A-7EE6-4342-B048-85BDC9FD1C3A}</a:tableStyleId>
              </a:tblPr>
              <a:tblGrid>
                <a:gridCol w="1295251">
                  <a:extLst>
                    <a:ext uri="{9D8B030D-6E8A-4147-A177-3AD203B41FA5}">
                      <a16:colId xmlns="" xmlns:a16="http://schemas.microsoft.com/office/drawing/2014/main" val="2893669326"/>
                    </a:ext>
                  </a:extLst>
                </a:gridCol>
                <a:gridCol w="3742891">
                  <a:extLst>
                    <a:ext uri="{9D8B030D-6E8A-4147-A177-3AD203B41FA5}">
                      <a16:colId xmlns="" xmlns:a16="http://schemas.microsoft.com/office/drawing/2014/main" val="20001"/>
                    </a:ext>
                  </a:extLst>
                </a:gridCol>
                <a:gridCol w="3742891">
                  <a:extLst>
                    <a:ext uri="{9D8B030D-6E8A-4147-A177-3AD203B41FA5}">
                      <a16:colId xmlns="" xmlns:a16="http://schemas.microsoft.com/office/drawing/2014/main" val="2723376963"/>
                    </a:ext>
                  </a:extLst>
                </a:gridCol>
              </a:tblGrid>
              <a:tr h="450155">
                <a:tc>
                  <a:txBody>
                    <a:bodyPr/>
                    <a:lstStyle/>
                    <a:p>
                      <a:pPr algn="ctr" latinLnBrk="1"/>
                      <a:r>
                        <a:rPr lang="en-US" altLang="ko-KR" sz="1300" i="0" dirty="0">
                          <a:solidFill>
                            <a:schemeClr val="tx1"/>
                          </a:solidFill>
                          <a:latin typeface="SamsungOne 700" panose="020B0803030303020204" pitchFamily="34" charset="0"/>
                        </a:rPr>
                        <a:t>Variable</a:t>
                      </a:r>
                      <a:endParaRPr lang="ko-KR" altLang="en-US" sz="1300" i="0" dirty="0">
                        <a:solidFill>
                          <a:schemeClr val="tx1"/>
                        </a:solidFill>
                        <a:latin typeface="SamsungOne 700" panose="020B0803030303020204" pitchFamily="34"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latinLnBrk="1"/>
                      <a:r>
                        <a:rPr lang="en-US" altLang="ko-KR" sz="1300" i="0" dirty="0">
                          <a:solidFill>
                            <a:schemeClr val="tx1"/>
                          </a:solidFill>
                          <a:latin typeface="SamsungOne 700" panose="020B0803030303020204" pitchFamily="34" charset="0"/>
                        </a:rPr>
                        <a:t>Variable Type</a:t>
                      </a:r>
                      <a:endParaRPr lang="ko-KR" altLang="en-US" sz="1300" i="0" dirty="0">
                        <a:solidFill>
                          <a:schemeClr val="tx1"/>
                        </a:solidFill>
                        <a:latin typeface="SamsungOne 700" panose="020B08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latinLnBrk="1"/>
                      <a:r>
                        <a:rPr lang="en-US" altLang="ko-KR" sz="1300" i="0" dirty="0">
                          <a:solidFill>
                            <a:schemeClr val="tx1"/>
                          </a:solidFill>
                          <a:latin typeface="SamsungOne 700" panose="020B0803030303020204" pitchFamily="34" charset="0"/>
                        </a:rPr>
                        <a:t>Growth Rate</a:t>
                      </a:r>
                      <a:endParaRPr lang="ko-KR" altLang="en-US" sz="1300" i="0" dirty="0">
                        <a:solidFill>
                          <a:schemeClr val="tx1"/>
                        </a:solidFill>
                        <a:latin typeface="SamsungOne 700" panose="020B0803030303020204" pitchFamily="34"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 xmlns:a16="http://schemas.microsoft.com/office/drawing/2014/main" val="2132271493"/>
                  </a:ext>
                </a:extLst>
              </a:tr>
              <a:tr h="1410115">
                <a:tc rowSpan="2">
                  <a:txBody>
                    <a:bodyPr/>
                    <a:lstStyle/>
                    <a:p>
                      <a:pPr algn="ctr" latinLnBrk="1">
                        <a:lnSpc>
                          <a:spcPct val="150000"/>
                        </a:lnSpc>
                      </a:pPr>
                      <a:r>
                        <a:rPr lang="en-US" altLang="ko-KR" sz="1300" b="1" i="0" dirty="0">
                          <a:solidFill>
                            <a:schemeClr val="tx1"/>
                          </a:solidFill>
                          <a:latin typeface="SamsungOne 700" panose="020B0803030303020204" pitchFamily="34" charset="0"/>
                          <a:ea typeface="+mn-ea"/>
                        </a:rPr>
                        <a:t>Univariate</a:t>
                      </a:r>
                      <a:endParaRPr lang="en-US" altLang="ko-KR" sz="1300" b="1" i="0" dirty="0">
                        <a:solidFill>
                          <a:schemeClr val="tx1"/>
                        </a:solidFill>
                        <a:latin typeface="SamsungOne 700" panose="020B0803030303020204" pitchFamily="34" charset="0"/>
                        <a:ea typeface="SamsungOne 700" panose="020B0803030303020204" pitchFamily="34" charset="0"/>
                      </a:endParaRPr>
                    </a:p>
                    <a:p>
                      <a:pPr algn="ctr" latinLnBrk="1">
                        <a:lnSpc>
                          <a:spcPct val="150000"/>
                        </a:lnSpc>
                      </a:pPr>
                      <a:r>
                        <a:rPr lang="en-US" altLang="ko-KR" sz="1300" b="1" i="0" dirty="0">
                          <a:solidFill>
                            <a:schemeClr val="tx1"/>
                          </a:solidFill>
                          <a:latin typeface="SamsungOne 700" panose="020B0803030303020204" pitchFamily="34" charset="0"/>
                          <a:ea typeface="SamsungOne 700" panose="020B0803030303020204" pitchFamily="34" charset="0"/>
                        </a:rPr>
                        <a:t>(</a:t>
                      </a:r>
                      <a:r>
                        <a:rPr lang="en-US" altLang="ko-KR" sz="1300" b="1" i="0" dirty="0">
                          <a:solidFill>
                            <a:schemeClr val="tx1"/>
                          </a:solidFill>
                          <a:latin typeface="SamsungOne 700" panose="020B0803030303020204" pitchFamily="34" charset="0"/>
                          <a:ea typeface="+mn-ea"/>
                        </a:rPr>
                        <a:t>One Variable</a:t>
                      </a:r>
                      <a:r>
                        <a:rPr lang="en-US" altLang="ko-KR" sz="1300" b="1" i="0" dirty="0">
                          <a:solidFill>
                            <a:schemeClr val="tx1"/>
                          </a:solidFill>
                          <a:latin typeface="SamsungOne 700" panose="020B0803030303020204" pitchFamily="34" charset="0"/>
                          <a:ea typeface="SamsungOne 700" panose="020B0803030303020204" pitchFamily="34" charset="0"/>
                        </a:rPr>
                        <a:t>)</a:t>
                      </a:r>
                      <a:endParaRPr lang="ko-KR" altLang="en-US" sz="1300" b="1" i="0" dirty="0">
                        <a:solidFill>
                          <a:schemeClr val="tx1"/>
                        </a:solidFill>
                        <a:latin typeface="SamsungOne 700" panose="020B0803030303020204" pitchFamily="34" charset="0"/>
                        <a:ea typeface="+mn-ea"/>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lnSpc>
                          <a:spcPct val="150000"/>
                        </a:lnSpc>
                      </a:pPr>
                      <a:r>
                        <a:rPr lang="en-US" altLang="ko-KR" sz="1300" i="0" dirty="0">
                          <a:solidFill>
                            <a:schemeClr val="tx1"/>
                          </a:solidFill>
                          <a:latin typeface="SamsungOne 400" panose="020B0503030303020204" pitchFamily="34" charset="0"/>
                          <a:ea typeface="SamsungOne 400" panose="020B0503030303020204" pitchFamily="34" charset="0"/>
                        </a:rPr>
                        <a:t>Continuous Data</a:t>
                      </a:r>
                      <a:endParaRPr lang="ko-KR" altLang="en-US" sz="1300" i="0" dirty="0">
                        <a:solidFill>
                          <a:schemeClr val="tx1"/>
                        </a:solidFill>
                        <a:latin typeface="SamsungOne 400" panose="020B0503030303020204" pitchFamily="34" charset="0"/>
                        <a:ea typeface="+mn-ea"/>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192088" algn="l" latinLnBrk="1">
                        <a:lnSpc>
                          <a:spcPct val="150000"/>
                        </a:lnSpc>
                        <a:buFont typeface="Wingdings" panose="05000000000000000000" pitchFamily="2" charset="2"/>
                        <a:buChar char="§"/>
                      </a:pPr>
                      <a:r>
                        <a:rPr lang="en-US" altLang="ko-KR" sz="1300" i="0" dirty="0">
                          <a:solidFill>
                            <a:schemeClr val="tx1"/>
                          </a:solidFill>
                          <a:latin typeface="SamsungOne 400" panose="020B0503030303020204" pitchFamily="34" charset="0"/>
                          <a:ea typeface="SamsungOne 400" panose="020B0503030303020204" pitchFamily="34" charset="0"/>
                        </a:rPr>
                        <a:t>Histogram</a:t>
                      </a:r>
                    </a:p>
                    <a:p>
                      <a:pPr marL="285750" indent="-192088" algn="l" latinLnBrk="1">
                        <a:lnSpc>
                          <a:spcPct val="150000"/>
                        </a:lnSpc>
                        <a:buFont typeface="Wingdings" panose="05000000000000000000" pitchFamily="2" charset="2"/>
                        <a:buChar char="§"/>
                      </a:pPr>
                      <a:r>
                        <a:rPr lang="en-US" altLang="ko-KR" sz="1300" i="0" dirty="0">
                          <a:solidFill>
                            <a:schemeClr val="tx1"/>
                          </a:solidFill>
                          <a:latin typeface="SamsungOne 400" panose="020B0503030303020204" pitchFamily="34" charset="0"/>
                          <a:ea typeface="SamsungOne 400" panose="020B0503030303020204" pitchFamily="34" charset="0"/>
                        </a:rPr>
                        <a:t>Box Plot</a:t>
                      </a:r>
                    </a:p>
                    <a:p>
                      <a:pPr marL="285750" indent="-192088" algn="l" latinLnBrk="1">
                        <a:lnSpc>
                          <a:spcPct val="150000"/>
                        </a:lnSpc>
                        <a:buFont typeface="Wingdings" panose="05000000000000000000" pitchFamily="2" charset="2"/>
                        <a:buChar char="§"/>
                      </a:pPr>
                      <a:r>
                        <a:rPr lang="en-US" altLang="ko-KR" sz="1300" i="0" dirty="0">
                          <a:solidFill>
                            <a:schemeClr val="tx1"/>
                          </a:solidFill>
                          <a:latin typeface="SamsungOne 400" panose="020B0503030303020204" pitchFamily="34" charset="0"/>
                          <a:ea typeface="SamsungOne 400" panose="020B0503030303020204" pitchFamily="34" charset="0"/>
                        </a:rPr>
                        <a:t>Violin Plot</a:t>
                      </a:r>
                    </a:p>
                    <a:p>
                      <a:pPr marL="285750" marR="0" indent="-192088"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300" i="0" dirty="0">
                          <a:solidFill>
                            <a:schemeClr val="tx1"/>
                          </a:solidFill>
                          <a:latin typeface="SamsungOne 400" panose="020B0503030303020204" pitchFamily="34" charset="0"/>
                          <a:ea typeface="SamsungOne 400" panose="020B0503030303020204" pitchFamily="34" charset="0"/>
                        </a:rPr>
                        <a:t>Kernel Density Curve</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43545494"/>
                  </a:ext>
                </a:extLst>
              </a:tr>
              <a:tr h="906514">
                <a:tc vMerge="1">
                  <a:txBody>
                    <a:bodyPr/>
                    <a:lstStyle/>
                    <a:p>
                      <a:pPr latinLnBrk="1"/>
                      <a:endParaRPr lang="ko-KR" altLang="en-US" dirty="0"/>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lnSpc>
                          <a:spcPct val="150000"/>
                        </a:lnSpc>
                      </a:pPr>
                      <a:r>
                        <a:rPr lang="en-US" altLang="ko-KR" sz="1300" i="0" dirty="0">
                          <a:solidFill>
                            <a:schemeClr val="tx1"/>
                          </a:solidFill>
                          <a:latin typeface="SamsungOne 400" panose="020B0503030303020204" pitchFamily="34" charset="0"/>
                          <a:ea typeface="SamsungOne 400" panose="020B0503030303020204" pitchFamily="34" charset="0"/>
                        </a:rPr>
                        <a:t>Categorical Data</a:t>
                      </a:r>
                    </a:p>
                    <a:p>
                      <a:pPr algn="ctr" latinLnBrk="1">
                        <a:lnSpc>
                          <a:spcPct val="150000"/>
                        </a:lnSpc>
                      </a:pPr>
                      <a:r>
                        <a:rPr lang="en-US" altLang="ko-KR" sz="1300" i="0" dirty="0">
                          <a:solidFill>
                            <a:schemeClr val="tx1"/>
                          </a:solidFill>
                          <a:latin typeface="SamsungOne 400" panose="020B0503030303020204" pitchFamily="34" charset="0"/>
                          <a:ea typeface="SamsungOne 400" panose="020B0503030303020204" pitchFamily="34" charset="0"/>
                        </a:rPr>
                        <a:t>(nominal, ordinal)</a:t>
                      </a:r>
                      <a:endParaRPr lang="ko-KR" altLang="en-US" sz="1300" i="0" dirty="0">
                        <a:solidFill>
                          <a:schemeClr val="tx1"/>
                        </a:solidFill>
                        <a:latin typeface="SamsungOne 400" panose="020B0503030303020204" pitchFamily="34" charset="0"/>
                        <a:ea typeface="+mn-ea"/>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192088" algn="l" defTabSz="914400" rtl="0" eaLnBrk="1" latinLnBrk="1" hangingPunct="1">
                        <a:lnSpc>
                          <a:spcPct val="150000"/>
                        </a:lnSpc>
                        <a:buFont typeface="Wingdings" panose="05000000000000000000" pitchFamily="2" charset="2"/>
                        <a:buChar char="§"/>
                      </a:pPr>
                      <a:r>
                        <a:rPr lang="en-US" altLang="ko-KR" sz="1300" i="0" kern="1200" dirty="0">
                          <a:solidFill>
                            <a:schemeClr val="tx1"/>
                          </a:solidFill>
                          <a:latin typeface="SamsungOne 400" panose="020B0503030303020204" pitchFamily="34" charset="0"/>
                          <a:ea typeface="SamsungOne 400" panose="020B0503030303020204" pitchFamily="34" charset="0"/>
                          <a:cs typeface="+mn-cs"/>
                        </a:rPr>
                        <a:t>Bar Chart</a:t>
                      </a:r>
                    </a:p>
                    <a:p>
                      <a:pPr marL="285750" indent="-192088" algn="l" defTabSz="914400" rtl="0" eaLnBrk="1" latinLnBrk="1" hangingPunct="1">
                        <a:lnSpc>
                          <a:spcPct val="150000"/>
                        </a:lnSpc>
                        <a:buFont typeface="Wingdings" panose="05000000000000000000" pitchFamily="2" charset="2"/>
                        <a:buChar char="§"/>
                      </a:pPr>
                      <a:r>
                        <a:rPr lang="en-US" altLang="ko-KR" sz="1300" i="0" kern="1200" dirty="0">
                          <a:solidFill>
                            <a:schemeClr val="tx1"/>
                          </a:solidFill>
                          <a:latin typeface="SamsungOne 400" panose="020B0503030303020204" pitchFamily="34" charset="0"/>
                          <a:ea typeface="SamsungOne 400" panose="020B0503030303020204" pitchFamily="34" charset="0"/>
                          <a:cs typeface="+mn-cs"/>
                        </a:rPr>
                        <a:t>Pie Chart</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662468519"/>
                  </a:ext>
                </a:extLst>
              </a:tr>
            </a:tbl>
          </a:graphicData>
        </a:graphic>
      </p:graphicFrame>
      <p:sp>
        <p:nvSpPr>
          <p:cNvPr id="18" name="직사각형 17">
            <a:extLst>
              <a:ext uri="{FF2B5EF4-FFF2-40B4-BE49-F238E27FC236}">
                <a16:creationId xmlns="" xmlns:a16="http://schemas.microsoft.com/office/drawing/2014/main"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Exploring Univariate Data and Multivariate Data</a:t>
            </a:r>
          </a:p>
        </p:txBody>
      </p:sp>
      <p:sp>
        <p:nvSpPr>
          <p:cNvPr id="11" name="직사각형 10">
            <a:extLst>
              <a:ext uri="{FF2B5EF4-FFF2-40B4-BE49-F238E27FC236}">
                <a16:creationId xmlns="" xmlns:a16="http://schemas.microsoft.com/office/drawing/2014/main" id="{B0445DF1-7EAB-47AD-AA97-03AB43E4E3FE}"/>
              </a:ext>
            </a:extLst>
          </p:cNvPr>
          <p:cNvSpPr/>
          <p:nvPr/>
        </p:nvSpPr>
        <p:spPr>
          <a:xfrm>
            <a:off x="524240" y="1879997"/>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Refers to data with one variable and is divided into quantitative and qualitative data.</a:t>
            </a:r>
          </a:p>
        </p:txBody>
      </p:sp>
    </p:spTree>
    <p:custDataLst>
      <p:tags r:id="rId1"/>
    </p:custDataLst>
    <p:extLst>
      <p:ext uri="{BB962C8B-B14F-4D97-AF65-F5344CB8AC3E}">
        <p14:creationId xmlns:p14="http://schemas.microsoft.com/office/powerpoint/2010/main" val="110674074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4.1. Intro to Data Visualization</a:t>
              </a:r>
              <a:endParaRPr lang="ko-KR" altLang="en-US" dirty="0">
                <a:solidFill>
                  <a:prstClr val="white"/>
                </a:solidFill>
                <a:latin typeface="SamsungSharpSans-Medium" pitchFamily="2" charset="0"/>
                <a:cs typeface="SamsungSharpSans-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aphicFrame>
        <p:nvGraphicFramePr>
          <p:cNvPr id="20" name="표 19">
            <a:extLst>
              <a:ext uri="{FF2B5EF4-FFF2-40B4-BE49-F238E27FC236}">
                <a16:creationId xmlns="" xmlns:a16="http://schemas.microsoft.com/office/drawing/2014/main" id="{D51A8A2C-33F7-43CA-8DCC-53737E3AC35D}"/>
              </a:ext>
            </a:extLst>
          </p:cNvPr>
          <p:cNvGraphicFramePr>
            <a:graphicFrameLocks noGrp="1"/>
          </p:cNvGraphicFramePr>
          <p:nvPr>
            <p:extLst>
              <p:ext uri="{D42A27DB-BD31-4B8C-83A1-F6EECF244321}">
                <p14:modId xmlns:p14="http://schemas.microsoft.com/office/powerpoint/2010/main" val="3667658749"/>
              </p:ext>
            </p:extLst>
          </p:nvPr>
        </p:nvGraphicFramePr>
        <p:xfrm>
          <a:off x="559817" y="1837493"/>
          <a:ext cx="8781033" cy="2383381"/>
        </p:xfrm>
        <a:graphic>
          <a:graphicData uri="http://schemas.openxmlformats.org/drawingml/2006/table">
            <a:tbl>
              <a:tblPr firstRow="1" bandRow="1">
                <a:tableStyleId>{5C22544A-7EE6-4342-B048-85BDC9FD1C3A}</a:tableStyleId>
              </a:tblPr>
              <a:tblGrid>
                <a:gridCol w="1295251">
                  <a:extLst>
                    <a:ext uri="{9D8B030D-6E8A-4147-A177-3AD203B41FA5}">
                      <a16:colId xmlns="" xmlns:a16="http://schemas.microsoft.com/office/drawing/2014/main" val="2893669326"/>
                    </a:ext>
                  </a:extLst>
                </a:gridCol>
                <a:gridCol w="3742891">
                  <a:extLst>
                    <a:ext uri="{9D8B030D-6E8A-4147-A177-3AD203B41FA5}">
                      <a16:colId xmlns="" xmlns:a16="http://schemas.microsoft.com/office/drawing/2014/main" val="20001"/>
                    </a:ext>
                  </a:extLst>
                </a:gridCol>
                <a:gridCol w="3742891">
                  <a:extLst>
                    <a:ext uri="{9D8B030D-6E8A-4147-A177-3AD203B41FA5}">
                      <a16:colId xmlns="" xmlns:a16="http://schemas.microsoft.com/office/drawing/2014/main" val="2723376963"/>
                    </a:ext>
                  </a:extLst>
                </a:gridCol>
              </a:tblGrid>
              <a:tr h="494697">
                <a:tc>
                  <a:txBody>
                    <a:bodyPr/>
                    <a:lstStyle/>
                    <a:p>
                      <a:pPr algn="ctr" latinLnBrk="1">
                        <a:lnSpc>
                          <a:spcPct val="150000"/>
                        </a:lnSpc>
                      </a:pPr>
                      <a:r>
                        <a:rPr lang="en-US" altLang="ko-KR" sz="1300" dirty="0">
                          <a:solidFill>
                            <a:schemeClr val="tx1"/>
                          </a:solidFill>
                          <a:latin typeface="SamsungOne 700" panose="020B0803030303020204" pitchFamily="34" charset="0"/>
                        </a:rPr>
                        <a:t>Variable</a:t>
                      </a:r>
                      <a:endParaRPr lang="ko-KR" altLang="en-US" sz="1300" dirty="0">
                        <a:solidFill>
                          <a:schemeClr val="tx1"/>
                        </a:solidFill>
                        <a:latin typeface="SamsungOne 700" panose="020B0803030303020204" pitchFamily="34"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latinLnBrk="1">
                        <a:lnSpc>
                          <a:spcPct val="150000"/>
                        </a:lnSpc>
                      </a:pPr>
                      <a:r>
                        <a:rPr lang="en-US" altLang="ko-KR" sz="1300" dirty="0">
                          <a:solidFill>
                            <a:schemeClr val="tx1"/>
                          </a:solidFill>
                          <a:latin typeface="SamsungOne 700" panose="020B0803030303020204" pitchFamily="34" charset="0"/>
                        </a:rPr>
                        <a:t>Variable Type</a:t>
                      </a:r>
                      <a:endParaRPr lang="ko-KR" altLang="en-US" sz="1300" dirty="0">
                        <a:solidFill>
                          <a:schemeClr val="tx1"/>
                        </a:solidFill>
                        <a:latin typeface="SamsungOne 700" panose="020B08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latinLnBrk="1">
                        <a:lnSpc>
                          <a:spcPct val="150000"/>
                        </a:lnSpc>
                      </a:pPr>
                      <a:r>
                        <a:rPr lang="en-US" altLang="ko-KR" sz="1300" dirty="0">
                          <a:solidFill>
                            <a:schemeClr val="tx1"/>
                          </a:solidFill>
                          <a:latin typeface="SamsungOne 700" panose="020B0803030303020204" pitchFamily="34" charset="0"/>
                        </a:rPr>
                        <a:t>Growth Rate</a:t>
                      </a:r>
                      <a:endParaRPr lang="ko-KR" altLang="en-US" sz="1300" dirty="0">
                        <a:solidFill>
                          <a:schemeClr val="tx1"/>
                        </a:solidFill>
                        <a:latin typeface="SamsungOne 700" panose="020B0803030303020204" pitchFamily="34"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 xmlns:a16="http://schemas.microsoft.com/office/drawing/2014/main" val="2132271493"/>
                  </a:ext>
                </a:extLst>
              </a:tr>
              <a:tr h="1096810">
                <a:tc rowSpan="2">
                  <a:txBody>
                    <a:bodyPr/>
                    <a:lstStyle/>
                    <a:p>
                      <a:pPr algn="ctr" latinLnBrk="1">
                        <a:lnSpc>
                          <a:spcPct val="150000"/>
                        </a:lnSpc>
                      </a:pPr>
                      <a:r>
                        <a:rPr lang="en-US" altLang="ko-KR" sz="1300" b="1" dirty="0">
                          <a:solidFill>
                            <a:schemeClr val="tx1"/>
                          </a:solidFill>
                          <a:latin typeface="SamsungOne 700" panose="020B0803030303020204" pitchFamily="34" charset="0"/>
                          <a:ea typeface="+mn-ea"/>
                        </a:rPr>
                        <a:t>Univariate</a:t>
                      </a:r>
                      <a:endParaRPr lang="en-US" altLang="ko-KR" sz="1300" b="1" dirty="0">
                        <a:solidFill>
                          <a:schemeClr val="tx1"/>
                        </a:solidFill>
                        <a:latin typeface="SamsungOne 700" panose="020B0803030303020204" pitchFamily="34" charset="0"/>
                        <a:ea typeface="SamsungOne 700" panose="020B0803030303020204" pitchFamily="34" charset="0"/>
                      </a:endParaRPr>
                    </a:p>
                    <a:p>
                      <a:pPr algn="ctr" latinLnBrk="1">
                        <a:lnSpc>
                          <a:spcPct val="150000"/>
                        </a:lnSpc>
                      </a:pPr>
                      <a:r>
                        <a:rPr lang="en-US" altLang="ko-KR" sz="1300" b="1" dirty="0">
                          <a:solidFill>
                            <a:schemeClr val="tx1"/>
                          </a:solidFill>
                          <a:latin typeface="SamsungOne 700" panose="020B0803030303020204" pitchFamily="34" charset="0"/>
                          <a:ea typeface="SamsungOne 700" panose="020B0803030303020204" pitchFamily="34" charset="0"/>
                        </a:rPr>
                        <a:t>(</a:t>
                      </a:r>
                      <a:r>
                        <a:rPr lang="en-US" altLang="ko-KR" sz="1300" b="1" dirty="0">
                          <a:solidFill>
                            <a:schemeClr val="tx1"/>
                          </a:solidFill>
                          <a:latin typeface="SamsungOne 700" panose="020B0803030303020204" pitchFamily="34" charset="0"/>
                          <a:ea typeface="+mn-ea"/>
                        </a:rPr>
                        <a:t>Two or More Variables</a:t>
                      </a:r>
                      <a:r>
                        <a:rPr lang="en-US" altLang="ko-KR" sz="1300" b="1" dirty="0">
                          <a:solidFill>
                            <a:schemeClr val="tx1"/>
                          </a:solidFill>
                          <a:latin typeface="SamsungOne 700" panose="020B0803030303020204" pitchFamily="34" charset="0"/>
                          <a:ea typeface="SamsungOne 700" panose="020B0803030303020204" pitchFamily="34" charset="0"/>
                        </a:rPr>
                        <a:t>)</a:t>
                      </a:r>
                      <a:endParaRPr lang="ko-KR" altLang="en-US" sz="1300" b="1" dirty="0">
                        <a:solidFill>
                          <a:schemeClr val="tx1"/>
                        </a:solidFill>
                        <a:latin typeface="SamsungOne 700" panose="020B0803030303020204" pitchFamily="34" charset="0"/>
                        <a:ea typeface="+mn-ea"/>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lnSpc>
                          <a:spcPct val="150000"/>
                        </a:lnSpc>
                      </a:pPr>
                      <a:r>
                        <a:rPr lang="en-US" altLang="ko-KR" sz="1300" i="0" dirty="0">
                          <a:solidFill>
                            <a:schemeClr val="tx1"/>
                          </a:solidFill>
                          <a:latin typeface="SamsungOne 400" panose="020B0503030303020204" pitchFamily="34" charset="0"/>
                          <a:ea typeface="SamsungOne 400" panose="020B0503030303020204" pitchFamily="34" charset="0"/>
                        </a:rPr>
                        <a:t>Continuous Data</a:t>
                      </a:r>
                      <a:endParaRPr lang="ko-KR" altLang="en-US" sz="1300" i="0" dirty="0">
                        <a:solidFill>
                          <a:schemeClr val="tx1"/>
                        </a:solidFill>
                        <a:latin typeface="SamsungOne 400" panose="020B0503030303020204" pitchFamily="34" charset="0"/>
                        <a:ea typeface="+mn-ea"/>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192088" algn="l" defTabSz="914400" rtl="0" eaLnBrk="1" latinLnBrk="1" hangingPunct="1">
                        <a:lnSpc>
                          <a:spcPct val="150000"/>
                        </a:lnSpc>
                        <a:buFont typeface="Wingdings" panose="05000000000000000000" pitchFamily="2" charset="2"/>
                        <a:buChar char="§"/>
                      </a:pPr>
                      <a:r>
                        <a:rPr lang="en-US" altLang="ko-KR" sz="1300" i="0" kern="1200" dirty="0">
                          <a:solidFill>
                            <a:schemeClr val="tx1"/>
                          </a:solidFill>
                          <a:latin typeface="SamsungOne 400" panose="020B0503030303020204" pitchFamily="34" charset="0"/>
                          <a:ea typeface="SamsungOne 400" panose="020B0503030303020204" pitchFamily="34" charset="0"/>
                          <a:cs typeface="+mn-cs"/>
                        </a:rPr>
                        <a:t>Scatter Plot</a:t>
                      </a:r>
                    </a:p>
                    <a:p>
                      <a:pPr marL="285750" indent="-192088" algn="l" defTabSz="914400" rtl="0" eaLnBrk="1" latinLnBrk="1" hangingPunct="1">
                        <a:lnSpc>
                          <a:spcPct val="150000"/>
                        </a:lnSpc>
                        <a:buFont typeface="Wingdings" panose="05000000000000000000" pitchFamily="2" charset="2"/>
                        <a:buChar char="§"/>
                      </a:pPr>
                      <a:r>
                        <a:rPr lang="en-US" altLang="ko-KR" sz="1300" i="0" kern="1200" dirty="0">
                          <a:solidFill>
                            <a:schemeClr val="tx1"/>
                          </a:solidFill>
                          <a:latin typeface="SamsungOne 400" panose="020B0503030303020204" pitchFamily="34" charset="0"/>
                          <a:ea typeface="SamsungOne 400" panose="020B0503030303020204" pitchFamily="34" charset="0"/>
                          <a:cs typeface="+mn-cs"/>
                        </a:rPr>
                        <a:t>Line</a:t>
                      </a:r>
                      <a:r>
                        <a:rPr lang="en-US" altLang="ko-KR" sz="1300" i="0" kern="1200" baseline="0" dirty="0">
                          <a:solidFill>
                            <a:schemeClr val="tx1"/>
                          </a:solidFill>
                          <a:latin typeface="SamsungOne 400" panose="020B0503030303020204" pitchFamily="34" charset="0"/>
                          <a:ea typeface="SamsungOne 400" panose="020B0503030303020204" pitchFamily="34" charset="0"/>
                          <a:cs typeface="+mn-cs"/>
                        </a:rPr>
                        <a:t> Plot</a:t>
                      </a:r>
                    </a:p>
                    <a:p>
                      <a:pPr marL="285750" indent="-192088" algn="l" defTabSz="914400" rtl="0" eaLnBrk="1" latinLnBrk="1" hangingPunct="1">
                        <a:lnSpc>
                          <a:spcPct val="150000"/>
                        </a:lnSpc>
                        <a:buFont typeface="Wingdings" panose="05000000000000000000" pitchFamily="2" charset="2"/>
                        <a:buChar char="§"/>
                      </a:pPr>
                      <a:r>
                        <a:rPr lang="en-US" altLang="ko-KR" sz="1300" kern="1200" dirty="0">
                          <a:solidFill>
                            <a:schemeClr val="tx1"/>
                          </a:solidFill>
                          <a:latin typeface="SamsungOne 400" panose="020B0503030303020204" pitchFamily="34" charset="0"/>
                          <a:ea typeface="SamsungOne 400" panose="020B0503030303020204" pitchFamily="34" charset="0"/>
                          <a:cs typeface="+mn-cs"/>
                        </a:rPr>
                        <a:t>Time Series Plot</a:t>
                      </a:r>
                      <a:endParaRPr lang="en-US" altLang="ko-KR" sz="1300" i="0" kern="1200" dirty="0">
                        <a:solidFill>
                          <a:schemeClr val="tx1"/>
                        </a:solidFill>
                        <a:latin typeface="SamsungOne 400" panose="020B0503030303020204" pitchFamily="34" charset="0"/>
                        <a:ea typeface="SamsungOne 400" panose="020B0503030303020204" pitchFamily="34" charset="0"/>
                        <a:cs typeface="+mn-cs"/>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43545494"/>
                  </a:ext>
                </a:extLst>
              </a:tr>
              <a:tr h="791874">
                <a:tc vMerge="1">
                  <a:txBody>
                    <a:bodyPr/>
                    <a:lstStyle/>
                    <a:p>
                      <a:pPr latinLnBrk="1"/>
                      <a:endParaRPr lang="ko-KR" altLang="en-US" dirty="0"/>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lnSpc>
                          <a:spcPct val="150000"/>
                        </a:lnSpc>
                      </a:pPr>
                      <a:r>
                        <a:rPr lang="en-US" altLang="ko-KR" sz="1300" i="0" dirty="0">
                          <a:solidFill>
                            <a:schemeClr val="tx1"/>
                          </a:solidFill>
                          <a:latin typeface="SamsungOne 400" panose="020B0503030303020204" pitchFamily="34" charset="0"/>
                          <a:ea typeface="SamsungOne 400" panose="020B0503030303020204" pitchFamily="34" charset="0"/>
                        </a:rPr>
                        <a:t>Categorical Data</a:t>
                      </a:r>
                    </a:p>
                    <a:p>
                      <a:pPr algn="ctr" latinLnBrk="1">
                        <a:lnSpc>
                          <a:spcPct val="150000"/>
                        </a:lnSpc>
                      </a:pPr>
                      <a:r>
                        <a:rPr lang="en-US" altLang="ko-KR" sz="1300" i="0" dirty="0">
                          <a:solidFill>
                            <a:schemeClr val="tx1"/>
                          </a:solidFill>
                          <a:latin typeface="SamsungOne 400" panose="020B0503030303020204" pitchFamily="34" charset="0"/>
                          <a:ea typeface="SamsungOne 400" panose="020B0503030303020204" pitchFamily="34" charset="0"/>
                        </a:rPr>
                        <a:t>(nominal, ordinal)</a:t>
                      </a:r>
                      <a:endParaRPr lang="ko-KR" altLang="en-US" sz="1300" i="0" dirty="0">
                        <a:solidFill>
                          <a:schemeClr val="tx1"/>
                        </a:solidFill>
                        <a:latin typeface="SamsungOne 400" panose="020B0503030303020204" pitchFamily="34" charset="0"/>
                        <a:ea typeface="+mn-ea"/>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192088"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300" i="0" kern="1200" dirty="0">
                          <a:solidFill>
                            <a:schemeClr val="tx1"/>
                          </a:solidFill>
                          <a:latin typeface="SamsungOne 400" panose="020B0503030303020204" pitchFamily="34" charset="0"/>
                          <a:ea typeface="SamsungOne 400" panose="020B0503030303020204" pitchFamily="34" charset="0"/>
                          <a:cs typeface="+mn-cs"/>
                        </a:rPr>
                        <a:t>Mosaic Chart</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662468519"/>
                  </a:ext>
                </a:extLst>
              </a:tr>
            </a:tbl>
          </a:graphicData>
        </a:graphic>
      </p:graphicFrame>
      <p:sp>
        <p:nvSpPr>
          <p:cNvPr id="14" name="직사각형 13">
            <a:extLst>
              <a:ext uri="{FF2B5EF4-FFF2-40B4-BE49-F238E27FC236}">
                <a16:creationId xmlns="" xmlns:a16="http://schemas.microsoft.com/office/drawing/2014/main" id="{51613210-C6B8-4FC3-9D1B-155EAB357AE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Refers to data with one variable and is divided into quantitative and qualitative data.</a:t>
            </a:r>
          </a:p>
        </p:txBody>
      </p:sp>
    </p:spTree>
    <p:custDataLst>
      <p:tags r:id="rId1"/>
    </p:custDataLst>
    <p:extLst>
      <p:ext uri="{BB962C8B-B14F-4D97-AF65-F5344CB8AC3E}">
        <p14:creationId xmlns:p14="http://schemas.microsoft.com/office/powerpoint/2010/main" val="358056675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133">
            <a:extLst>
              <a:ext uri="{FF2B5EF4-FFF2-40B4-BE49-F238E27FC236}">
                <a16:creationId xmlns="" xmlns:a16="http://schemas.microsoft.com/office/drawing/2014/main" id="{BC6E5A6D-918D-4DBA-978C-93E3F63E6965}"/>
              </a:ext>
            </a:extLst>
          </p:cNvPr>
          <p:cNvSpPr/>
          <p:nvPr/>
        </p:nvSpPr>
        <p:spPr>
          <a:xfrm>
            <a:off x="912070" y="3133792"/>
            <a:ext cx="8143798"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smtClean="0">
                <a:solidFill>
                  <a:prstClr val="black"/>
                </a:solidFill>
                <a:latin typeface="Samsung Sharp Sans" pitchFamily="2" charset="0"/>
                <a:cs typeface="Samsung Sharp Sans" pitchFamily="2" charset="0"/>
              </a:rPr>
              <a:t>Data Visualization for Various Data Scales</a:t>
            </a:r>
            <a:endParaRPr kumimoji="1" lang="ko-KR" altLang="en-US" sz="3200" dirty="0">
              <a:solidFill>
                <a:prstClr val="black"/>
              </a:solidFill>
              <a:latin typeface="Samsung Sharp Sans" pitchFamily="2" charset="0"/>
              <a:cs typeface="Samsung Sharp Sans" pitchFamily="2" charset="0"/>
            </a:endParaRPr>
          </a:p>
        </p:txBody>
      </p:sp>
      <p:sp>
        <p:nvSpPr>
          <p:cNvPr id="25" name="직사각형 133">
            <a:extLst>
              <a:ext uri="{FF2B5EF4-FFF2-40B4-BE49-F238E27FC236}">
                <a16:creationId xmlns="" xmlns:a16="http://schemas.microsoft.com/office/drawing/2014/main" id="{629591B8-C261-462F-A4F7-0C9379052F52}"/>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0" name="그룹 19"/>
          <p:cNvGrpSpPr/>
          <p:nvPr/>
        </p:nvGrpSpPr>
        <p:grpSpPr>
          <a:xfrm>
            <a:off x="930678" y="4580347"/>
            <a:ext cx="8341214" cy="1260469"/>
            <a:chOff x="930678" y="4580347"/>
            <a:chExt cx="8341214" cy="1260469"/>
          </a:xfrm>
        </p:grpSpPr>
        <p:sp>
          <p:nvSpPr>
            <p:cNvPr id="21" name="직사각형 20">
              <a:extLst>
                <a:ext uri="{FF2B5EF4-FFF2-40B4-BE49-F238E27FC236}">
                  <a16:creationId xmlns="" xmlns:a16="http://schemas.microsoft.com/office/drawing/2014/main" id="{8CEA84EE-1CFD-4B57-A1C8-06A1AB4ACA44}"/>
                </a:ext>
              </a:extLst>
            </p:cNvPr>
            <p:cNvSpPr/>
            <p:nvPr/>
          </p:nvSpPr>
          <p:spPr>
            <a:xfrm>
              <a:off x="1113499" y="4581541"/>
              <a:ext cx="420110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srgbClr val="B1B1B1"/>
                  </a:solidFill>
                  <a:latin typeface="SamsungOne 400" panose="020B0503030303020204" pitchFamily="34" charset="0"/>
                  <a:ea typeface="SamsungOne 400" panose="020B0503030303020204" pitchFamily="34" charset="0"/>
                </a:rPr>
                <a:t>4.1. Intro to Data Visualization</a:t>
              </a:r>
              <a:endParaRPr kumimoji="1" lang="ko-KR" altLang="en-US" sz="1799" dirty="0">
                <a:solidFill>
                  <a:srgbClr val="B1B1B1"/>
                </a:solidFill>
                <a:latin typeface="SamsungOne 400" panose="020B0503030303020204" pitchFamily="34" charset="0"/>
                <a:ea typeface="SamsungOne-700" panose="020B0803030303020204" pitchFamily="34" charset="0"/>
              </a:endParaRPr>
            </a:p>
          </p:txBody>
        </p:sp>
        <p:sp>
          <p:nvSpPr>
            <p:cNvPr id="23" name="직사각형 22">
              <a:extLst>
                <a:ext uri="{FF2B5EF4-FFF2-40B4-BE49-F238E27FC236}">
                  <a16:creationId xmlns="" xmlns:a16="http://schemas.microsoft.com/office/drawing/2014/main" id="{490AEC04-CD1D-4B88-858B-CBB56559D797}"/>
                </a:ext>
              </a:extLst>
            </p:cNvPr>
            <p:cNvSpPr/>
            <p:nvPr/>
          </p:nvSpPr>
          <p:spPr>
            <a:xfrm>
              <a:off x="930678" y="458034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4" name="직사각형 23">
              <a:extLst>
                <a:ext uri="{FF2B5EF4-FFF2-40B4-BE49-F238E27FC236}">
                  <a16:creationId xmlns="" xmlns:a16="http://schemas.microsoft.com/office/drawing/2014/main" id="{475B5DE5-347D-4119-80E7-2377740127D9}"/>
                </a:ext>
              </a:extLst>
            </p:cNvPr>
            <p:cNvSpPr/>
            <p:nvPr/>
          </p:nvSpPr>
          <p:spPr>
            <a:xfrm>
              <a:off x="1113499" y="5011238"/>
              <a:ext cx="4341969"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srgbClr val="484848"/>
                  </a:solidFill>
                  <a:latin typeface="SamsungOne-700" panose="020B0803030303020204" pitchFamily="34" charset="0"/>
                  <a:ea typeface="SamsungOne-700" panose="020B0803030303020204" pitchFamily="34" charset="0"/>
                </a:rPr>
                <a:t>4.2. Graphs for Continuous Data Summary</a:t>
              </a:r>
              <a:endParaRPr kumimoji="1" lang="ko-KR" altLang="en-US" sz="1799" dirty="0">
                <a:solidFill>
                  <a:srgbClr val="484848"/>
                </a:solidFill>
                <a:latin typeface="SamsungOne-700" panose="020B0803030303020204" pitchFamily="34" charset="0"/>
                <a:ea typeface="SamsungOne-400" panose="020B0503030303020204" pitchFamily="34" charset="0"/>
              </a:endParaRPr>
            </a:p>
          </p:txBody>
        </p:sp>
        <p:sp>
          <p:nvSpPr>
            <p:cNvPr id="26" name="직사각형 25">
              <a:extLst>
                <a:ext uri="{FF2B5EF4-FFF2-40B4-BE49-F238E27FC236}">
                  <a16:creationId xmlns="" xmlns:a16="http://schemas.microsoft.com/office/drawing/2014/main" id="{42D16157-71AB-4EEC-81F2-DE5463F000C0}"/>
                </a:ext>
              </a:extLst>
            </p:cNvPr>
            <p:cNvSpPr/>
            <p:nvPr/>
          </p:nvSpPr>
          <p:spPr>
            <a:xfrm>
              <a:off x="930678" y="5010044"/>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7" name="직사각형 43">
              <a:extLst>
                <a:ext uri="{FF2B5EF4-FFF2-40B4-BE49-F238E27FC236}">
                  <a16:creationId xmlns="" xmlns:a16="http://schemas.microsoft.com/office/drawing/2014/main" id="{7C361C6F-D073-4FC0-8ED0-8901EA9A95A1}"/>
                </a:ext>
              </a:extLst>
            </p:cNvPr>
            <p:cNvSpPr/>
            <p:nvPr/>
          </p:nvSpPr>
          <p:spPr>
            <a:xfrm>
              <a:off x="1113499" y="5440933"/>
              <a:ext cx="4471164"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4.3. Graphs for Categorical Data Summary</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8" name="직사각형 44">
              <a:extLst>
                <a:ext uri="{FF2B5EF4-FFF2-40B4-BE49-F238E27FC236}">
                  <a16:creationId xmlns="" xmlns:a16="http://schemas.microsoft.com/office/drawing/2014/main" id="{84CE6F1A-F6A5-409C-BD43-5542C2321C7A}"/>
                </a:ext>
              </a:extLst>
            </p:cNvPr>
            <p:cNvSpPr/>
            <p:nvPr/>
          </p:nvSpPr>
          <p:spPr>
            <a:xfrm>
              <a:off x="930678" y="5439740"/>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9" name="직사각형 43">
              <a:extLst>
                <a:ext uri="{FF2B5EF4-FFF2-40B4-BE49-F238E27FC236}">
                  <a16:creationId xmlns="" xmlns:a16="http://schemas.microsoft.com/office/drawing/2014/main" id="{E636EDF9-BD08-4EFB-ABDD-A5E21AC16A7F}"/>
                </a:ext>
              </a:extLst>
            </p:cNvPr>
            <p:cNvSpPr/>
            <p:nvPr/>
          </p:nvSpPr>
          <p:spPr>
            <a:xfrm>
              <a:off x="5716046" y="4583042"/>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4.4. Visualization for </a:t>
              </a:r>
              <a:r>
                <a:rPr kumimoji="1" lang="en-US" altLang="ko-KR" sz="1799" dirty="0" err="1" smtClean="0">
                  <a:solidFill>
                    <a:prstClr val="white">
                      <a:lumMod val="65000"/>
                    </a:prstClr>
                  </a:solidFill>
                  <a:latin typeface="SamsungOne-400" panose="020B0503030303020204" pitchFamily="34" charset="0"/>
                  <a:ea typeface="SamsungOne-400" panose="020B0503030303020204" pitchFamily="34" charset="0"/>
                </a:rPr>
                <a:t>Matplotlib</a:t>
              </a: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 &amp; Pandas</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0" name="직사각형 44">
              <a:extLst>
                <a:ext uri="{FF2B5EF4-FFF2-40B4-BE49-F238E27FC236}">
                  <a16:creationId xmlns="" xmlns:a16="http://schemas.microsoft.com/office/drawing/2014/main" id="{3AA1A5AD-7960-4AA6-9E10-73E6C03E42DC}"/>
                </a:ext>
              </a:extLst>
            </p:cNvPr>
            <p:cNvSpPr/>
            <p:nvPr/>
          </p:nvSpPr>
          <p:spPr>
            <a:xfrm>
              <a:off x="5548675" y="4580347"/>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46" name="직사각형 43">
              <a:extLst>
                <a:ext uri="{FF2B5EF4-FFF2-40B4-BE49-F238E27FC236}">
                  <a16:creationId xmlns="" xmlns:a16="http://schemas.microsoft.com/office/drawing/2014/main" id="{E636EDF9-BD08-4EFB-ABDD-A5E21AC16A7F}"/>
                </a:ext>
              </a:extLst>
            </p:cNvPr>
            <p:cNvSpPr/>
            <p:nvPr/>
          </p:nvSpPr>
          <p:spPr>
            <a:xfrm>
              <a:off x="5716046" y="5287075"/>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4.5. Advanced Graphing with Seaborn</a:t>
              </a:r>
            </a:p>
          </p:txBody>
        </p:sp>
        <p:sp>
          <p:nvSpPr>
            <p:cNvPr id="47" name="직사각형 44">
              <a:extLst>
                <a:ext uri="{FF2B5EF4-FFF2-40B4-BE49-F238E27FC236}">
                  <a16:creationId xmlns="" xmlns:a16="http://schemas.microsoft.com/office/drawing/2014/main" id="{3AA1A5AD-7960-4AA6-9E10-73E6C03E42DC}"/>
                </a:ext>
              </a:extLst>
            </p:cNvPr>
            <p:cNvSpPr/>
            <p:nvPr/>
          </p:nvSpPr>
          <p:spPr>
            <a:xfrm>
              <a:off x="5548675" y="5294785"/>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415918862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2">
            <a:extLst>
              <a:ext uri="{FF2B5EF4-FFF2-40B4-BE49-F238E27FC236}">
                <a16:creationId xmlns="" xmlns:a16="http://schemas.microsoft.com/office/drawing/2014/main" id="{3501AFA9-EEB9-4836-AD3A-F1BCEA27CB7B}"/>
              </a:ext>
            </a:extLst>
          </p:cNvPr>
          <p:cNvSpPr/>
          <p:nvPr/>
        </p:nvSpPr>
        <p:spPr>
          <a:xfrm>
            <a:off x="711201" y="5085184"/>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boxplot is composed of a box, whiskers, outliers, etc.</a:t>
            </a:r>
          </a:p>
        </p:txBody>
      </p:sp>
      <p:grpSp>
        <p:nvGrpSpPr>
          <p:cNvPr id="28" name="Group 3">
            <a:extLst>
              <a:ext uri="{FF2B5EF4-FFF2-40B4-BE49-F238E27FC236}">
                <a16:creationId xmlns="" xmlns:a16="http://schemas.microsoft.com/office/drawing/2014/main" id="{010FE8D8-3151-4A9E-A167-5721BDCC1F74}"/>
              </a:ext>
            </a:extLst>
          </p:cNvPr>
          <p:cNvGrpSpPr/>
          <p:nvPr/>
        </p:nvGrpSpPr>
        <p:grpSpPr>
          <a:xfrm>
            <a:off x="3116552" y="2739752"/>
            <a:ext cx="3669721" cy="2057400"/>
            <a:chOff x="4416552" y="2425905"/>
            <a:chExt cx="3669721" cy="2057400"/>
          </a:xfrm>
        </p:grpSpPr>
        <p:pic>
          <p:nvPicPr>
            <p:cNvPr id="29" name="Picture 1">
              <a:extLst>
                <a:ext uri="{FF2B5EF4-FFF2-40B4-BE49-F238E27FC236}">
                  <a16:creationId xmlns="" xmlns:a16="http://schemas.microsoft.com/office/drawing/2014/main" id="{10E24495-1FE7-4B72-9BA8-1C37F08B1961}"/>
                </a:ext>
              </a:extLst>
            </p:cNvPr>
            <p:cNvPicPr>
              <a:picLocks noChangeAspect="1"/>
            </p:cNvPicPr>
            <p:nvPr/>
          </p:nvPicPr>
          <p:blipFill rotWithShape="1">
            <a:blip r:embed="rId4">
              <a:extLst>
                <a:ext uri="{28A0092B-C50C-407E-A947-70E740481C1C}">
                  <a14:useLocalDpi xmlns:a14="http://schemas.microsoft.com/office/drawing/2010/main" val="0"/>
                </a:ext>
              </a:extLst>
            </a:blip>
            <a:srcRect t="7423" b="10934"/>
            <a:stretch/>
          </p:blipFill>
          <p:spPr>
            <a:xfrm>
              <a:off x="4465767" y="2425905"/>
              <a:ext cx="3620506" cy="2057400"/>
            </a:xfrm>
            <a:prstGeom prst="rect">
              <a:avLst/>
            </a:prstGeom>
          </p:spPr>
        </p:pic>
        <p:sp>
          <p:nvSpPr>
            <p:cNvPr id="30" name="TextBox 29">
              <a:extLst>
                <a:ext uri="{FF2B5EF4-FFF2-40B4-BE49-F238E27FC236}">
                  <a16:creationId xmlns="" xmlns:a16="http://schemas.microsoft.com/office/drawing/2014/main" id="{35B758F7-E5A8-4232-985B-FF4BB10AA170}"/>
                </a:ext>
              </a:extLst>
            </p:cNvPr>
            <p:cNvSpPr txBox="1"/>
            <p:nvPr/>
          </p:nvSpPr>
          <p:spPr>
            <a:xfrm>
              <a:off x="4416552" y="2864549"/>
              <a:ext cx="512064" cy="1323439"/>
            </a:xfrm>
            <a:prstGeom prst="rect">
              <a:avLst/>
            </a:prstGeom>
            <a:noFill/>
          </p:spPr>
          <p:txBody>
            <a:bodyPr wrap="square" rtlCol="0">
              <a:spAutoFit/>
              <a:scene3d>
                <a:camera prst="orthographicFront"/>
                <a:lightRig rig="threePt" dir="t"/>
              </a:scene3d>
              <a:sp3d>
                <a:bevelT w="0" h="1270"/>
              </a:sp3d>
            </a:bodyPr>
            <a:lstStyle/>
            <a:p>
              <a:pPr algn="ctr"/>
              <a:r>
                <a:rPr 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30</a:t>
              </a:r>
            </a:p>
            <a:p>
              <a:pPr algn="ctr"/>
              <a:endParaRPr 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a:p>
              <a:pPr algn="ctr"/>
              <a:r>
                <a:rPr 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20</a:t>
              </a:r>
            </a:p>
            <a:p>
              <a:pPr algn="ctr"/>
              <a:endParaRPr 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a:p>
              <a:pPr algn="ctr"/>
              <a:r>
                <a:rPr 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grpSp>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4.2. Graphs for Continuous Data Summary</a:t>
              </a:r>
              <a:endParaRPr lang="ko-KR" altLang="en-US" dirty="0">
                <a:solidFill>
                  <a:prstClr val="white"/>
                </a:solidFill>
                <a:latin typeface="SamsungSharpSans-Medium" pitchFamily="2" charset="0"/>
                <a:cs typeface="SamsungSharpSans-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20" name="직사각형 19">
            <a:extLst>
              <a:ext uri="{FF2B5EF4-FFF2-40B4-BE49-F238E27FC236}">
                <a16:creationId xmlns="" xmlns:a16="http://schemas.microsoft.com/office/drawing/2014/main"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Basic Visualization Types</a:t>
            </a:r>
          </a:p>
        </p:txBody>
      </p:sp>
      <p:grpSp>
        <p:nvGrpSpPr>
          <p:cNvPr id="24" name="그룹 23">
            <a:extLst>
              <a:ext uri="{FF2B5EF4-FFF2-40B4-BE49-F238E27FC236}">
                <a16:creationId xmlns="" xmlns:a16="http://schemas.microsoft.com/office/drawing/2014/main" id="{E53371C3-8732-457C-9C1C-26300CFC8D5C}"/>
              </a:ext>
            </a:extLst>
          </p:cNvPr>
          <p:cNvGrpSpPr/>
          <p:nvPr/>
        </p:nvGrpSpPr>
        <p:grpSpPr>
          <a:xfrm>
            <a:off x="580388" y="1987965"/>
            <a:ext cx="8887612" cy="599957"/>
            <a:chOff x="580388" y="1413381"/>
            <a:chExt cx="8887612" cy="599957"/>
          </a:xfrm>
        </p:grpSpPr>
        <p:sp>
          <p:nvSpPr>
            <p:cNvPr id="25" name="직사각형 24">
              <a:extLst>
                <a:ext uri="{FF2B5EF4-FFF2-40B4-BE49-F238E27FC236}">
                  <a16:creationId xmlns=""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Univariate visualization: </a:t>
              </a:r>
            </a:p>
          </p:txBody>
        </p:sp>
        <p:sp>
          <p:nvSpPr>
            <p:cNvPr id="31" name="Rectangle 12">
              <a:extLst>
                <a:ext uri="{FF2B5EF4-FFF2-40B4-BE49-F238E27FC236}">
                  <a16:creationId xmlns=""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One continuous numeric variable: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Boxplot</a:t>
              </a:r>
            </a:p>
          </p:txBody>
        </p:sp>
      </p:grpSp>
    </p:spTree>
    <p:custDataLst>
      <p:tags r:id="rId1"/>
    </p:custDataLst>
    <p:extLst>
      <p:ext uri="{BB962C8B-B14F-4D97-AF65-F5344CB8AC3E}">
        <p14:creationId xmlns:p14="http://schemas.microsoft.com/office/powerpoint/2010/main" val="33403520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12">
            <a:extLst>
              <a:ext uri="{FF2B5EF4-FFF2-40B4-BE49-F238E27FC236}">
                <a16:creationId xmlns="" xmlns:a16="http://schemas.microsoft.com/office/drawing/2014/main" id="{422EB76D-DA58-4B14-BC3B-853057665F0B}"/>
              </a:ext>
            </a:extLst>
          </p:cNvPr>
          <p:cNvSpPr/>
          <p:nvPr/>
        </p:nvSpPr>
        <p:spPr>
          <a:xfrm>
            <a:off x="711201" y="491733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Shows the absolute or relative frequencies of each interval.</a:t>
            </a:r>
          </a:p>
        </p:txBody>
      </p:sp>
      <p:sp>
        <p:nvSpPr>
          <p:cNvPr id="11" name="TextBox 10"/>
          <p:cNvSpPr txBox="1"/>
          <p:nvPr/>
        </p:nvSpPr>
        <p:spPr>
          <a:xfrm>
            <a:off x="4755396" y="4625931"/>
            <a:ext cx="676342" cy="480665"/>
          </a:xfrm>
          <a:prstGeom prst="rect">
            <a:avLst/>
          </a:prstGeom>
          <a:noFill/>
        </p:spPr>
        <p:txBody>
          <a:bodyPr wrap="square" rtlCol="0">
            <a:spAutoFit/>
            <a:scene3d>
              <a:camera prst="orthographicFront"/>
              <a:lightRig rig="threePt" dir="t"/>
            </a:scene3d>
            <a:sp3d>
              <a:bevelB w="0" h="1270"/>
            </a:sp3d>
          </a:bodyPr>
          <a:lstStyle/>
          <a:p>
            <a:pPr algn="ctr"/>
            <a:r>
              <a:rPr lang="en-US" i="1" dirty="0">
                <a:solidFill>
                  <a:schemeClr val="tx1">
                    <a:lumMod val="85000"/>
                    <a:lumOff val="15000"/>
                  </a:schemeClr>
                </a:solidFill>
                <a:latin typeface="Times New Roman" panose="02020603050405020304" pitchFamily="18" charset="0"/>
                <a:cs typeface="Times New Roman" panose="02020603050405020304" pitchFamily="18" charset="0"/>
              </a:rPr>
              <a:t>x</a:t>
            </a:r>
          </a:p>
        </p:txBody>
      </p:sp>
      <p:grpSp>
        <p:nvGrpSpPr>
          <p:cNvPr id="5" name="그룹 4"/>
          <p:cNvGrpSpPr/>
          <p:nvPr/>
        </p:nvGrpSpPr>
        <p:grpSpPr>
          <a:xfrm>
            <a:off x="3479573" y="2482736"/>
            <a:ext cx="3677387" cy="1912744"/>
            <a:chOff x="3645669" y="3529013"/>
            <a:chExt cx="2825617" cy="1469707"/>
          </a:xfrm>
        </p:grpSpPr>
        <p:sp>
          <p:nvSpPr>
            <p:cNvPr id="2" name="직사각형 1"/>
            <p:cNvSpPr/>
            <p:nvPr/>
          </p:nvSpPr>
          <p:spPr>
            <a:xfrm>
              <a:off x="4885824" y="3529013"/>
              <a:ext cx="168141" cy="146970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4" name="직사각형 13"/>
            <p:cNvSpPr/>
            <p:nvPr/>
          </p:nvSpPr>
          <p:spPr>
            <a:xfrm>
              <a:off x="5062989" y="3557588"/>
              <a:ext cx="168141" cy="144113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5" name="직사각형 14"/>
            <p:cNvSpPr/>
            <p:nvPr/>
          </p:nvSpPr>
          <p:spPr>
            <a:xfrm>
              <a:off x="4708659" y="3579018"/>
              <a:ext cx="168141" cy="141970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 name="직사각형 15"/>
            <p:cNvSpPr/>
            <p:nvPr/>
          </p:nvSpPr>
          <p:spPr>
            <a:xfrm>
              <a:off x="4531494" y="4205288"/>
              <a:ext cx="168141" cy="79343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7" name="직사각형 16"/>
            <p:cNvSpPr/>
            <p:nvPr/>
          </p:nvSpPr>
          <p:spPr>
            <a:xfrm>
              <a:off x="4354329" y="4436269"/>
              <a:ext cx="168141" cy="56245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8" name="직사각형 17"/>
            <p:cNvSpPr/>
            <p:nvPr/>
          </p:nvSpPr>
          <p:spPr>
            <a:xfrm>
              <a:off x="4177164" y="4464843"/>
              <a:ext cx="168141" cy="53387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 name="직사각형 18"/>
            <p:cNvSpPr/>
            <p:nvPr/>
          </p:nvSpPr>
          <p:spPr>
            <a:xfrm>
              <a:off x="3999999" y="4702969"/>
              <a:ext cx="168141" cy="29574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 name="직사각형 19"/>
            <p:cNvSpPr/>
            <p:nvPr/>
          </p:nvSpPr>
          <p:spPr>
            <a:xfrm>
              <a:off x="3822834" y="4788694"/>
              <a:ext cx="168141" cy="21002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 name="직사각형 20"/>
            <p:cNvSpPr/>
            <p:nvPr/>
          </p:nvSpPr>
          <p:spPr>
            <a:xfrm>
              <a:off x="3645669" y="4952998"/>
              <a:ext cx="168141" cy="4571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 name="직사각형 21"/>
            <p:cNvSpPr/>
            <p:nvPr/>
          </p:nvSpPr>
          <p:spPr>
            <a:xfrm>
              <a:off x="5240154" y="4317206"/>
              <a:ext cx="168141" cy="68151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 name="직사각형 22"/>
            <p:cNvSpPr/>
            <p:nvPr/>
          </p:nvSpPr>
          <p:spPr>
            <a:xfrm>
              <a:off x="5417319" y="4707731"/>
              <a:ext cx="168141" cy="29098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4" name="직사각형 23"/>
            <p:cNvSpPr/>
            <p:nvPr/>
          </p:nvSpPr>
          <p:spPr>
            <a:xfrm>
              <a:off x="5594484" y="4962717"/>
              <a:ext cx="168141" cy="36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32" name="직사각형 31"/>
            <p:cNvSpPr/>
            <p:nvPr/>
          </p:nvSpPr>
          <p:spPr>
            <a:xfrm>
              <a:off x="5771649" y="4962717"/>
              <a:ext cx="168141" cy="36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33" name="직사각형 32"/>
            <p:cNvSpPr/>
            <p:nvPr/>
          </p:nvSpPr>
          <p:spPr>
            <a:xfrm>
              <a:off x="5948814" y="4941094"/>
              <a:ext cx="168141" cy="5762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34" name="직사각형 33"/>
            <p:cNvSpPr/>
            <p:nvPr/>
          </p:nvSpPr>
          <p:spPr>
            <a:xfrm>
              <a:off x="6125979" y="4980717"/>
              <a:ext cx="168141" cy="1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35" name="직사각형 34"/>
            <p:cNvSpPr/>
            <p:nvPr/>
          </p:nvSpPr>
          <p:spPr>
            <a:xfrm>
              <a:off x="6303145" y="4980717"/>
              <a:ext cx="168141" cy="1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grpSp>
      <p:grpSp>
        <p:nvGrpSpPr>
          <p:cNvPr id="10" name="그룹 9"/>
          <p:cNvGrpSpPr/>
          <p:nvPr/>
        </p:nvGrpSpPr>
        <p:grpSpPr>
          <a:xfrm>
            <a:off x="3305380" y="2621160"/>
            <a:ext cx="70278" cy="1772666"/>
            <a:chOff x="2930798" y="3635375"/>
            <a:chExt cx="54000" cy="1362075"/>
          </a:xfrm>
        </p:grpSpPr>
        <p:cxnSp>
          <p:nvCxnSpPr>
            <p:cNvPr id="7" name="직선 연결선 6"/>
            <p:cNvCxnSpPr/>
            <p:nvPr/>
          </p:nvCxnSpPr>
          <p:spPr>
            <a:xfrm>
              <a:off x="2980804" y="3635375"/>
              <a:ext cx="0" cy="1362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p:nvPr/>
          </p:nvCxnSpPr>
          <p:spPr>
            <a:xfrm>
              <a:off x="2930798"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a:off x="2930798" y="4725512"/>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p:cNvCxnSpPr/>
            <p:nvPr/>
          </p:nvCxnSpPr>
          <p:spPr>
            <a:xfrm>
              <a:off x="2930798" y="445357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2930798" y="4181634"/>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a:off x="2930798" y="3909695"/>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2991616" y="2540104"/>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100</a:t>
            </a:r>
          </a:p>
        </p:txBody>
      </p:sp>
      <p:sp>
        <p:nvSpPr>
          <p:cNvPr id="43" name="TextBox 42"/>
          <p:cNvSpPr txBox="1"/>
          <p:nvPr/>
        </p:nvSpPr>
        <p:spPr>
          <a:xfrm>
            <a:off x="2991616" y="2893397"/>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80</a:t>
            </a:r>
          </a:p>
        </p:txBody>
      </p:sp>
      <p:sp>
        <p:nvSpPr>
          <p:cNvPr id="44" name="TextBox 43"/>
          <p:cNvSpPr txBox="1"/>
          <p:nvPr/>
        </p:nvSpPr>
        <p:spPr>
          <a:xfrm>
            <a:off x="2991616" y="3246690"/>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60</a:t>
            </a:r>
          </a:p>
        </p:txBody>
      </p:sp>
      <p:sp>
        <p:nvSpPr>
          <p:cNvPr id="45" name="TextBox 44"/>
          <p:cNvSpPr txBox="1"/>
          <p:nvPr/>
        </p:nvSpPr>
        <p:spPr>
          <a:xfrm>
            <a:off x="2991616" y="3599983"/>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40</a:t>
            </a:r>
          </a:p>
        </p:txBody>
      </p:sp>
      <p:sp>
        <p:nvSpPr>
          <p:cNvPr id="46" name="TextBox 45"/>
          <p:cNvSpPr txBox="1"/>
          <p:nvPr/>
        </p:nvSpPr>
        <p:spPr>
          <a:xfrm>
            <a:off x="2991616" y="3953276"/>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20</a:t>
            </a:r>
          </a:p>
        </p:txBody>
      </p:sp>
      <p:sp>
        <p:nvSpPr>
          <p:cNvPr id="47" name="TextBox 46"/>
          <p:cNvSpPr txBox="1"/>
          <p:nvPr/>
        </p:nvSpPr>
        <p:spPr>
          <a:xfrm>
            <a:off x="2991616" y="4306570"/>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48" name="TextBox 47"/>
          <p:cNvSpPr txBox="1"/>
          <p:nvPr/>
        </p:nvSpPr>
        <p:spPr>
          <a:xfrm rot="16200000">
            <a:off x="2491719" y="3434569"/>
            <a:ext cx="688539"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Frequency</a:t>
            </a:r>
          </a:p>
        </p:txBody>
      </p:sp>
      <p:grpSp>
        <p:nvGrpSpPr>
          <p:cNvPr id="49" name="그룹 48"/>
          <p:cNvGrpSpPr/>
          <p:nvPr/>
        </p:nvGrpSpPr>
        <p:grpSpPr>
          <a:xfrm rot="16200000">
            <a:off x="5051010" y="3351258"/>
            <a:ext cx="70278" cy="2290867"/>
            <a:chOff x="2930798" y="3635375"/>
            <a:chExt cx="54000" cy="1760248"/>
          </a:xfrm>
        </p:grpSpPr>
        <p:cxnSp>
          <p:nvCxnSpPr>
            <p:cNvPr id="50" name="직선 연결선 49"/>
            <p:cNvCxnSpPr/>
            <p:nvPr/>
          </p:nvCxnSpPr>
          <p:spPr>
            <a:xfrm rot="5400000">
              <a:off x="2103061" y="4515499"/>
              <a:ext cx="17602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 50"/>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p:cNvCxnSpPr/>
            <p:nvPr/>
          </p:nvCxnSpPr>
          <p:spPr>
            <a:xfrm>
              <a:off x="2930798" y="539274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p:cNvCxnSpPr/>
            <p:nvPr/>
          </p:nvCxnSpPr>
          <p:spPr>
            <a:xfrm>
              <a:off x="2930798" y="451549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3822136" y="4572043"/>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5</a:t>
            </a:r>
          </a:p>
        </p:txBody>
      </p:sp>
      <p:sp>
        <p:nvSpPr>
          <p:cNvPr id="59" name="TextBox 58"/>
          <p:cNvSpPr txBox="1"/>
          <p:nvPr/>
        </p:nvSpPr>
        <p:spPr>
          <a:xfrm>
            <a:off x="4972409" y="4572043"/>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sp>
        <p:nvSpPr>
          <p:cNvPr id="60" name="TextBox 59"/>
          <p:cNvSpPr txBox="1"/>
          <p:nvPr/>
        </p:nvSpPr>
        <p:spPr>
          <a:xfrm>
            <a:off x="6111781" y="4572043"/>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15</a:t>
            </a:r>
          </a:p>
        </p:txBody>
      </p:sp>
      <p:grpSp>
        <p:nvGrpSpPr>
          <p:cNvPr id="53" name="그룹 5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3" name="직사각형 6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4.2. Graphs for Continuous Data Summary</a:t>
              </a:r>
              <a:endParaRPr lang="ko-KR" altLang="en-US" dirty="0">
                <a:solidFill>
                  <a:prstClr val="white"/>
                </a:solidFill>
                <a:latin typeface="SamsungSharpSans-Medium" pitchFamily="2" charset="0"/>
                <a:cs typeface="SamsungSharpSans-Medium" pitchFamily="2" charset="0"/>
              </a:endParaRPr>
            </a:p>
          </p:txBody>
        </p:sp>
        <p:sp>
          <p:nvSpPr>
            <p:cNvPr id="64" name="직사각형 6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68" name="그룹 67">
            <a:extLst>
              <a:ext uri="{FF2B5EF4-FFF2-40B4-BE49-F238E27FC236}">
                <a16:creationId xmlns=""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69" name="직사각형 68">
              <a:extLst>
                <a:ext uri="{FF2B5EF4-FFF2-40B4-BE49-F238E27FC236}">
                  <a16:creationId xmlns=""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Univariate visualization: </a:t>
              </a:r>
            </a:p>
          </p:txBody>
        </p:sp>
        <p:sp>
          <p:nvSpPr>
            <p:cNvPr id="70" name="Rectangle 12">
              <a:extLst>
                <a:ext uri="{FF2B5EF4-FFF2-40B4-BE49-F238E27FC236}">
                  <a16:creationId xmlns=""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One continuous numeric variable: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Histogram</a:t>
              </a:r>
            </a:p>
          </p:txBody>
        </p:sp>
      </p:grpSp>
    </p:spTree>
    <p:custDataLst>
      <p:tags r:id="rId1"/>
    </p:custDataLst>
    <p:extLst>
      <p:ext uri="{BB962C8B-B14F-4D97-AF65-F5344CB8AC3E}">
        <p14:creationId xmlns:p14="http://schemas.microsoft.com/office/powerpoint/2010/main" val="224071545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12">
            <a:extLst>
              <a:ext uri="{FF2B5EF4-FFF2-40B4-BE49-F238E27FC236}">
                <a16:creationId xmlns="" xmlns:a16="http://schemas.microsoft.com/office/drawing/2014/main" id="{ACD736BC-D52D-47AA-A207-46008C595349}"/>
              </a:ext>
            </a:extLst>
          </p:cNvPr>
          <p:cNvSpPr/>
          <p:nvPr/>
        </p:nvSpPr>
        <p:spPr>
          <a:xfrm>
            <a:off x="711201" y="484902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interval width can be adjusted.</a:t>
            </a:r>
          </a:p>
        </p:txBody>
      </p:sp>
      <p:grpSp>
        <p:nvGrpSpPr>
          <p:cNvPr id="10" name="그룹 9"/>
          <p:cNvGrpSpPr/>
          <p:nvPr/>
        </p:nvGrpSpPr>
        <p:grpSpPr>
          <a:xfrm>
            <a:off x="2766865" y="2410728"/>
            <a:ext cx="4337659" cy="2627555"/>
            <a:chOff x="2766865" y="3137274"/>
            <a:chExt cx="4337659" cy="2627555"/>
          </a:xfrm>
        </p:grpSpPr>
        <p:sp>
          <p:nvSpPr>
            <p:cNvPr id="178" name="TextBox 177">
              <a:extLst>
                <a:ext uri="{FF2B5EF4-FFF2-40B4-BE49-F238E27FC236}">
                  <a16:creationId xmlns="" xmlns:a16="http://schemas.microsoft.com/office/drawing/2014/main" id="{CC19F2BB-2F57-4648-AA6D-75A8A0839B5B}"/>
                </a:ext>
              </a:extLst>
            </p:cNvPr>
            <p:cNvSpPr txBox="1"/>
            <p:nvPr/>
          </p:nvSpPr>
          <p:spPr>
            <a:xfrm>
              <a:off x="4755743" y="5283487"/>
              <a:ext cx="677294" cy="481342"/>
            </a:xfrm>
            <a:prstGeom prst="rect">
              <a:avLst/>
            </a:prstGeom>
            <a:noFill/>
          </p:spPr>
          <p:txBody>
            <a:bodyPr wrap="square" rtlCol="0">
              <a:spAutoFit/>
              <a:scene3d>
                <a:camera prst="orthographicFront"/>
                <a:lightRig rig="threePt" dir="t"/>
              </a:scene3d>
              <a:sp3d>
                <a:bevelB w="0" h="1270"/>
              </a:sp3d>
            </a:bodyPr>
            <a:lstStyle/>
            <a:p>
              <a:pPr algn="ctr"/>
              <a:r>
                <a:rPr lang="en-US" i="1" dirty="0">
                  <a:solidFill>
                    <a:schemeClr val="tx1">
                      <a:lumMod val="85000"/>
                      <a:lumOff val="15000"/>
                    </a:schemeClr>
                  </a:solidFill>
                  <a:latin typeface="Times New Roman" panose="02020603050405020304" pitchFamily="18" charset="0"/>
                  <a:cs typeface="Times New Roman" panose="02020603050405020304" pitchFamily="18" charset="0"/>
                </a:rPr>
                <a:t>x</a:t>
              </a:r>
            </a:p>
          </p:txBody>
        </p:sp>
        <p:grpSp>
          <p:nvGrpSpPr>
            <p:cNvPr id="180" name="그룹 179"/>
            <p:cNvGrpSpPr/>
            <p:nvPr/>
          </p:nvGrpSpPr>
          <p:grpSpPr>
            <a:xfrm>
              <a:off x="3306168" y="3503478"/>
              <a:ext cx="70377" cy="1547577"/>
              <a:chOff x="2930798" y="3810000"/>
              <a:chExt cx="54000" cy="1187450"/>
            </a:xfrm>
          </p:grpSpPr>
          <p:cxnSp>
            <p:nvCxnSpPr>
              <p:cNvPr id="256" name="직선 연결선 255"/>
              <p:cNvCxnSpPr/>
              <p:nvPr/>
            </p:nvCxnSpPr>
            <p:spPr>
              <a:xfrm>
                <a:off x="2980804" y="3810000"/>
                <a:ext cx="0" cy="11874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p:cNvCxnSpPr/>
              <p:nvPr/>
            </p:nvCxnSpPr>
            <p:spPr>
              <a:xfrm>
                <a:off x="2930798" y="381396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p:cNvCxnSpPr/>
              <p:nvPr/>
            </p:nvCxnSpPr>
            <p:spPr>
              <a:xfrm>
                <a:off x="2930798"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p:cNvCxnSpPr/>
              <p:nvPr/>
            </p:nvCxnSpPr>
            <p:spPr>
              <a:xfrm>
                <a:off x="2930798" y="4602957"/>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p:cNvCxnSpPr/>
              <p:nvPr/>
            </p:nvCxnSpPr>
            <p:spPr>
              <a:xfrm>
                <a:off x="2930798" y="420846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81" name="TextBox 180"/>
            <p:cNvSpPr txBox="1"/>
            <p:nvPr/>
          </p:nvSpPr>
          <p:spPr>
            <a:xfrm>
              <a:off x="2991962" y="3414929"/>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30</a:t>
              </a:r>
            </a:p>
          </p:txBody>
        </p:sp>
        <p:sp>
          <p:nvSpPr>
            <p:cNvPr id="182" name="TextBox 181"/>
            <p:cNvSpPr txBox="1"/>
            <p:nvPr/>
          </p:nvSpPr>
          <p:spPr>
            <a:xfrm>
              <a:off x="2991962" y="3933110"/>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20</a:t>
              </a:r>
            </a:p>
          </p:txBody>
        </p:sp>
        <p:sp>
          <p:nvSpPr>
            <p:cNvPr id="183" name="TextBox 182"/>
            <p:cNvSpPr txBox="1"/>
            <p:nvPr/>
          </p:nvSpPr>
          <p:spPr>
            <a:xfrm>
              <a:off x="2991962" y="4452049"/>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sp>
          <p:nvSpPr>
            <p:cNvPr id="184" name="TextBox 183"/>
            <p:cNvSpPr txBox="1"/>
            <p:nvPr/>
          </p:nvSpPr>
          <p:spPr>
            <a:xfrm>
              <a:off x="2991962" y="4963676"/>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185" name="TextBox 184"/>
            <p:cNvSpPr txBox="1"/>
            <p:nvPr/>
          </p:nvSpPr>
          <p:spPr>
            <a:xfrm rot="16200000">
              <a:off x="2491361" y="4216479"/>
              <a:ext cx="689508"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Frequency</a:t>
              </a:r>
            </a:p>
          </p:txBody>
        </p:sp>
        <p:grpSp>
          <p:nvGrpSpPr>
            <p:cNvPr id="186" name="그룹 185"/>
            <p:cNvGrpSpPr/>
            <p:nvPr/>
          </p:nvGrpSpPr>
          <p:grpSpPr>
            <a:xfrm rot="16200000">
              <a:off x="5052377" y="4008898"/>
              <a:ext cx="70377" cy="2290334"/>
              <a:chOff x="2930798" y="3635375"/>
              <a:chExt cx="54000" cy="1757365"/>
            </a:xfrm>
          </p:grpSpPr>
          <p:cxnSp>
            <p:nvCxnSpPr>
              <p:cNvPr id="252" name="직선 연결선 251"/>
              <p:cNvCxnSpPr/>
              <p:nvPr/>
            </p:nvCxnSpPr>
            <p:spPr>
              <a:xfrm rot="5400000">
                <a:off x="2104887" y="4513673"/>
                <a:ext cx="175659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3" name="직선 연결선 252"/>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4" name="직선 연결선 253"/>
              <p:cNvCxnSpPr/>
              <p:nvPr/>
            </p:nvCxnSpPr>
            <p:spPr>
              <a:xfrm>
                <a:off x="2930798" y="539274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p:cNvCxnSpPr/>
              <p:nvPr/>
            </p:nvCxnSpPr>
            <p:spPr>
              <a:xfrm>
                <a:off x="2930798" y="451549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87" name="TextBox 186"/>
            <p:cNvSpPr txBox="1"/>
            <p:nvPr/>
          </p:nvSpPr>
          <p:spPr>
            <a:xfrm>
              <a:off x="3823651"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5</a:t>
              </a:r>
            </a:p>
          </p:txBody>
        </p:sp>
        <p:sp>
          <p:nvSpPr>
            <p:cNvPr id="188" name="TextBox 187"/>
            <p:cNvSpPr txBox="1"/>
            <p:nvPr/>
          </p:nvSpPr>
          <p:spPr>
            <a:xfrm>
              <a:off x="4975544"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sp>
          <p:nvSpPr>
            <p:cNvPr id="189" name="TextBox 188"/>
            <p:cNvSpPr txBox="1"/>
            <p:nvPr/>
          </p:nvSpPr>
          <p:spPr>
            <a:xfrm>
              <a:off x="6116519"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15</a:t>
              </a:r>
            </a:p>
          </p:txBody>
        </p:sp>
        <p:grpSp>
          <p:nvGrpSpPr>
            <p:cNvPr id="9" name="그룹 8"/>
            <p:cNvGrpSpPr/>
            <p:nvPr/>
          </p:nvGrpSpPr>
          <p:grpSpPr>
            <a:xfrm>
              <a:off x="3516280" y="3137274"/>
              <a:ext cx="3588244" cy="1915438"/>
              <a:chOff x="3516280" y="3137274"/>
              <a:chExt cx="3588244" cy="1915438"/>
            </a:xfrm>
          </p:grpSpPr>
          <p:sp>
            <p:nvSpPr>
              <p:cNvPr id="191" name="직사각형 190"/>
              <p:cNvSpPr/>
              <p:nvPr/>
            </p:nvSpPr>
            <p:spPr>
              <a:xfrm>
                <a:off x="5028556" y="3137274"/>
                <a:ext cx="36000" cy="191543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2" name="직사각형 191"/>
              <p:cNvSpPr/>
              <p:nvPr/>
            </p:nvSpPr>
            <p:spPr>
              <a:xfrm>
                <a:off x="5075845" y="4027958"/>
                <a:ext cx="36000" cy="102475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3" name="직사각형 192"/>
              <p:cNvSpPr/>
              <p:nvPr/>
            </p:nvSpPr>
            <p:spPr>
              <a:xfrm>
                <a:off x="5123134" y="3875891"/>
                <a:ext cx="36000" cy="117682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4" name="직사각형 193"/>
              <p:cNvSpPr/>
              <p:nvPr/>
            </p:nvSpPr>
            <p:spPr>
              <a:xfrm>
                <a:off x="5170423" y="3875891"/>
                <a:ext cx="36000" cy="117682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5" name="직사각형 194"/>
              <p:cNvSpPr/>
              <p:nvPr/>
            </p:nvSpPr>
            <p:spPr>
              <a:xfrm>
                <a:off x="5217712" y="4074508"/>
                <a:ext cx="36000" cy="97820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6" name="직사각형 195"/>
              <p:cNvSpPr/>
              <p:nvPr/>
            </p:nvSpPr>
            <p:spPr>
              <a:xfrm>
                <a:off x="5265001" y="3925546"/>
                <a:ext cx="36000" cy="112716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7" name="직사각형 196"/>
              <p:cNvSpPr/>
              <p:nvPr/>
            </p:nvSpPr>
            <p:spPr>
              <a:xfrm>
                <a:off x="5312290" y="3975198"/>
                <a:ext cx="36000" cy="107751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8" name="직사각형 197"/>
              <p:cNvSpPr/>
              <p:nvPr/>
            </p:nvSpPr>
            <p:spPr>
              <a:xfrm>
                <a:off x="5359579" y="3773477"/>
                <a:ext cx="36000" cy="12792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9" name="직사각형 198"/>
              <p:cNvSpPr/>
              <p:nvPr/>
            </p:nvSpPr>
            <p:spPr>
              <a:xfrm>
                <a:off x="5406868" y="3773477"/>
                <a:ext cx="36000" cy="12792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0" name="직사각형 199"/>
              <p:cNvSpPr/>
              <p:nvPr/>
            </p:nvSpPr>
            <p:spPr>
              <a:xfrm>
                <a:off x="5454157" y="3875890"/>
                <a:ext cx="36000" cy="117682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1" name="직사각형 200"/>
              <p:cNvSpPr/>
              <p:nvPr/>
            </p:nvSpPr>
            <p:spPr>
              <a:xfrm>
                <a:off x="5501446" y="4288646"/>
                <a:ext cx="36000" cy="76406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2" name="직사각형 201"/>
              <p:cNvSpPr/>
              <p:nvPr/>
            </p:nvSpPr>
            <p:spPr>
              <a:xfrm>
                <a:off x="5548735" y="4133475"/>
                <a:ext cx="36000" cy="91923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3" name="직사각형 202"/>
              <p:cNvSpPr/>
              <p:nvPr/>
            </p:nvSpPr>
            <p:spPr>
              <a:xfrm>
                <a:off x="5596024" y="4332094"/>
                <a:ext cx="36000" cy="72061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4" name="직사각형 203"/>
              <p:cNvSpPr/>
              <p:nvPr/>
            </p:nvSpPr>
            <p:spPr>
              <a:xfrm>
                <a:off x="5643313" y="4487265"/>
                <a:ext cx="36000" cy="56544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5" name="직사각형 204"/>
              <p:cNvSpPr/>
              <p:nvPr/>
            </p:nvSpPr>
            <p:spPr>
              <a:xfrm>
                <a:off x="5690602" y="4487265"/>
                <a:ext cx="36000" cy="56544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6" name="직사각형 205"/>
              <p:cNvSpPr/>
              <p:nvPr/>
            </p:nvSpPr>
            <p:spPr>
              <a:xfrm>
                <a:off x="5737891" y="4698297"/>
                <a:ext cx="36000" cy="35441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7" name="직사각형 206"/>
              <p:cNvSpPr/>
              <p:nvPr/>
            </p:nvSpPr>
            <p:spPr>
              <a:xfrm>
                <a:off x="5785180" y="4698297"/>
                <a:ext cx="36000" cy="35441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8" name="직사각형 207"/>
              <p:cNvSpPr/>
              <p:nvPr/>
            </p:nvSpPr>
            <p:spPr>
              <a:xfrm>
                <a:off x="5832469" y="4592784"/>
                <a:ext cx="36000" cy="45992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9" name="직사각형 208"/>
              <p:cNvSpPr/>
              <p:nvPr/>
            </p:nvSpPr>
            <p:spPr>
              <a:xfrm>
                <a:off x="5879758" y="4747953"/>
                <a:ext cx="36000" cy="30475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0" name="직사각형 209"/>
              <p:cNvSpPr/>
              <p:nvPr/>
            </p:nvSpPr>
            <p:spPr>
              <a:xfrm>
                <a:off x="5927047" y="4952781"/>
                <a:ext cx="36000" cy="9992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1" name="직사각형 210"/>
              <p:cNvSpPr/>
              <p:nvPr/>
            </p:nvSpPr>
            <p:spPr>
              <a:xfrm>
                <a:off x="5974336" y="4952781"/>
                <a:ext cx="36000" cy="9992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2" name="직사각형 211"/>
              <p:cNvSpPr/>
              <p:nvPr/>
            </p:nvSpPr>
            <p:spPr>
              <a:xfrm>
                <a:off x="6021649" y="4952781"/>
                <a:ext cx="36000" cy="9992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3" name="직사각형 212"/>
              <p:cNvSpPr/>
              <p:nvPr/>
            </p:nvSpPr>
            <p:spPr>
              <a:xfrm>
                <a:off x="4981267" y="4086923"/>
                <a:ext cx="36000" cy="96578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4" name="직사각형 213"/>
              <p:cNvSpPr/>
              <p:nvPr/>
            </p:nvSpPr>
            <p:spPr>
              <a:xfrm>
                <a:off x="4933978" y="4180027"/>
                <a:ext cx="36000" cy="87268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5" name="직사각형 214"/>
              <p:cNvSpPr/>
              <p:nvPr/>
            </p:nvSpPr>
            <p:spPr>
              <a:xfrm>
                <a:off x="4886689" y="4431404"/>
                <a:ext cx="36000" cy="62130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6" name="직사각형 215"/>
              <p:cNvSpPr/>
              <p:nvPr/>
            </p:nvSpPr>
            <p:spPr>
              <a:xfrm>
                <a:off x="4839400" y="4031062"/>
                <a:ext cx="36000" cy="102164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7" name="직사각형 216"/>
              <p:cNvSpPr/>
              <p:nvPr/>
            </p:nvSpPr>
            <p:spPr>
              <a:xfrm>
                <a:off x="4792111" y="4642436"/>
                <a:ext cx="36000" cy="41027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8" name="직사각형 217"/>
              <p:cNvSpPr/>
              <p:nvPr/>
            </p:nvSpPr>
            <p:spPr>
              <a:xfrm>
                <a:off x="4744822" y="4394164"/>
                <a:ext cx="36000" cy="65854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9" name="직사각형 218"/>
              <p:cNvSpPr/>
              <p:nvPr/>
            </p:nvSpPr>
            <p:spPr>
              <a:xfrm>
                <a:off x="4697533" y="4540025"/>
                <a:ext cx="36000" cy="51268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0" name="직사각형 219"/>
              <p:cNvSpPr/>
              <p:nvPr/>
            </p:nvSpPr>
            <p:spPr>
              <a:xfrm>
                <a:off x="4650244" y="4698297"/>
                <a:ext cx="36000" cy="35441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1" name="직사각형 220"/>
              <p:cNvSpPr/>
              <p:nvPr/>
            </p:nvSpPr>
            <p:spPr>
              <a:xfrm>
                <a:off x="4602955" y="4540025"/>
                <a:ext cx="36000" cy="51268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2" name="직사각형 221"/>
              <p:cNvSpPr/>
              <p:nvPr/>
            </p:nvSpPr>
            <p:spPr>
              <a:xfrm>
                <a:off x="4555666" y="4645541"/>
                <a:ext cx="36000" cy="40717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3" name="직사각형 222"/>
              <p:cNvSpPr/>
              <p:nvPr/>
            </p:nvSpPr>
            <p:spPr>
              <a:xfrm>
                <a:off x="4508377" y="4698297"/>
                <a:ext cx="36000" cy="35441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4" name="직사각형 223"/>
              <p:cNvSpPr/>
              <p:nvPr/>
            </p:nvSpPr>
            <p:spPr>
              <a:xfrm>
                <a:off x="4461088" y="4540025"/>
                <a:ext cx="36000" cy="51268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5" name="직사각형 224"/>
              <p:cNvSpPr/>
              <p:nvPr/>
            </p:nvSpPr>
            <p:spPr>
              <a:xfrm>
                <a:off x="4413799" y="4751058"/>
                <a:ext cx="36000" cy="30165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6" name="직사각형 225"/>
              <p:cNvSpPr/>
              <p:nvPr/>
            </p:nvSpPr>
            <p:spPr>
              <a:xfrm>
                <a:off x="4366510" y="4540025"/>
                <a:ext cx="36000" cy="51268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7" name="직사각형 226"/>
              <p:cNvSpPr/>
              <p:nvPr/>
            </p:nvSpPr>
            <p:spPr>
              <a:xfrm>
                <a:off x="4319221" y="4540025"/>
                <a:ext cx="36000" cy="51268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8" name="직사각형 227"/>
              <p:cNvSpPr/>
              <p:nvPr/>
            </p:nvSpPr>
            <p:spPr>
              <a:xfrm>
                <a:off x="4271932" y="4850368"/>
                <a:ext cx="36000" cy="20234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9" name="직사각형 228"/>
              <p:cNvSpPr/>
              <p:nvPr/>
            </p:nvSpPr>
            <p:spPr>
              <a:xfrm>
                <a:off x="4224643" y="4751058"/>
                <a:ext cx="36000" cy="30165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0" name="직사각형 229"/>
              <p:cNvSpPr/>
              <p:nvPr/>
            </p:nvSpPr>
            <p:spPr>
              <a:xfrm>
                <a:off x="4177354" y="4592783"/>
                <a:ext cx="36000" cy="45992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1" name="직사각형 230"/>
              <p:cNvSpPr/>
              <p:nvPr/>
            </p:nvSpPr>
            <p:spPr>
              <a:xfrm>
                <a:off x="4130065" y="4900023"/>
                <a:ext cx="36000" cy="15268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2" name="직사각형 231"/>
              <p:cNvSpPr/>
              <p:nvPr/>
            </p:nvSpPr>
            <p:spPr>
              <a:xfrm>
                <a:off x="4082776" y="4592783"/>
                <a:ext cx="36000" cy="45992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3" name="직사각형 232"/>
              <p:cNvSpPr/>
              <p:nvPr/>
            </p:nvSpPr>
            <p:spPr>
              <a:xfrm>
                <a:off x="4035487" y="4955884"/>
                <a:ext cx="36000" cy="9682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4" name="직사각형 233"/>
              <p:cNvSpPr/>
              <p:nvPr/>
            </p:nvSpPr>
            <p:spPr>
              <a:xfrm>
                <a:off x="3988198" y="4847263"/>
                <a:ext cx="36000" cy="20544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5" name="직사각형 234"/>
              <p:cNvSpPr/>
              <p:nvPr/>
            </p:nvSpPr>
            <p:spPr>
              <a:xfrm>
                <a:off x="3940909" y="4900023"/>
                <a:ext cx="36000" cy="15268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6" name="직사각형 235"/>
              <p:cNvSpPr/>
              <p:nvPr/>
            </p:nvSpPr>
            <p:spPr>
              <a:xfrm>
                <a:off x="3893620" y="4847263"/>
                <a:ext cx="36000" cy="20544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7" name="직사각형 236"/>
              <p:cNvSpPr/>
              <p:nvPr/>
            </p:nvSpPr>
            <p:spPr>
              <a:xfrm>
                <a:off x="3846331" y="4900023"/>
                <a:ext cx="36000" cy="15268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8" name="직사각형 237"/>
              <p:cNvSpPr/>
              <p:nvPr/>
            </p:nvSpPr>
            <p:spPr>
              <a:xfrm>
                <a:off x="3799042" y="4900023"/>
                <a:ext cx="36000" cy="15268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9" name="직사각형 238"/>
              <p:cNvSpPr/>
              <p:nvPr/>
            </p:nvSpPr>
            <p:spPr>
              <a:xfrm>
                <a:off x="3751753" y="4993125"/>
                <a:ext cx="36000" cy="5958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40" name="직사각형 239"/>
              <p:cNvSpPr/>
              <p:nvPr/>
            </p:nvSpPr>
            <p:spPr>
              <a:xfrm>
                <a:off x="3704464" y="4847263"/>
                <a:ext cx="36000" cy="20544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41" name="직사각형 240"/>
              <p:cNvSpPr/>
              <p:nvPr/>
            </p:nvSpPr>
            <p:spPr>
              <a:xfrm>
                <a:off x="6144374"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2" name="직사각형 241"/>
              <p:cNvSpPr/>
              <p:nvPr/>
            </p:nvSpPr>
            <p:spPr>
              <a:xfrm>
                <a:off x="6193568"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3" name="직사각형 242"/>
              <p:cNvSpPr/>
              <p:nvPr/>
            </p:nvSpPr>
            <p:spPr>
              <a:xfrm>
                <a:off x="6286672"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4" name="직사각형 243"/>
              <p:cNvSpPr/>
              <p:nvPr/>
            </p:nvSpPr>
            <p:spPr>
              <a:xfrm>
                <a:off x="6463354"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5" name="직사각형 244"/>
              <p:cNvSpPr/>
              <p:nvPr/>
            </p:nvSpPr>
            <p:spPr>
              <a:xfrm>
                <a:off x="6513009" y="4958873"/>
                <a:ext cx="36000" cy="9383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6" name="직사각형 245"/>
              <p:cNvSpPr/>
              <p:nvPr/>
            </p:nvSpPr>
            <p:spPr>
              <a:xfrm>
                <a:off x="6562664"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7" name="직사각형 246"/>
              <p:cNvSpPr/>
              <p:nvPr/>
            </p:nvSpPr>
            <p:spPr>
              <a:xfrm>
                <a:off x="6652663"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8" name="직사각형 247"/>
              <p:cNvSpPr/>
              <p:nvPr/>
            </p:nvSpPr>
            <p:spPr>
              <a:xfrm>
                <a:off x="6838869"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9" name="직사각형 248"/>
              <p:cNvSpPr/>
              <p:nvPr/>
            </p:nvSpPr>
            <p:spPr>
              <a:xfrm>
                <a:off x="7068524"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50" name="직사각형 249"/>
              <p:cNvSpPr/>
              <p:nvPr/>
            </p:nvSpPr>
            <p:spPr>
              <a:xfrm>
                <a:off x="3516280"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51" name="직사각형 250"/>
              <p:cNvSpPr/>
              <p:nvPr/>
            </p:nvSpPr>
            <p:spPr>
              <a:xfrm>
                <a:off x="3567855"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grpSp>
      </p:grpSp>
      <p:grpSp>
        <p:nvGrpSpPr>
          <p:cNvPr id="92" name="그룹 9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98" name="직사각형 9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4.2. Graphs for Continuous Data Summary</a:t>
              </a:r>
              <a:endParaRPr lang="ko-KR" altLang="en-US" dirty="0">
                <a:solidFill>
                  <a:prstClr val="white"/>
                </a:solidFill>
                <a:latin typeface="SamsungSharpSans-Medium" pitchFamily="2" charset="0"/>
                <a:cs typeface="SamsungSharpSans-Medium" pitchFamily="2" charset="0"/>
              </a:endParaRPr>
            </a:p>
          </p:txBody>
        </p:sp>
        <p:sp>
          <p:nvSpPr>
            <p:cNvPr id="99" name="직사각형 9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96" name="그룹 95">
            <a:extLst>
              <a:ext uri="{FF2B5EF4-FFF2-40B4-BE49-F238E27FC236}">
                <a16:creationId xmlns=""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97" name="직사각형 96">
              <a:extLst>
                <a:ext uri="{FF2B5EF4-FFF2-40B4-BE49-F238E27FC236}">
                  <a16:creationId xmlns=""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Univariate visualization: </a:t>
              </a:r>
            </a:p>
          </p:txBody>
        </p:sp>
        <p:sp>
          <p:nvSpPr>
            <p:cNvPr id="101" name="Rectangle 12">
              <a:extLst>
                <a:ext uri="{FF2B5EF4-FFF2-40B4-BE49-F238E27FC236}">
                  <a16:creationId xmlns=""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One continuous numeric variable: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Histogram</a:t>
              </a:r>
            </a:p>
          </p:txBody>
        </p:sp>
      </p:grpSp>
    </p:spTree>
    <p:custDataLst>
      <p:tags r:id="rId1"/>
    </p:custDataLst>
    <p:extLst>
      <p:ext uri="{BB962C8B-B14F-4D97-AF65-F5344CB8AC3E}">
        <p14:creationId xmlns:p14="http://schemas.microsoft.com/office/powerpoint/2010/main" val="283204158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2">
            <a:extLst>
              <a:ext uri="{FF2B5EF4-FFF2-40B4-BE49-F238E27FC236}">
                <a16:creationId xmlns="" xmlns:a16="http://schemas.microsoft.com/office/drawing/2014/main" id="{B7F6C9ED-05E8-4FD2-83C4-B4A80F910F1B}"/>
              </a:ext>
            </a:extLst>
          </p:cNvPr>
          <p:cNvSpPr/>
          <p:nvPr/>
        </p:nvSpPr>
        <p:spPr>
          <a:xfrm>
            <a:off x="711201" y="468915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Identify whether a linear relation exists between the two variables.</a:t>
            </a:r>
          </a:p>
        </p:txBody>
      </p:sp>
      <p:grpSp>
        <p:nvGrpSpPr>
          <p:cNvPr id="26" name="Group 3">
            <a:extLst>
              <a:ext uri="{FF2B5EF4-FFF2-40B4-BE49-F238E27FC236}">
                <a16:creationId xmlns="" xmlns:a16="http://schemas.microsoft.com/office/drawing/2014/main" id="{F076D286-6E7D-4B80-91F3-F459E247AB66}"/>
              </a:ext>
            </a:extLst>
          </p:cNvPr>
          <p:cNvGrpSpPr/>
          <p:nvPr/>
        </p:nvGrpSpPr>
        <p:grpSpPr>
          <a:xfrm>
            <a:off x="3007196" y="1988840"/>
            <a:ext cx="3874316" cy="2573496"/>
            <a:chOff x="4217704" y="2430861"/>
            <a:chExt cx="3874316" cy="2573496"/>
          </a:xfrm>
        </p:grpSpPr>
        <p:pic>
          <p:nvPicPr>
            <p:cNvPr id="27" name="Picture 1">
              <a:extLst>
                <a:ext uri="{FF2B5EF4-FFF2-40B4-BE49-F238E27FC236}">
                  <a16:creationId xmlns="" xmlns:a16="http://schemas.microsoft.com/office/drawing/2014/main" id="{537B9F84-A684-4D54-92CF-CE997365C7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0020" y="2430861"/>
              <a:ext cx="3632000" cy="2520000"/>
            </a:xfrm>
            <a:prstGeom prst="rect">
              <a:avLst/>
            </a:prstGeom>
          </p:spPr>
        </p:pic>
        <p:sp>
          <p:nvSpPr>
            <p:cNvPr id="28" name="TextBox 27">
              <a:extLst>
                <a:ext uri="{FF2B5EF4-FFF2-40B4-BE49-F238E27FC236}">
                  <a16:creationId xmlns="" xmlns:a16="http://schemas.microsoft.com/office/drawing/2014/main" id="{571DDA7B-156D-48E3-8A28-C56033E70F70}"/>
                </a:ext>
              </a:extLst>
            </p:cNvPr>
            <p:cNvSpPr txBox="1"/>
            <p:nvPr/>
          </p:nvSpPr>
          <p:spPr>
            <a:xfrm>
              <a:off x="6033704" y="4635025"/>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x</a:t>
              </a:r>
            </a:p>
          </p:txBody>
        </p:sp>
        <p:sp>
          <p:nvSpPr>
            <p:cNvPr id="29" name="TextBox 28">
              <a:extLst>
                <a:ext uri="{FF2B5EF4-FFF2-40B4-BE49-F238E27FC236}">
                  <a16:creationId xmlns="" xmlns:a16="http://schemas.microsoft.com/office/drawing/2014/main" id="{85EBD6D1-A68A-4B88-B301-069A0C951467}"/>
                </a:ext>
              </a:extLst>
            </p:cNvPr>
            <p:cNvSpPr txBox="1"/>
            <p:nvPr/>
          </p:nvSpPr>
          <p:spPr>
            <a:xfrm>
              <a:off x="4217704" y="3506195"/>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y</a:t>
              </a:r>
            </a:p>
          </p:txBody>
        </p:sp>
      </p:grpSp>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4.2. Graphs for Continuous Data Summary</a:t>
              </a:r>
              <a:endParaRPr lang="ko-KR" altLang="en-US" dirty="0">
                <a:solidFill>
                  <a:prstClr val="white"/>
                </a:solidFill>
                <a:latin typeface="SamsungSharpSans-Medium" pitchFamily="2" charset="0"/>
                <a:cs typeface="SamsungSharpSans-Medium" pitchFamily="2" charset="0"/>
              </a:endParaRPr>
            </a:p>
          </p:txBody>
        </p:sp>
        <p:sp>
          <p:nvSpPr>
            <p:cNvPr id="21" name="직사각형 2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18" name="그룹 17">
            <a:extLst>
              <a:ext uri="{FF2B5EF4-FFF2-40B4-BE49-F238E27FC236}">
                <a16:creationId xmlns=""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19" name="직사각형 18">
              <a:extLst>
                <a:ext uri="{FF2B5EF4-FFF2-40B4-BE49-F238E27FC236}">
                  <a16:creationId xmlns=""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Multivariate visualization:</a:t>
              </a:r>
            </a:p>
          </p:txBody>
        </p:sp>
        <p:sp>
          <p:nvSpPr>
            <p:cNvPr id="23" name="Rectangle 12">
              <a:extLst>
                <a:ext uri="{FF2B5EF4-FFF2-40B4-BE49-F238E27FC236}">
                  <a16:creationId xmlns=""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Two continuous numeric variables: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Scatter plot</a:t>
              </a:r>
            </a:p>
          </p:txBody>
        </p:sp>
      </p:grpSp>
    </p:spTree>
    <p:custDataLst>
      <p:tags r:id="rId1"/>
    </p:custDataLst>
    <p:extLst>
      <p:ext uri="{BB962C8B-B14F-4D97-AF65-F5344CB8AC3E}">
        <p14:creationId xmlns:p14="http://schemas.microsoft.com/office/powerpoint/2010/main" val="3489485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1" name="Rectangle 12">
            <a:extLst>
              <a:ext uri="{FF2B5EF4-FFF2-40B4-BE49-F238E27FC236}">
                <a16:creationId xmlns="" xmlns:a16="http://schemas.microsoft.com/office/drawing/2014/main" id="{39C1D0BA-7152-4AAC-B295-DCCB5F8378F4}"/>
              </a:ext>
            </a:extLst>
          </p:cNvPr>
          <p:cNvSpPr/>
          <p:nvPr/>
        </p:nvSpPr>
        <p:spPr>
          <a:xfrm>
            <a:off x="711201" y="1700808"/>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Due to the . in the integer type, the array is converted into a float when integer, float, and Boolean types are together.</a:t>
            </a:r>
          </a:p>
        </p:txBody>
      </p:sp>
      <p:grpSp>
        <p:nvGrpSpPr>
          <p:cNvPr id="2" name="그룹 1"/>
          <p:cNvGrpSpPr/>
          <p:nvPr/>
        </p:nvGrpSpPr>
        <p:grpSpPr>
          <a:xfrm>
            <a:off x="557644" y="4148621"/>
            <a:ext cx="8782050" cy="1309791"/>
            <a:chOff x="557644" y="3861050"/>
            <a:chExt cx="8782050" cy="1309791"/>
          </a:xfrm>
        </p:grpSpPr>
        <p:grpSp>
          <p:nvGrpSpPr>
            <p:cNvPr id="12" name="그룹 11">
              <a:extLst>
                <a:ext uri="{FF2B5EF4-FFF2-40B4-BE49-F238E27FC236}">
                  <a16:creationId xmlns="" xmlns:a16="http://schemas.microsoft.com/office/drawing/2014/main" id="{2DD374C3-05CB-48D7-A1D6-6E076A1FC74E}"/>
                </a:ext>
              </a:extLst>
            </p:cNvPr>
            <p:cNvGrpSpPr/>
            <p:nvPr/>
          </p:nvGrpSpPr>
          <p:grpSpPr>
            <a:xfrm>
              <a:off x="557644" y="3861050"/>
              <a:ext cx="8782050" cy="1309791"/>
              <a:chOff x="568325" y="5114924"/>
              <a:chExt cx="8782050" cy="1353440"/>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13534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19"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8" name="TextBox 17">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data type of NumPy is returned in </a:t>
                </a:r>
                <a:r>
                  <a:rPr lang="en-US" altLang="ko-KR" sz="1300" dirty="0" err="1">
                    <a:solidFill>
                      <a:prstClr val="black">
                        <a:lumMod val="85000"/>
                        <a:lumOff val="15000"/>
                      </a:prstClr>
                    </a:solidFill>
                    <a:latin typeface="SamsungOne 400" panose="020B0503030303020204" pitchFamily="34" charset="0"/>
                  </a:rPr>
                  <a:t>NumPy.datatype</a:t>
                </a:r>
                <a:r>
                  <a:rPr lang="en-US" altLang="ko-KR" sz="1300" dirty="0">
                    <a:solidFill>
                      <a:prstClr val="black">
                        <a:lumMod val="85000"/>
                        <a:lumOff val="15000"/>
                      </a:prstClr>
                    </a:solidFill>
                    <a:latin typeface="SamsungOne 400" panose="020B0503030303020204" pitchFamily="34" charset="0"/>
                  </a:rPr>
                  <a:t> format.</a:t>
                </a:r>
                <a:endParaRPr lang="ko-KR" altLang="en-US" sz="1300" dirty="0">
                  <a:solidFill>
                    <a:prstClr val="black">
                      <a:lumMod val="85000"/>
                      <a:lumOff val="15000"/>
                    </a:prstClr>
                  </a:solidFill>
                  <a:latin typeface="SamsungOne 400" panose="020B0503030303020204" pitchFamily="34" charset="0"/>
                </a:endParaRPr>
              </a:p>
            </p:txBody>
          </p:sp>
        </p:grpSp>
        <p:pic>
          <p:nvPicPr>
            <p:cNvPr id="21"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457296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 xmlns:a16="http://schemas.microsoft.com/office/drawing/2014/main" id="{EE836FE5-4E63-409C-97E4-2898B8159708}"/>
                </a:ext>
              </a:extLst>
            </p:cNvPr>
            <p:cNvSpPr txBox="1"/>
            <p:nvPr/>
          </p:nvSpPr>
          <p:spPr>
            <a:xfrm>
              <a:off x="921178" y="4550235"/>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3" name="TextBox 22">
              <a:extLst>
                <a:ext uri="{FF2B5EF4-FFF2-40B4-BE49-F238E27FC236}">
                  <a16:creationId xmlns="" xmlns:a16="http://schemas.microsoft.com/office/drawing/2014/main" id="{0800EE66-B78E-4CCD-A49E-31BBE412C7F6}"/>
                </a:ext>
              </a:extLst>
            </p:cNvPr>
            <p:cNvSpPr txBox="1"/>
            <p:nvPr/>
          </p:nvSpPr>
          <p:spPr>
            <a:xfrm>
              <a:off x="1021818" y="488512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Different types of arrays are created, such as integers, floats, and strings. </a:t>
              </a:r>
              <a:endParaRPr lang="ko-KR" altLang="en-US" sz="1300" dirty="0">
                <a:solidFill>
                  <a:prstClr val="black">
                    <a:lumMod val="85000"/>
                    <a:lumOff val="15000"/>
                  </a:prstClr>
                </a:solidFill>
                <a:latin typeface="SamsungOne 400" panose="020B0503030303020204" pitchFamily="34" charset="0"/>
              </a:endParaRPr>
            </a:p>
          </p:txBody>
        </p:sp>
      </p:grpSp>
      <p:grpSp>
        <p:nvGrpSpPr>
          <p:cNvPr id="4" name="그룹 3">
            <a:extLst>
              <a:ext uri="{FF2B5EF4-FFF2-40B4-BE49-F238E27FC236}">
                <a16:creationId xmlns="" xmlns:a16="http://schemas.microsoft.com/office/drawing/2014/main" id="{208DF228-FA9C-451F-A687-380CA3DF5F06}"/>
              </a:ext>
            </a:extLst>
          </p:cNvPr>
          <p:cNvGrpSpPr/>
          <p:nvPr/>
        </p:nvGrpSpPr>
        <p:grpSpPr>
          <a:xfrm>
            <a:off x="558396" y="2330192"/>
            <a:ext cx="8782050" cy="1732074"/>
            <a:chOff x="558396" y="2789854"/>
            <a:chExt cx="8782050" cy="1732074"/>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789854"/>
              <a:ext cx="8782050" cy="17320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p:cNvPicPr>
              <a:picLocks noChangeAspect="1"/>
            </p:cNvPicPr>
            <p:nvPr/>
          </p:nvPicPr>
          <p:blipFill rotWithShape="1">
            <a:blip r:embed="rId4"/>
            <a:srcRect l="1769" r="16582"/>
            <a:stretch/>
          </p:blipFill>
          <p:spPr>
            <a:xfrm>
              <a:off x="709127" y="2887556"/>
              <a:ext cx="8630567" cy="1569753"/>
            </a:xfrm>
            <a:prstGeom prst="rect">
              <a:avLst/>
            </a:prstGeom>
          </p:spPr>
        </p:pic>
      </p:grpSp>
      <p:sp>
        <p:nvSpPr>
          <p:cNvPr id="24" name="직사각형 23">
            <a:extLst>
              <a:ext uri="{FF2B5EF4-FFF2-40B4-BE49-F238E27FC236}">
                <a16:creationId xmlns="" xmlns:a16="http://schemas.microsoft.com/office/drawing/2014/main" id="{242F9F21-9E75-4E69-A2BE-E45235F66E8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NumPy array deals with each element by converting it to the same data type. (2/3) </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28264223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2">
            <a:extLst>
              <a:ext uri="{FF2B5EF4-FFF2-40B4-BE49-F238E27FC236}">
                <a16:creationId xmlns="" xmlns:a16="http://schemas.microsoft.com/office/drawing/2014/main" id="{038C9ABD-1B9A-4956-9C9D-DD7A129D5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6120" y="1988840"/>
            <a:ext cx="3632199" cy="2520000"/>
          </a:xfrm>
          <a:prstGeom prst="rect">
            <a:avLst/>
          </a:prstGeom>
        </p:spPr>
      </p:pic>
      <p:sp>
        <p:nvSpPr>
          <p:cNvPr id="25" name="Rectangle 12">
            <a:extLst>
              <a:ext uri="{FF2B5EF4-FFF2-40B4-BE49-F238E27FC236}">
                <a16:creationId xmlns="" xmlns:a16="http://schemas.microsoft.com/office/drawing/2014/main" id="{D97CA0E7-2B46-43DA-BA3A-90596BB3E545}"/>
              </a:ext>
            </a:extLst>
          </p:cNvPr>
          <p:cNvSpPr/>
          <p:nvPr/>
        </p:nvSpPr>
        <p:spPr>
          <a:xfrm>
            <a:off x="711201" y="4683616"/>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Different categories can be denoted by different colors or markers (symbols). </a:t>
            </a:r>
          </a:p>
        </p:txBody>
      </p:sp>
      <p:sp>
        <p:nvSpPr>
          <p:cNvPr id="42" name="TextBox 41">
            <a:extLst>
              <a:ext uri="{FF2B5EF4-FFF2-40B4-BE49-F238E27FC236}">
                <a16:creationId xmlns="" xmlns:a16="http://schemas.microsoft.com/office/drawing/2014/main" id="{E8D101A6-2A7B-4CB9-B096-6328770748C4}"/>
              </a:ext>
            </a:extLst>
          </p:cNvPr>
          <p:cNvSpPr txBox="1"/>
          <p:nvPr/>
        </p:nvSpPr>
        <p:spPr>
          <a:xfrm>
            <a:off x="4820094" y="4193004"/>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x</a:t>
            </a:r>
          </a:p>
        </p:txBody>
      </p:sp>
      <p:sp>
        <p:nvSpPr>
          <p:cNvPr id="43" name="TextBox 42">
            <a:extLst>
              <a:ext uri="{FF2B5EF4-FFF2-40B4-BE49-F238E27FC236}">
                <a16:creationId xmlns="" xmlns:a16="http://schemas.microsoft.com/office/drawing/2014/main" id="{FA46796B-1FA9-403D-9328-18797FAF9B62}"/>
              </a:ext>
            </a:extLst>
          </p:cNvPr>
          <p:cNvSpPr txBox="1"/>
          <p:nvPr/>
        </p:nvSpPr>
        <p:spPr>
          <a:xfrm>
            <a:off x="3004094" y="3064174"/>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y</a:t>
            </a:r>
          </a:p>
        </p:txBody>
      </p:sp>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4.2. Graphs for Continuous Data Summary</a:t>
              </a:r>
              <a:endParaRPr lang="ko-KR" altLang="en-US" dirty="0">
                <a:solidFill>
                  <a:prstClr val="white"/>
                </a:solidFill>
                <a:latin typeface="SamsungSharpSans-Medium" pitchFamily="2" charset="0"/>
                <a:cs typeface="SamsungSharpSans-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13" name="그룹 12">
            <a:extLst>
              <a:ext uri="{FF2B5EF4-FFF2-40B4-BE49-F238E27FC236}">
                <a16:creationId xmlns=""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18" name="직사각형 17">
              <a:extLst>
                <a:ext uri="{FF2B5EF4-FFF2-40B4-BE49-F238E27FC236}">
                  <a16:creationId xmlns=""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Multivariate visualization:</a:t>
              </a:r>
            </a:p>
          </p:txBody>
        </p:sp>
        <p:sp>
          <p:nvSpPr>
            <p:cNvPr id="21" name="Rectangle 12">
              <a:extLst>
                <a:ext uri="{FF2B5EF4-FFF2-40B4-BE49-F238E27FC236}">
                  <a16:creationId xmlns=""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Two continuous numeric variables: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Scatter plot</a:t>
              </a:r>
            </a:p>
          </p:txBody>
        </p:sp>
      </p:grpSp>
    </p:spTree>
    <p:custDataLst>
      <p:tags r:id="rId1"/>
    </p:custDataLst>
    <p:extLst>
      <p:ext uri="{BB962C8B-B14F-4D97-AF65-F5344CB8AC3E}">
        <p14:creationId xmlns:p14="http://schemas.microsoft.com/office/powerpoint/2010/main" val="400947044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2">
            <a:extLst>
              <a:ext uri="{FF2B5EF4-FFF2-40B4-BE49-F238E27FC236}">
                <a16:creationId xmlns="" xmlns:a16="http://schemas.microsoft.com/office/drawing/2014/main" id="{D6F1E1B6-0E99-41CA-9047-887380C48982}"/>
              </a:ext>
            </a:extLst>
          </p:cNvPr>
          <p:cNvSpPr/>
          <p:nvPr/>
        </p:nvSpPr>
        <p:spPr>
          <a:xfrm>
            <a:off x="711201" y="4586534"/>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Different categories can be plotted separately.</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You should make sure that the axis ranges match for proper comparison.</a:t>
            </a:r>
          </a:p>
        </p:txBody>
      </p:sp>
      <p:grpSp>
        <p:nvGrpSpPr>
          <p:cNvPr id="26" name="그룹 25">
            <a:extLst>
              <a:ext uri="{FF2B5EF4-FFF2-40B4-BE49-F238E27FC236}">
                <a16:creationId xmlns="" xmlns:a16="http://schemas.microsoft.com/office/drawing/2014/main" id="{CC44CE43-18CE-486C-A58C-3C05D57C7546}"/>
              </a:ext>
            </a:extLst>
          </p:cNvPr>
          <p:cNvGrpSpPr/>
          <p:nvPr/>
        </p:nvGrpSpPr>
        <p:grpSpPr>
          <a:xfrm>
            <a:off x="3166551" y="2266712"/>
            <a:ext cx="3569722" cy="2245057"/>
            <a:chOff x="14098384" y="2421717"/>
            <a:chExt cx="4057220" cy="2551652"/>
          </a:xfrm>
        </p:grpSpPr>
        <p:pic>
          <p:nvPicPr>
            <p:cNvPr id="27" name="Picture 1">
              <a:extLst>
                <a:ext uri="{FF2B5EF4-FFF2-40B4-BE49-F238E27FC236}">
                  <a16:creationId xmlns="" xmlns:a16="http://schemas.microsoft.com/office/drawing/2014/main" id="{E3743398-C1B2-400F-87FB-B4D4257B4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0893" y="2421717"/>
              <a:ext cx="3904711" cy="2520000"/>
            </a:xfrm>
            <a:prstGeom prst="rect">
              <a:avLst/>
            </a:prstGeom>
          </p:spPr>
        </p:pic>
        <p:sp>
          <p:nvSpPr>
            <p:cNvPr id="28" name="TextBox 27">
              <a:extLst>
                <a:ext uri="{FF2B5EF4-FFF2-40B4-BE49-F238E27FC236}">
                  <a16:creationId xmlns="" xmlns:a16="http://schemas.microsoft.com/office/drawing/2014/main" id="{FC8F797A-DA6F-41B3-B7AE-BA0766CAE452}"/>
                </a:ext>
              </a:extLst>
            </p:cNvPr>
            <p:cNvSpPr txBox="1"/>
            <p:nvPr/>
          </p:nvSpPr>
          <p:spPr>
            <a:xfrm>
              <a:off x="15088456" y="4604037"/>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x</a:t>
              </a:r>
            </a:p>
          </p:txBody>
        </p:sp>
        <p:sp>
          <p:nvSpPr>
            <p:cNvPr id="29" name="TextBox 28">
              <a:extLst>
                <a:ext uri="{FF2B5EF4-FFF2-40B4-BE49-F238E27FC236}">
                  <a16:creationId xmlns="" xmlns:a16="http://schemas.microsoft.com/office/drawing/2014/main" id="{A75C706A-5AD0-484D-9244-DA0F4D693F95}"/>
                </a:ext>
              </a:extLst>
            </p:cNvPr>
            <p:cNvSpPr txBox="1"/>
            <p:nvPr/>
          </p:nvSpPr>
          <p:spPr>
            <a:xfrm>
              <a:off x="17096343" y="4600733"/>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x</a:t>
              </a:r>
            </a:p>
          </p:txBody>
        </p:sp>
        <p:sp>
          <p:nvSpPr>
            <p:cNvPr id="30" name="TextBox 29">
              <a:extLst>
                <a:ext uri="{FF2B5EF4-FFF2-40B4-BE49-F238E27FC236}">
                  <a16:creationId xmlns="" xmlns:a16="http://schemas.microsoft.com/office/drawing/2014/main" id="{A6BEE458-0690-4AF4-B31D-8406D5D16B1C}"/>
                </a:ext>
              </a:extLst>
            </p:cNvPr>
            <p:cNvSpPr txBox="1"/>
            <p:nvPr/>
          </p:nvSpPr>
          <p:spPr>
            <a:xfrm>
              <a:off x="14098384" y="3312385"/>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y</a:t>
              </a:r>
            </a:p>
          </p:txBody>
        </p:sp>
        <p:sp>
          <p:nvSpPr>
            <p:cNvPr id="31" name="TextBox 30">
              <a:extLst>
                <a:ext uri="{FF2B5EF4-FFF2-40B4-BE49-F238E27FC236}">
                  <a16:creationId xmlns="" xmlns:a16="http://schemas.microsoft.com/office/drawing/2014/main" id="{42253239-F8DA-4A2C-953D-303C87ACE779}"/>
                </a:ext>
              </a:extLst>
            </p:cNvPr>
            <p:cNvSpPr txBox="1"/>
            <p:nvPr/>
          </p:nvSpPr>
          <p:spPr>
            <a:xfrm>
              <a:off x="16065959" y="3312385"/>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y</a:t>
              </a:r>
            </a:p>
          </p:txBody>
        </p:sp>
      </p:grpSp>
      <p:grpSp>
        <p:nvGrpSpPr>
          <p:cNvPr id="20" name="그룹 1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2" name="직사각형 3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4.2. Graphs for Continuous Data Summary</a:t>
              </a:r>
              <a:endParaRPr lang="ko-KR" altLang="en-US" dirty="0">
                <a:solidFill>
                  <a:prstClr val="white"/>
                </a:solidFill>
                <a:latin typeface="SamsungSharpSans-Medium" pitchFamily="2" charset="0"/>
                <a:cs typeface="SamsungSharpSans-Medium" pitchFamily="2" charset="0"/>
              </a:endParaRPr>
            </a:p>
          </p:txBody>
        </p:sp>
        <p:sp>
          <p:nvSpPr>
            <p:cNvPr id="33" name="직사각형 3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16" name="그룹 15">
            <a:extLst>
              <a:ext uri="{FF2B5EF4-FFF2-40B4-BE49-F238E27FC236}">
                <a16:creationId xmlns=""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17" name="직사각형 16">
              <a:extLst>
                <a:ext uri="{FF2B5EF4-FFF2-40B4-BE49-F238E27FC236}">
                  <a16:creationId xmlns=""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Multivariate visualization:</a:t>
              </a:r>
            </a:p>
          </p:txBody>
        </p:sp>
        <p:sp>
          <p:nvSpPr>
            <p:cNvPr id="22" name="Rectangle 12">
              <a:extLst>
                <a:ext uri="{FF2B5EF4-FFF2-40B4-BE49-F238E27FC236}">
                  <a16:creationId xmlns=""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Two continuous numeric variables and one categorical variable: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Multiple </a:t>
              </a:r>
              <a:r>
                <a:rPr lang="en-US" altLang="ko-KR" sz="1300" dirty="0" smtClean="0">
                  <a:solidFill>
                    <a:schemeClr val="tx1">
                      <a:lumMod val="85000"/>
                      <a:lumOff val="15000"/>
                    </a:schemeClr>
                  </a:solidFill>
                  <a:latin typeface="SamsungOne 700" panose="020B0803030303020204" pitchFamily="34" charset="0"/>
                  <a:ea typeface="SamsungOne 700" panose="020B0803030303020204" pitchFamily="34" charset="0"/>
                </a:rPr>
                <a:t>scatter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plots</a:t>
              </a:r>
            </a:p>
          </p:txBody>
        </p:sp>
      </p:grpSp>
    </p:spTree>
    <p:custDataLst>
      <p:tags r:id="rId1"/>
    </p:custDataLst>
    <p:extLst>
      <p:ext uri="{BB962C8B-B14F-4D97-AF65-F5344CB8AC3E}">
        <p14:creationId xmlns:p14="http://schemas.microsoft.com/office/powerpoint/2010/main" val="15152218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직사각형 133">
            <a:extLst>
              <a:ext uri="{FF2B5EF4-FFF2-40B4-BE49-F238E27FC236}">
                <a16:creationId xmlns="" xmlns:a16="http://schemas.microsoft.com/office/drawing/2014/main" id="{9D292972-558E-41DE-94CE-A08BAE03C794}"/>
              </a:ext>
            </a:extLst>
          </p:cNvPr>
          <p:cNvSpPr/>
          <p:nvPr/>
        </p:nvSpPr>
        <p:spPr>
          <a:xfrm>
            <a:off x="912070" y="3133792"/>
            <a:ext cx="8143798"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smtClean="0">
                <a:solidFill>
                  <a:prstClr val="black"/>
                </a:solidFill>
                <a:latin typeface="Samsung Sharp Sans" pitchFamily="2" charset="0"/>
                <a:cs typeface="Samsung Sharp Sans" pitchFamily="2" charset="0"/>
              </a:rPr>
              <a:t>Data Visualization for Various Data Scales</a:t>
            </a:r>
            <a:endParaRPr kumimoji="1" lang="ko-KR" altLang="en-US" sz="3200" dirty="0">
              <a:solidFill>
                <a:prstClr val="black"/>
              </a:solidFill>
              <a:latin typeface="Samsung Sharp Sans" pitchFamily="2" charset="0"/>
              <a:cs typeface="Samsung Sharp Sans" pitchFamily="2" charset="0"/>
            </a:endParaRPr>
          </a:p>
        </p:txBody>
      </p:sp>
      <p:sp>
        <p:nvSpPr>
          <p:cNvPr id="48" name="직사각형 133">
            <a:extLst>
              <a:ext uri="{FF2B5EF4-FFF2-40B4-BE49-F238E27FC236}">
                <a16:creationId xmlns="" xmlns:a16="http://schemas.microsoft.com/office/drawing/2014/main" id="{234ED9FB-151B-4DC5-AF94-C1759994F167}"/>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0" name="그룹 19"/>
          <p:cNvGrpSpPr/>
          <p:nvPr/>
        </p:nvGrpSpPr>
        <p:grpSpPr>
          <a:xfrm>
            <a:off x="930678" y="4580347"/>
            <a:ext cx="8341214" cy="1260469"/>
            <a:chOff x="930678" y="4580347"/>
            <a:chExt cx="8341214" cy="1260469"/>
          </a:xfrm>
        </p:grpSpPr>
        <p:sp>
          <p:nvSpPr>
            <p:cNvPr id="21" name="직사각형 20">
              <a:extLst>
                <a:ext uri="{FF2B5EF4-FFF2-40B4-BE49-F238E27FC236}">
                  <a16:creationId xmlns="" xmlns:a16="http://schemas.microsoft.com/office/drawing/2014/main" id="{8CEA84EE-1CFD-4B57-A1C8-06A1AB4ACA44}"/>
                </a:ext>
              </a:extLst>
            </p:cNvPr>
            <p:cNvSpPr/>
            <p:nvPr/>
          </p:nvSpPr>
          <p:spPr>
            <a:xfrm>
              <a:off x="1113499" y="4581541"/>
              <a:ext cx="420110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srgbClr val="B1B1B1"/>
                  </a:solidFill>
                  <a:latin typeface="SamsungOne 400" panose="020B0503030303020204" pitchFamily="34" charset="0"/>
                  <a:ea typeface="SamsungOne 400" panose="020B0503030303020204" pitchFamily="34" charset="0"/>
                </a:rPr>
                <a:t>4.1. Intro to Data Visualization</a:t>
              </a:r>
              <a:endParaRPr kumimoji="1" lang="ko-KR" altLang="en-US" sz="1799" dirty="0">
                <a:solidFill>
                  <a:srgbClr val="B1B1B1"/>
                </a:solidFill>
                <a:latin typeface="SamsungOne 400" panose="020B0503030303020204" pitchFamily="34" charset="0"/>
                <a:ea typeface="SamsungOne-700" panose="020B0803030303020204" pitchFamily="34" charset="0"/>
              </a:endParaRPr>
            </a:p>
          </p:txBody>
        </p:sp>
        <p:sp>
          <p:nvSpPr>
            <p:cNvPr id="22" name="직사각형 21">
              <a:extLst>
                <a:ext uri="{FF2B5EF4-FFF2-40B4-BE49-F238E27FC236}">
                  <a16:creationId xmlns="" xmlns:a16="http://schemas.microsoft.com/office/drawing/2014/main" id="{490AEC04-CD1D-4B88-858B-CBB56559D797}"/>
                </a:ext>
              </a:extLst>
            </p:cNvPr>
            <p:cNvSpPr/>
            <p:nvPr/>
          </p:nvSpPr>
          <p:spPr>
            <a:xfrm>
              <a:off x="930678" y="458034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3" name="직사각형 22">
              <a:extLst>
                <a:ext uri="{FF2B5EF4-FFF2-40B4-BE49-F238E27FC236}">
                  <a16:creationId xmlns="" xmlns:a16="http://schemas.microsoft.com/office/drawing/2014/main" id="{475B5DE5-347D-4119-80E7-2377740127D9}"/>
                </a:ext>
              </a:extLst>
            </p:cNvPr>
            <p:cNvSpPr/>
            <p:nvPr/>
          </p:nvSpPr>
          <p:spPr>
            <a:xfrm>
              <a:off x="1113499" y="5011238"/>
              <a:ext cx="4435176"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srgbClr val="A6A6A6"/>
                  </a:solidFill>
                  <a:latin typeface="SamsungOne 400" panose="020B0503030303020204" pitchFamily="34" charset="0"/>
                  <a:ea typeface="SamsungOne 400" panose="020B0503030303020204" pitchFamily="34" charset="0"/>
                </a:rPr>
                <a:t>4.2. Graphs for Continuous Data Summary</a:t>
              </a:r>
              <a:endParaRPr kumimoji="1" lang="ko-KR" altLang="en-US" sz="1799" dirty="0">
                <a:solidFill>
                  <a:srgbClr val="A6A6A6"/>
                </a:solidFill>
                <a:latin typeface="SamsungOne 400" panose="020B0503030303020204" pitchFamily="34" charset="0"/>
                <a:ea typeface="SamsungOne-400" panose="020B0503030303020204" pitchFamily="34" charset="0"/>
              </a:endParaRPr>
            </a:p>
          </p:txBody>
        </p:sp>
        <p:sp>
          <p:nvSpPr>
            <p:cNvPr id="24" name="직사각형 23">
              <a:extLst>
                <a:ext uri="{FF2B5EF4-FFF2-40B4-BE49-F238E27FC236}">
                  <a16:creationId xmlns="" xmlns:a16="http://schemas.microsoft.com/office/drawing/2014/main" id="{42D16157-71AB-4EEC-81F2-DE5463F000C0}"/>
                </a:ext>
              </a:extLst>
            </p:cNvPr>
            <p:cNvSpPr/>
            <p:nvPr/>
          </p:nvSpPr>
          <p:spPr>
            <a:xfrm>
              <a:off x="930678" y="501004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5" name="직사각형 43">
              <a:extLst>
                <a:ext uri="{FF2B5EF4-FFF2-40B4-BE49-F238E27FC236}">
                  <a16:creationId xmlns="" xmlns:a16="http://schemas.microsoft.com/office/drawing/2014/main" id="{7C361C6F-D073-4FC0-8ED0-8901EA9A95A1}"/>
                </a:ext>
              </a:extLst>
            </p:cNvPr>
            <p:cNvSpPr/>
            <p:nvPr/>
          </p:nvSpPr>
          <p:spPr>
            <a:xfrm>
              <a:off x="1113499" y="5440933"/>
              <a:ext cx="430379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srgbClr val="484848"/>
                  </a:solidFill>
                  <a:latin typeface="SamsungOne-700" panose="020B0803030303020204" pitchFamily="34" charset="0"/>
                  <a:ea typeface="SamsungOne-700" panose="020B0803030303020204" pitchFamily="34" charset="0"/>
                </a:rPr>
                <a:t>4.3. Graphs for Categorical Data Summary</a:t>
              </a:r>
              <a:endParaRPr kumimoji="1" lang="ko-KR" altLang="en-US" sz="1799" dirty="0">
                <a:solidFill>
                  <a:srgbClr val="484848"/>
                </a:solidFill>
                <a:latin typeface="SamsungOne-700" panose="020B0803030303020204" pitchFamily="34" charset="0"/>
                <a:ea typeface="SamsungOne-400" panose="020B0503030303020204" pitchFamily="34" charset="0"/>
              </a:endParaRPr>
            </a:p>
          </p:txBody>
        </p:sp>
        <p:sp>
          <p:nvSpPr>
            <p:cNvPr id="26" name="직사각형 44">
              <a:extLst>
                <a:ext uri="{FF2B5EF4-FFF2-40B4-BE49-F238E27FC236}">
                  <a16:creationId xmlns="" xmlns:a16="http://schemas.microsoft.com/office/drawing/2014/main" id="{84CE6F1A-F6A5-409C-BD43-5542C2321C7A}"/>
                </a:ext>
              </a:extLst>
            </p:cNvPr>
            <p:cNvSpPr/>
            <p:nvPr/>
          </p:nvSpPr>
          <p:spPr>
            <a:xfrm>
              <a:off x="930678" y="5439740"/>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7" name="직사각형 43">
              <a:extLst>
                <a:ext uri="{FF2B5EF4-FFF2-40B4-BE49-F238E27FC236}">
                  <a16:creationId xmlns="" xmlns:a16="http://schemas.microsoft.com/office/drawing/2014/main" id="{E636EDF9-BD08-4EFB-ABDD-A5E21AC16A7F}"/>
                </a:ext>
              </a:extLst>
            </p:cNvPr>
            <p:cNvSpPr/>
            <p:nvPr/>
          </p:nvSpPr>
          <p:spPr>
            <a:xfrm>
              <a:off x="5716046" y="4583042"/>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4.4. Visualization for </a:t>
              </a:r>
              <a:r>
                <a:rPr kumimoji="1" lang="en-US" altLang="ko-KR" sz="1799" dirty="0" err="1" smtClean="0">
                  <a:solidFill>
                    <a:prstClr val="white">
                      <a:lumMod val="65000"/>
                    </a:prstClr>
                  </a:solidFill>
                  <a:latin typeface="SamsungOne-400" panose="020B0503030303020204" pitchFamily="34" charset="0"/>
                  <a:ea typeface="SamsungOne-400" panose="020B0503030303020204" pitchFamily="34" charset="0"/>
                </a:rPr>
                <a:t>Matplotlib</a:t>
              </a: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 &amp; Pandas</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8" name="직사각형 44">
              <a:extLst>
                <a:ext uri="{FF2B5EF4-FFF2-40B4-BE49-F238E27FC236}">
                  <a16:creationId xmlns="" xmlns:a16="http://schemas.microsoft.com/office/drawing/2014/main" id="{3AA1A5AD-7960-4AA6-9E10-73E6C03E42DC}"/>
                </a:ext>
              </a:extLst>
            </p:cNvPr>
            <p:cNvSpPr/>
            <p:nvPr/>
          </p:nvSpPr>
          <p:spPr>
            <a:xfrm>
              <a:off x="5551895" y="4580347"/>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9" name="직사각형 43">
              <a:extLst>
                <a:ext uri="{FF2B5EF4-FFF2-40B4-BE49-F238E27FC236}">
                  <a16:creationId xmlns="" xmlns:a16="http://schemas.microsoft.com/office/drawing/2014/main" id="{E636EDF9-BD08-4EFB-ABDD-A5E21AC16A7F}"/>
                </a:ext>
              </a:extLst>
            </p:cNvPr>
            <p:cNvSpPr/>
            <p:nvPr/>
          </p:nvSpPr>
          <p:spPr>
            <a:xfrm>
              <a:off x="5716046" y="5287075"/>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4.5. Advanced Graphing with Seaborn</a:t>
              </a:r>
            </a:p>
          </p:txBody>
        </p:sp>
        <p:sp>
          <p:nvSpPr>
            <p:cNvPr id="30" name="직사각형 44">
              <a:extLst>
                <a:ext uri="{FF2B5EF4-FFF2-40B4-BE49-F238E27FC236}">
                  <a16:creationId xmlns="" xmlns:a16="http://schemas.microsoft.com/office/drawing/2014/main" id="{3AA1A5AD-7960-4AA6-9E10-73E6C03E42DC}"/>
                </a:ext>
              </a:extLst>
            </p:cNvPr>
            <p:cNvSpPr/>
            <p:nvPr/>
          </p:nvSpPr>
          <p:spPr>
            <a:xfrm>
              <a:off x="5548675" y="5294785"/>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21770974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12">
            <a:extLst>
              <a:ext uri="{FF2B5EF4-FFF2-40B4-BE49-F238E27FC236}">
                <a16:creationId xmlns="" xmlns:a16="http://schemas.microsoft.com/office/drawing/2014/main" id="{35F31E0C-116D-4ECA-9864-6D0D4A43EA44}"/>
              </a:ext>
            </a:extLst>
          </p:cNvPr>
          <p:cNvSpPr/>
          <p:nvPr/>
        </p:nvSpPr>
        <p:spPr>
          <a:xfrm>
            <a:off x="711201" y="5301208"/>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Shows the absolute or relative frequencies of each category (type).</a:t>
            </a:r>
          </a:p>
        </p:txBody>
      </p:sp>
      <p:grpSp>
        <p:nvGrpSpPr>
          <p:cNvPr id="16" name="그룹 15"/>
          <p:cNvGrpSpPr/>
          <p:nvPr/>
        </p:nvGrpSpPr>
        <p:grpSpPr>
          <a:xfrm>
            <a:off x="3024350" y="2924944"/>
            <a:ext cx="3335690" cy="2089382"/>
            <a:chOff x="3295887" y="3635375"/>
            <a:chExt cx="2563066" cy="1605431"/>
          </a:xfrm>
        </p:grpSpPr>
        <p:grpSp>
          <p:nvGrpSpPr>
            <p:cNvPr id="30" name="그룹 29"/>
            <p:cNvGrpSpPr/>
            <p:nvPr/>
          </p:nvGrpSpPr>
          <p:grpSpPr>
            <a:xfrm>
              <a:off x="3921635" y="3699097"/>
              <a:ext cx="1920431" cy="1299623"/>
              <a:chOff x="3921635" y="3699097"/>
              <a:chExt cx="1920431" cy="1299623"/>
            </a:xfrm>
          </p:grpSpPr>
          <p:sp>
            <p:nvSpPr>
              <p:cNvPr id="54" name="직사각형 53"/>
              <p:cNvSpPr/>
              <p:nvPr/>
            </p:nvSpPr>
            <p:spPr>
              <a:xfrm>
                <a:off x="5084972" y="4006485"/>
                <a:ext cx="168141" cy="99223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5" name="직사각형 54"/>
              <p:cNvSpPr/>
              <p:nvPr/>
            </p:nvSpPr>
            <p:spPr>
              <a:xfrm>
                <a:off x="5673925" y="3699097"/>
                <a:ext cx="168141" cy="12996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6" name="직사각형 55"/>
              <p:cNvSpPr/>
              <p:nvPr/>
            </p:nvSpPr>
            <p:spPr>
              <a:xfrm>
                <a:off x="4503304" y="4372425"/>
                <a:ext cx="168141" cy="6262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7" name="직사각형 56"/>
              <p:cNvSpPr/>
              <p:nvPr/>
            </p:nvSpPr>
            <p:spPr>
              <a:xfrm>
                <a:off x="3921635" y="4635596"/>
                <a:ext cx="168141" cy="36312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grpSp>
        <p:grpSp>
          <p:nvGrpSpPr>
            <p:cNvPr id="31" name="그룹 30"/>
            <p:cNvGrpSpPr/>
            <p:nvPr/>
          </p:nvGrpSpPr>
          <p:grpSpPr>
            <a:xfrm>
              <a:off x="3511823" y="3635375"/>
              <a:ext cx="54000" cy="1362075"/>
              <a:chOff x="2930798" y="3635375"/>
              <a:chExt cx="54000" cy="1362075"/>
            </a:xfrm>
          </p:grpSpPr>
          <p:cxnSp>
            <p:nvCxnSpPr>
              <p:cNvPr id="47" name="직선 연결선 46"/>
              <p:cNvCxnSpPr/>
              <p:nvPr/>
            </p:nvCxnSpPr>
            <p:spPr>
              <a:xfrm>
                <a:off x="2980804" y="3635375"/>
                <a:ext cx="0" cy="1362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a:off x="2930798"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2930798" y="4770834"/>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 50"/>
              <p:cNvCxnSpPr/>
              <p:nvPr/>
            </p:nvCxnSpPr>
            <p:spPr>
              <a:xfrm>
                <a:off x="2930798" y="454421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p:cNvCxnSpPr/>
              <p:nvPr/>
            </p:nvCxnSpPr>
            <p:spPr>
              <a:xfrm>
                <a:off x="2930798" y="4090987"/>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p:cNvCxnSpPr/>
              <p:nvPr/>
            </p:nvCxnSpPr>
            <p:spPr>
              <a:xfrm>
                <a:off x="2930798" y="3864372"/>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p:cNvCxnSpPr/>
              <p:nvPr/>
            </p:nvCxnSpPr>
            <p:spPr>
              <a:xfrm>
                <a:off x="2930798" y="431760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rot="16200000">
              <a:off x="3084568" y="4260379"/>
              <a:ext cx="529057" cy="10641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Frequency</a:t>
              </a:r>
            </a:p>
          </p:txBody>
        </p:sp>
        <p:grpSp>
          <p:nvGrpSpPr>
            <p:cNvPr id="39" name="그룹 38"/>
            <p:cNvGrpSpPr/>
            <p:nvPr/>
          </p:nvGrpSpPr>
          <p:grpSpPr>
            <a:xfrm rot="16200000">
              <a:off x="4853124" y="4196365"/>
              <a:ext cx="54000" cy="1760248"/>
              <a:chOff x="2930798" y="3635375"/>
              <a:chExt cx="54000" cy="1760248"/>
            </a:xfrm>
          </p:grpSpPr>
          <p:cxnSp>
            <p:nvCxnSpPr>
              <p:cNvPr id="43" name="직선 연결선 42"/>
              <p:cNvCxnSpPr/>
              <p:nvPr/>
            </p:nvCxnSpPr>
            <p:spPr>
              <a:xfrm rot="5400000">
                <a:off x="2103061" y="4515499"/>
                <a:ext cx="17602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p:cNvCxnSpPr/>
              <p:nvPr/>
            </p:nvCxnSpPr>
            <p:spPr>
              <a:xfrm>
                <a:off x="2930798" y="539274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a:off x="2930798" y="4222751"/>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직선 연결선 69"/>
              <p:cNvCxnSpPr/>
              <p:nvPr/>
            </p:nvCxnSpPr>
            <p:spPr>
              <a:xfrm>
                <a:off x="2930798" y="480774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3908886" y="5134387"/>
              <a:ext cx="190758" cy="10641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a:t>
              </a:r>
            </a:p>
          </p:txBody>
        </p:sp>
        <p:sp>
          <p:nvSpPr>
            <p:cNvPr id="41" name="TextBox 40"/>
            <p:cNvSpPr txBox="1"/>
            <p:nvPr/>
          </p:nvSpPr>
          <p:spPr>
            <a:xfrm>
              <a:off x="4491996" y="5134387"/>
              <a:ext cx="190758" cy="10641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B</a:t>
              </a:r>
            </a:p>
          </p:txBody>
        </p:sp>
        <p:sp>
          <p:nvSpPr>
            <p:cNvPr id="42" name="TextBox 41"/>
            <p:cNvSpPr txBox="1"/>
            <p:nvPr/>
          </p:nvSpPr>
          <p:spPr>
            <a:xfrm>
              <a:off x="5668195" y="5134387"/>
              <a:ext cx="190758" cy="10641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D</a:t>
              </a:r>
            </a:p>
          </p:txBody>
        </p:sp>
        <p:sp>
          <p:nvSpPr>
            <p:cNvPr id="71" name="TextBox 70"/>
            <p:cNvSpPr txBox="1"/>
            <p:nvPr/>
          </p:nvSpPr>
          <p:spPr>
            <a:xfrm>
              <a:off x="5075106" y="5134387"/>
              <a:ext cx="190758" cy="10641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C</a:t>
              </a:r>
            </a:p>
          </p:txBody>
        </p:sp>
      </p:grpSp>
      <p:grpSp>
        <p:nvGrpSpPr>
          <p:cNvPr id="35" name="그룹 3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0" name="직사각형 5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4.3. Graphs for Categorical Data Summary</a:t>
              </a:r>
              <a:endParaRPr lang="ko-KR" altLang="en-US" dirty="0">
                <a:solidFill>
                  <a:prstClr val="white"/>
                </a:solidFill>
                <a:latin typeface="SamsungSharpSans-Medium" pitchFamily="2" charset="0"/>
                <a:cs typeface="SamsungSharpSans-Medium" pitchFamily="2" charset="0"/>
              </a:endParaRPr>
            </a:p>
          </p:txBody>
        </p:sp>
        <p:sp>
          <p:nvSpPr>
            <p:cNvPr id="61" name="직사각형 6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64" name="직사각형 63">
            <a:extLst>
              <a:ext uri="{FF2B5EF4-FFF2-40B4-BE49-F238E27FC236}">
                <a16:creationId xmlns="" xmlns:a16="http://schemas.microsoft.com/office/drawing/2014/main"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Basic Visualization Types</a:t>
            </a:r>
          </a:p>
        </p:txBody>
      </p:sp>
      <p:grpSp>
        <p:nvGrpSpPr>
          <p:cNvPr id="37" name="그룹 36">
            <a:extLst>
              <a:ext uri="{FF2B5EF4-FFF2-40B4-BE49-F238E27FC236}">
                <a16:creationId xmlns="" xmlns:a16="http://schemas.microsoft.com/office/drawing/2014/main" id="{E53371C3-8732-457C-9C1C-26300CFC8D5C}"/>
              </a:ext>
            </a:extLst>
          </p:cNvPr>
          <p:cNvGrpSpPr/>
          <p:nvPr/>
        </p:nvGrpSpPr>
        <p:grpSpPr>
          <a:xfrm>
            <a:off x="580388" y="1987965"/>
            <a:ext cx="8887612" cy="599957"/>
            <a:chOff x="580388" y="1413381"/>
            <a:chExt cx="8887612" cy="599957"/>
          </a:xfrm>
        </p:grpSpPr>
        <p:sp>
          <p:nvSpPr>
            <p:cNvPr id="58" name="직사각형 57">
              <a:extLst>
                <a:ext uri="{FF2B5EF4-FFF2-40B4-BE49-F238E27FC236}">
                  <a16:creationId xmlns=""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Univariate visualization: </a:t>
              </a:r>
            </a:p>
          </p:txBody>
        </p:sp>
        <p:sp>
          <p:nvSpPr>
            <p:cNvPr id="59" name="Rectangle 12">
              <a:extLst>
                <a:ext uri="{FF2B5EF4-FFF2-40B4-BE49-F238E27FC236}">
                  <a16:creationId xmlns=""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One categorical variable: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Bar plot</a:t>
              </a:r>
            </a:p>
          </p:txBody>
        </p:sp>
      </p:grpSp>
    </p:spTree>
    <p:custDataLst>
      <p:tags r:id="rId1"/>
    </p:custDataLst>
    <p:extLst>
      <p:ext uri="{BB962C8B-B14F-4D97-AF65-F5344CB8AC3E}">
        <p14:creationId xmlns:p14="http://schemas.microsoft.com/office/powerpoint/2010/main" val="234653908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2">
            <a:extLst>
              <a:ext uri="{FF2B5EF4-FFF2-40B4-BE49-F238E27FC236}">
                <a16:creationId xmlns="" xmlns:a16="http://schemas.microsoft.com/office/drawing/2014/main" id="{69181F79-9518-49D0-8C26-50B1140C0B7D}"/>
              </a:ext>
            </a:extLst>
          </p:cNvPr>
          <p:cNvSpPr/>
          <p:nvPr/>
        </p:nvSpPr>
        <p:spPr>
          <a:xfrm>
            <a:off x="711201" y="469746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Shows the proportions of each category (type).</a:t>
            </a:r>
          </a:p>
        </p:txBody>
      </p:sp>
      <p:grpSp>
        <p:nvGrpSpPr>
          <p:cNvPr id="16" name="그룹 15">
            <a:extLst>
              <a:ext uri="{FF2B5EF4-FFF2-40B4-BE49-F238E27FC236}">
                <a16:creationId xmlns="" xmlns:a16="http://schemas.microsoft.com/office/drawing/2014/main" id="{904AF708-82F7-4C94-B75B-8F608E679BDD}"/>
              </a:ext>
            </a:extLst>
          </p:cNvPr>
          <p:cNvGrpSpPr/>
          <p:nvPr/>
        </p:nvGrpSpPr>
        <p:grpSpPr>
          <a:xfrm>
            <a:off x="3857605" y="2239337"/>
            <a:ext cx="2187615" cy="2187615"/>
            <a:chOff x="3470958" y="3067697"/>
            <a:chExt cx="2187615" cy="2187615"/>
          </a:xfrm>
        </p:grpSpPr>
        <p:sp>
          <p:nvSpPr>
            <p:cNvPr id="18" name="타원 17">
              <a:extLst>
                <a:ext uri="{FF2B5EF4-FFF2-40B4-BE49-F238E27FC236}">
                  <a16:creationId xmlns="" xmlns:a16="http://schemas.microsoft.com/office/drawing/2014/main" id="{6D9C8B8F-9B83-4FCA-B816-657E96621216}"/>
                </a:ext>
              </a:extLst>
            </p:cNvPr>
            <p:cNvSpPr/>
            <p:nvPr/>
          </p:nvSpPr>
          <p:spPr>
            <a:xfrm>
              <a:off x="3470958" y="3067697"/>
              <a:ext cx="2187615" cy="2187615"/>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19" name="부분 원형 25">
              <a:extLst>
                <a:ext uri="{FF2B5EF4-FFF2-40B4-BE49-F238E27FC236}">
                  <a16:creationId xmlns="" xmlns:a16="http://schemas.microsoft.com/office/drawing/2014/main" id="{A4413997-5BE8-4784-82E7-BF195D222CA8}"/>
                </a:ext>
              </a:extLst>
            </p:cNvPr>
            <p:cNvSpPr/>
            <p:nvPr/>
          </p:nvSpPr>
          <p:spPr>
            <a:xfrm>
              <a:off x="3470958" y="3067697"/>
              <a:ext cx="2187615" cy="2187615"/>
            </a:xfrm>
            <a:prstGeom prst="pie">
              <a:avLst>
                <a:gd name="adj1" fmla="val 0"/>
                <a:gd name="adj2" fmla="val 4629865"/>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27" name="TextBox 26">
              <a:extLst>
                <a:ext uri="{FF2B5EF4-FFF2-40B4-BE49-F238E27FC236}">
                  <a16:creationId xmlns="" xmlns:a16="http://schemas.microsoft.com/office/drawing/2014/main" id="{BB1458DA-54BB-4315-B2CD-74A105981A7C}"/>
                </a:ext>
              </a:extLst>
            </p:cNvPr>
            <p:cNvSpPr txBox="1"/>
            <p:nvPr/>
          </p:nvSpPr>
          <p:spPr>
            <a:xfrm>
              <a:off x="4962365" y="4451106"/>
              <a:ext cx="257957" cy="276999"/>
            </a:xfrm>
            <a:prstGeom prst="rect">
              <a:avLst/>
            </a:prstGeom>
            <a:noFill/>
          </p:spPr>
          <p:txBody>
            <a:bodyPr wrap="square" lIns="0" tIns="0" rIns="0" bIns="0" rtlCol="0" anchor="ctr">
              <a:spAutoFit/>
              <a:scene3d>
                <a:camera prst="orthographicFront"/>
                <a:lightRig rig="threePt" dir="t"/>
              </a:scene3d>
              <a:sp3d>
                <a:bevelB w="0" h="1270"/>
              </a:sp3d>
            </a:bodyPr>
            <a:lstStyle/>
            <a:p>
              <a:pPr algn="ctr"/>
              <a:r>
                <a:rPr lang="en-US" dirty="0">
                  <a:solidFill>
                    <a:schemeClr val="bg1"/>
                  </a:solidFill>
                  <a:latin typeface="SamsungOne 700" panose="020B0803030303020204" pitchFamily="34" charset="0"/>
                  <a:ea typeface="SamsungOne 700" panose="020B0803030303020204" pitchFamily="34" charset="0"/>
                  <a:cs typeface="Times New Roman" panose="02020603050405020304" pitchFamily="18" charset="0"/>
                </a:rPr>
                <a:t>B</a:t>
              </a:r>
            </a:p>
          </p:txBody>
        </p:sp>
        <p:sp>
          <p:nvSpPr>
            <p:cNvPr id="28" name="TextBox 27">
              <a:extLst>
                <a:ext uri="{FF2B5EF4-FFF2-40B4-BE49-F238E27FC236}">
                  <a16:creationId xmlns="" xmlns:a16="http://schemas.microsoft.com/office/drawing/2014/main" id="{10C7BBF9-0FFC-4C18-A739-B71D5D1B2625}"/>
                </a:ext>
              </a:extLst>
            </p:cNvPr>
            <p:cNvSpPr txBox="1"/>
            <p:nvPr/>
          </p:nvSpPr>
          <p:spPr>
            <a:xfrm>
              <a:off x="4011314" y="4023004"/>
              <a:ext cx="257957" cy="276999"/>
            </a:xfrm>
            <a:prstGeom prst="rect">
              <a:avLst/>
            </a:prstGeom>
            <a:noFill/>
          </p:spPr>
          <p:txBody>
            <a:bodyPr wrap="square" lIns="0" tIns="0" rIns="0" bIns="0" rtlCol="0" anchor="ctr">
              <a:spAutoFit/>
              <a:scene3d>
                <a:camera prst="orthographicFront"/>
                <a:lightRig rig="threePt" dir="t"/>
              </a:scene3d>
              <a:sp3d>
                <a:bevelB w="0" h="1270"/>
              </a:sp3d>
            </a:bodyPr>
            <a:lstStyle/>
            <a:p>
              <a:pPr algn="ctr"/>
              <a:r>
                <a:rPr lang="en-US" dirty="0">
                  <a:solidFill>
                    <a:schemeClr val="bg1"/>
                  </a:solidFill>
                  <a:latin typeface="SamsungOne 700" panose="020B0803030303020204" pitchFamily="34" charset="0"/>
                  <a:ea typeface="SamsungOne 700" panose="020B0803030303020204" pitchFamily="34" charset="0"/>
                  <a:cs typeface="Times New Roman" panose="02020603050405020304" pitchFamily="18" charset="0"/>
                </a:rPr>
                <a:t>A</a:t>
              </a:r>
            </a:p>
          </p:txBody>
        </p:sp>
      </p:gr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4.3. Graphs for Categorical Data Summary</a:t>
              </a:r>
              <a:endParaRPr lang="ko-KR" altLang="en-US" dirty="0">
                <a:solidFill>
                  <a:prstClr val="white"/>
                </a:solidFill>
                <a:latin typeface="SamsungSharpSans-Medium" pitchFamily="2" charset="0"/>
                <a:cs typeface="SamsungSharpSans-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0" name="그룹 29">
            <a:extLst>
              <a:ext uri="{FF2B5EF4-FFF2-40B4-BE49-F238E27FC236}">
                <a16:creationId xmlns=""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31" name="직사각형 30">
              <a:extLst>
                <a:ext uri="{FF2B5EF4-FFF2-40B4-BE49-F238E27FC236}">
                  <a16:creationId xmlns=""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Multivariate visualization:</a:t>
              </a:r>
            </a:p>
          </p:txBody>
        </p:sp>
        <p:sp>
          <p:nvSpPr>
            <p:cNvPr id="32" name="Rectangle 12">
              <a:extLst>
                <a:ext uri="{FF2B5EF4-FFF2-40B4-BE49-F238E27FC236}">
                  <a16:creationId xmlns=""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One categorical variable: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Pie chart</a:t>
              </a:r>
            </a:p>
          </p:txBody>
        </p:sp>
      </p:grpSp>
    </p:spTree>
    <p:custDataLst>
      <p:tags r:id="rId1"/>
    </p:custDataLst>
    <p:extLst>
      <p:ext uri="{BB962C8B-B14F-4D97-AF65-F5344CB8AC3E}">
        <p14:creationId xmlns:p14="http://schemas.microsoft.com/office/powerpoint/2010/main" val="269755466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2">
            <a:extLst>
              <a:ext uri="{FF2B5EF4-FFF2-40B4-BE49-F238E27FC236}">
                <a16:creationId xmlns="" xmlns:a16="http://schemas.microsoft.com/office/drawing/2014/main" id="{24DBD327-D890-421C-A56F-FFB815CEB96C}"/>
              </a:ext>
            </a:extLst>
          </p:cNvPr>
          <p:cNvSpPr/>
          <p:nvPr/>
        </p:nvSpPr>
        <p:spPr>
          <a:xfrm>
            <a:off x="711201" y="4492868"/>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number of categories (types) = the number of boxplots</a:t>
            </a:r>
          </a:p>
        </p:txBody>
      </p:sp>
      <p:pic>
        <p:nvPicPr>
          <p:cNvPr id="33" name="Picture 1">
            <a:extLst>
              <a:ext uri="{FF2B5EF4-FFF2-40B4-BE49-F238E27FC236}">
                <a16:creationId xmlns="" xmlns:a16="http://schemas.microsoft.com/office/drawing/2014/main" id="{42A7D8F8-00CA-474A-9819-5EF03F38D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290" y="1978680"/>
            <a:ext cx="3632000" cy="2520000"/>
          </a:xfrm>
          <a:prstGeom prst="rect">
            <a:avLst/>
          </a:prstGeom>
        </p:spPr>
      </p:pic>
      <p:sp>
        <p:nvSpPr>
          <p:cNvPr id="34" name="TextBox 33">
            <a:extLst>
              <a:ext uri="{FF2B5EF4-FFF2-40B4-BE49-F238E27FC236}">
                <a16:creationId xmlns="" xmlns:a16="http://schemas.microsoft.com/office/drawing/2014/main" id="{EB075747-7C27-4C44-95E8-6A82E9901BFC}"/>
              </a:ext>
            </a:extLst>
          </p:cNvPr>
          <p:cNvSpPr txBox="1"/>
          <p:nvPr/>
        </p:nvSpPr>
        <p:spPr>
          <a:xfrm>
            <a:off x="4156094" y="4028321"/>
            <a:ext cx="484632" cy="369332"/>
          </a:xfrm>
          <a:prstGeom prst="rect">
            <a:avLst/>
          </a:prstGeom>
          <a:noFill/>
        </p:spPr>
        <p:txBody>
          <a:bodyPr wrap="square" rtlCol="0">
            <a:spAutoFit/>
            <a:scene3d>
              <a:camera prst="orthographicFront"/>
              <a:lightRig rig="threePt" dir="t"/>
            </a:scene3d>
            <a:sp3d>
              <a:bevelB w="0" h="1270"/>
            </a:sp3d>
          </a:bodyPr>
          <a:lstStyle/>
          <a:p>
            <a:pPr algn="ctr"/>
            <a:r>
              <a:rPr lang="en-US"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a:t>
            </a:r>
          </a:p>
        </p:txBody>
      </p:sp>
      <p:sp>
        <p:nvSpPr>
          <p:cNvPr id="35" name="TextBox 34">
            <a:extLst>
              <a:ext uri="{FF2B5EF4-FFF2-40B4-BE49-F238E27FC236}">
                <a16:creationId xmlns="" xmlns:a16="http://schemas.microsoft.com/office/drawing/2014/main" id="{C69FAD86-9C52-408A-9094-1E9F72DDF58F}"/>
              </a:ext>
            </a:extLst>
          </p:cNvPr>
          <p:cNvSpPr txBox="1"/>
          <p:nvPr/>
        </p:nvSpPr>
        <p:spPr>
          <a:xfrm>
            <a:off x="5559488" y="4028321"/>
            <a:ext cx="484632" cy="369332"/>
          </a:xfrm>
          <a:prstGeom prst="rect">
            <a:avLst/>
          </a:prstGeom>
          <a:noFill/>
        </p:spPr>
        <p:txBody>
          <a:bodyPr wrap="square" rtlCol="0">
            <a:spAutoFit/>
            <a:scene3d>
              <a:camera prst="orthographicFront"/>
              <a:lightRig rig="threePt" dir="t"/>
            </a:scene3d>
            <a:sp3d>
              <a:bevelB w="0" h="1270"/>
            </a:sp3d>
          </a:bodyPr>
          <a:lstStyle/>
          <a:p>
            <a:pPr algn="ctr"/>
            <a:r>
              <a:rPr lang="en-US"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B</a:t>
            </a:r>
          </a:p>
        </p:txBody>
      </p:sp>
      <p:sp>
        <p:nvSpPr>
          <p:cNvPr id="32" name="TextBox 31">
            <a:extLst>
              <a:ext uri="{FF2B5EF4-FFF2-40B4-BE49-F238E27FC236}">
                <a16:creationId xmlns="" xmlns:a16="http://schemas.microsoft.com/office/drawing/2014/main" id="{6B430F8D-F440-4298-82F3-0E9F2B1E1BF5}"/>
              </a:ext>
            </a:extLst>
          </p:cNvPr>
          <p:cNvSpPr txBox="1"/>
          <p:nvPr/>
        </p:nvSpPr>
        <p:spPr>
          <a:xfrm>
            <a:off x="3104534" y="2622681"/>
            <a:ext cx="557784" cy="1323439"/>
          </a:xfrm>
          <a:prstGeom prst="rect">
            <a:avLst/>
          </a:prstGeom>
          <a:noFill/>
        </p:spPr>
        <p:txBody>
          <a:bodyPr wrap="square" rtlCol="0">
            <a:spAutoFit/>
            <a:scene3d>
              <a:camera prst="orthographicFront"/>
              <a:lightRig rig="threePt" dir="t"/>
            </a:scene3d>
            <a:sp3d>
              <a:bevelB w="0" h="1270"/>
            </a:sp3d>
          </a:bodyPr>
          <a:lstStyle/>
          <a:p>
            <a:pPr algn="ctr"/>
            <a:r>
              <a:rPr 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30</a:t>
            </a:r>
          </a:p>
          <a:p>
            <a:pPr algn="ctr"/>
            <a:endParaRPr 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a:p>
            <a:pPr algn="ctr"/>
            <a:r>
              <a:rPr 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20</a:t>
            </a:r>
          </a:p>
          <a:p>
            <a:pPr algn="ctr"/>
            <a:endParaRPr 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a:p>
            <a:pPr algn="ctr"/>
            <a:r>
              <a:rPr 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4.3. Graphs for Categorical Data Summary</a:t>
              </a:r>
              <a:endParaRPr lang="ko-KR" altLang="en-US" dirty="0">
                <a:solidFill>
                  <a:prstClr val="white"/>
                </a:solidFill>
                <a:latin typeface="SamsungSharpSans-Medium" pitchFamily="2" charset="0"/>
                <a:cs typeface="SamsungSharpSans-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4" name="그룹 23">
            <a:extLst>
              <a:ext uri="{FF2B5EF4-FFF2-40B4-BE49-F238E27FC236}">
                <a16:creationId xmlns=""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26" name="직사각형 25">
              <a:extLst>
                <a:ext uri="{FF2B5EF4-FFF2-40B4-BE49-F238E27FC236}">
                  <a16:creationId xmlns=""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Bivariate visualization:</a:t>
              </a:r>
            </a:p>
          </p:txBody>
        </p:sp>
        <p:sp>
          <p:nvSpPr>
            <p:cNvPr id="27" name="Rectangle 12">
              <a:extLst>
                <a:ext uri="{FF2B5EF4-FFF2-40B4-BE49-F238E27FC236}">
                  <a16:creationId xmlns=""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One continuous numeric variable &amp; one categorical variable: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Multiple </a:t>
              </a:r>
              <a:r>
                <a:rPr lang="en-US" altLang="ko-KR" sz="1300" dirty="0" smtClean="0">
                  <a:solidFill>
                    <a:schemeClr val="tx1">
                      <a:lumMod val="85000"/>
                      <a:lumOff val="15000"/>
                    </a:schemeClr>
                  </a:solidFill>
                  <a:latin typeface="SamsungOne 700" panose="020B0803030303020204" pitchFamily="34" charset="0"/>
                  <a:ea typeface="SamsungOne 700" panose="020B0803030303020204" pitchFamily="34" charset="0"/>
                </a:rPr>
                <a:t>boxplots</a:t>
              </a:r>
              <a:endPar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endParaRPr>
            </a:p>
          </p:txBody>
        </p:sp>
      </p:grpSp>
    </p:spTree>
    <p:custDataLst>
      <p:tags r:id="rId1"/>
    </p:custDataLst>
    <p:extLst>
      <p:ext uri="{BB962C8B-B14F-4D97-AF65-F5344CB8AC3E}">
        <p14:creationId xmlns:p14="http://schemas.microsoft.com/office/powerpoint/2010/main" val="19390004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2">
            <a:extLst>
              <a:ext uri="{FF2B5EF4-FFF2-40B4-BE49-F238E27FC236}">
                <a16:creationId xmlns="" xmlns:a16="http://schemas.microsoft.com/office/drawing/2014/main" id="{FC4F2ADE-C67D-4E17-9AB2-72C3B0114617}"/>
              </a:ext>
            </a:extLst>
          </p:cNvPr>
          <p:cNvSpPr/>
          <p:nvPr/>
        </p:nvSpPr>
        <p:spPr>
          <a:xfrm>
            <a:off x="711201" y="3986560"/>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number of categories (types) = the number of histograms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You should make sure that the axis ranges match for proper comparison.</a:t>
            </a:r>
          </a:p>
        </p:txBody>
      </p:sp>
      <p:grpSp>
        <p:nvGrpSpPr>
          <p:cNvPr id="3" name="그룹 2"/>
          <p:cNvGrpSpPr/>
          <p:nvPr/>
        </p:nvGrpSpPr>
        <p:grpSpPr>
          <a:xfrm>
            <a:off x="1010226" y="2266712"/>
            <a:ext cx="3829757" cy="1419684"/>
            <a:chOff x="1010226" y="3368040"/>
            <a:chExt cx="3829757" cy="1419684"/>
          </a:xfrm>
        </p:grpSpPr>
        <p:sp>
          <p:nvSpPr>
            <p:cNvPr id="31" name="TextBox 30">
              <a:extLst>
                <a:ext uri="{FF2B5EF4-FFF2-40B4-BE49-F238E27FC236}">
                  <a16:creationId xmlns="" xmlns:a16="http://schemas.microsoft.com/office/drawing/2014/main" id="{B8F0DB4C-9B7F-4308-8EA4-BF1C8920B6D2}"/>
                </a:ext>
              </a:extLst>
            </p:cNvPr>
            <p:cNvSpPr txBox="1"/>
            <p:nvPr/>
          </p:nvSpPr>
          <p:spPr>
            <a:xfrm>
              <a:off x="2757429" y="3368040"/>
              <a:ext cx="484632" cy="369332"/>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dirty="0"/>
                <a:t>A</a:t>
              </a:r>
            </a:p>
          </p:txBody>
        </p:sp>
        <p:grpSp>
          <p:nvGrpSpPr>
            <p:cNvPr id="19" name="그룹 18"/>
            <p:cNvGrpSpPr/>
            <p:nvPr/>
          </p:nvGrpSpPr>
          <p:grpSpPr>
            <a:xfrm>
              <a:off x="1010226" y="3819665"/>
              <a:ext cx="3829757" cy="968059"/>
              <a:chOff x="3358139" y="4441966"/>
              <a:chExt cx="3829757" cy="968059"/>
            </a:xfrm>
          </p:grpSpPr>
          <p:grpSp>
            <p:nvGrpSpPr>
              <p:cNvPr id="32" name="그룹 31"/>
              <p:cNvGrpSpPr/>
              <p:nvPr/>
            </p:nvGrpSpPr>
            <p:grpSpPr>
              <a:xfrm>
                <a:off x="3753843" y="4534696"/>
                <a:ext cx="70377" cy="516360"/>
                <a:chOff x="3274297" y="4601249"/>
                <a:chExt cx="54000" cy="396201"/>
              </a:xfrm>
            </p:grpSpPr>
            <p:cxnSp>
              <p:nvCxnSpPr>
                <p:cNvPr id="110" name="직선 연결선 109"/>
                <p:cNvCxnSpPr/>
                <p:nvPr/>
              </p:nvCxnSpPr>
              <p:spPr>
                <a:xfrm>
                  <a:off x="3324303" y="4601249"/>
                  <a:ext cx="0" cy="3962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1" name="직선 연결선 110"/>
                <p:cNvCxnSpPr/>
                <p:nvPr/>
              </p:nvCxnSpPr>
              <p:spPr>
                <a:xfrm>
                  <a:off x="3274297" y="46818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2" name="직선 연결선 111"/>
                <p:cNvCxnSpPr/>
                <p:nvPr/>
              </p:nvCxnSpPr>
              <p:spPr>
                <a:xfrm>
                  <a:off x="3274297"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3" name="직선 연결선 112"/>
                <p:cNvCxnSpPr/>
                <p:nvPr/>
              </p:nvCxnSpPr>
              <p:spPr>
                <a:xfrm>
                  <a:off x="3274297" y="4602957"/>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4" name="직선 연결선 113"/>
                <p:cNvCxnSpPr/>
                <p:nvPr/>
              </p:nvCxnSpPr>
              <p:spPr>
                <a:xfrm>
                  <a:off x="3274297" y="4760755"/>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p:cNvCxnSpPr/>
                <p:nvPr/>
              </p:nvCxnSpPr>
              <p:spPr>
                <a:xfrm>
                  <a:off x="3274297" y="483965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p:nvPr/>
              </p:nvCxnSpPr>
              <p:spPr>
                <a:xfrm>
                  <a:off x="3274297" y="4918552"/>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3439637" y="4574210"/>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40</a:t>
                </a:r>
              </a:p>
            </p:txBody>
          </p:sp>
          <p:sp>
            <p:nvSpPr>
              <p:cNvPr id="37" name="TextBox 36"/>
              <p:cNvSpPr txBox="1"/>
              <p:nvPr/>
            </p:nvSpPr>
            <p:spPr>
              <a:xfrm>
                <a:off x="3439637" y="4779415"/>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20</a:t>
                </a:r>
              </a:p>
            </p:txBody>
          </p:sp>
          <p:sp>
            <p:nvSpPr>
              <p:cNvPr id="38" name="TextBox 37"/>
              <p:cNvSpPr txBox="1"/>
              <p:nvPr/>
            </p:nvSpPr>
            <p:spPr>
              <a:xfrm>
                <a:off x="3439637" y="4963676"/>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39" name="TextBox 38"/>
              <p:cNvSpPr txBox="1"/>
              <p:nvPr/>
            </p:nvSpPr>
            <p:spPr>
              <a:xfrm rot="16200000">
                <a:off x="3082635" y="4717470"/>
                <a:ext cx="689508"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Frequency</a:t>
                </a:r>
              </a:p>
            </p:txBody>
          </p:sp>
          <p:grpSp>
            <p:nvGrpSpPr>
              <p:cNvPr id="40" name="그룹 39"/>
              <p:cNvGrpSpPr/>
              <p:nvPr/>
            </p:nvGrpSpPr>
            <p:grpSpPr>
              <a:xfrm rot="16200000">
                <a:off x="5470976" y="3590298"/>
                <a:ext cx="70377" cy="3127534"/>
                <a:chOff x="2930798" y="3635375"/>
                <a:chExt cx="54000" cy="2399746"/>
              </a:xfrm>
            </p:grpSpPr>
            <p:cxnSp>
              <p:nvCxnSpPr>
                <p:cNvPr id="106" name="직선 연결선 105"/>
                <p:cNvCxnSpPr/>
                <p:nvPr/>
              </p:nvCxnSpPr>
              <p:spPr>
                <a:xfrm rot="5400000">
                  <a:off x="1783312" y="4835248"/>
                  <a:ext cx="239974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7" name="직선 연결선 106"/>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8" name="직선 연결선 107"/>
                <p:cNvCxnSpPr/>
                <p:nvPr/>
              </p:nvCxnSpPr>
              <p:spPr>
                <a:xfrm>
                  <a:off x="2930798" y="6034062"/>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9" name="직선 연결선 108"/>
                <p:cNvCxnSpPr/>
                <p:nvPr/>
              </p:nvCxnSpPr>
              <p:spPr>
                <a:xfrm>
                  <a:off x="2930798" y="483590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5" name="직선 연결선 114"/>
                <p:cNvCxnSpPr/>
                <p:nvPr/>
              </p:nvCxnSpPr>
              <p:spPr>
                <a:xfrm>
                  <a:off x="2930798" y="543498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p:cNvCxnSpPr/>
                <p:nvPr/>
              </p:nvCxnSpPr>
              <p:spPr>
                <a:xfrm>
                  <a:off x="2930798" y="423683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3823651" y="5229522"/>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42" name="TextBox 41"/>
              <p:cNvSpPr txBox="1"/>
              <p:nvPr/>
            </p:nvSpPr>
            <p:spPr>
              <a:xfrm>
                <a:off x="5381469"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sp>
            <p:nvSpPr>
              <p:cNvPr id="43" name="TextBox 42"/>
              <p:cNvSpPr txBox="1"/>
              <p:nvPr/>
            </p:nvSpPr>
            <p:spPr>
              <a:xfrm>
                <a:off x="6160378"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15</a:t>
                </a:r>
              </a:p>
            </p:txBody>
          </p:sp>
          <p:sp>
            <p:nvSpPr>
              <p:cNvPr id="57" name="직사각형 56"/>
              <p:cNvSpPr/>
              <p:nvPr/>
            </p:nvSpPr>
            <p:spPr>
              <a:xfrm>
                <a:off x="5589266" y="4563270"/>
                <a:ext cx="69056" cy="48944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16" name="TextBox 115"/>
              <p:cNvSpPr txBox="1"/>
              <p:nvPr/>
            </p:nvSpPr>
            <p:spPr>
              <a:xfrm>
                <a:off x="6939285" y="5229522"/>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20</a:t>
                </a:r>
              </a:p>
            </p:txBody>
          </p:sp>
          <p:sp>
            <p:nvSpPr>
              <p:cNvPr id="118" name="TextBox 117"/>
              <p:cNvSpPr txBox="1"/>
              <p:nvPr/>
            </p:nvSpPr>
            <p:spPr>
              <a:xfrm>
                <a:off x="4602560"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5</a:t>
                </a:r>
              </a:p>
            </p:txBody>
          </p:sp>
          <p:sp>
            <p:nvSpPr>
              <p:cNvPr id="58" name="직사각형 57"/>
              <p:cNvSpPr/>
              <p:nvPr/>
            </p:nvSpPr>
            <p:spPr>
              <a:xfrm>
                <a:off x="5668085" y="4472782"/>
                <a:ext cx="69056" cy="57992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9" name="직사각형 58"/>
              <p:cNvSpPr/>
              <p:nvPr/>
            </p:nvSpPr>
            <p:spPr>
              <a:xfrm>
                <a:off x="5746904" y="4594226"/>
                <a:ext cx="69056" cy="45848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0" name="직사각형 59"/>
              <p:cNvSpPr/>
              <p:nvPr/>
            </p:nvSpPr>
            <p:spPr>
              <a:xfrm>
                <a:off x="5825723" y="4710906"/>
                <a:ext cx="69056" cy="34180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1" name="직사각형 60"/>
              <p:cNvSpPr/>
              <p:nvPr/>
            </p:nvSpPr>
            <p:spPr>
              <a:xfrm>
                <a:off x="5904542" y="4884739"/>
                <a:ext cx="69056" cy="16797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2" name="직사각형 61"/>
              <p:cNvSpPr/>
              <p:nvPr/>
            </p:nvSpPr>
            <p:spPr>
              <a:xfrm>
                <a:off x="5983361" y="4884739"/>
                <a:ext cx="69056" cy="16797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3" name="직사각형 62"/>
              <p:cNvSpPr/>
              <p:nvPr/>
            </p:nvSpPr>
            <p:spPr>
              <a:xfrm>
                <a:off x="6062180" y="5006181"/>
                <a:ext cx="69056" cy="4652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4" name="직사각형 63"/>
              <p:cNvSpPr/>
              <p:nvPr/>
            </p:nvSpPr>
            <p:spPr>
              <a:xfrm>
                <a:off x="6140999" y="5045508"/>
                <a:ext cx="69056" cy="72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5" name="직사각형 64"/>
              <p:cNvSpPr/>
              <p:nvPr/>
            </p:nvSpPr>
            <p:spPr>
              <a:xfrm>
                <a:off x="6219825" y="5034708"/>
                <a:ext cx="69056" cy="1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6" name="직사각형 65"/>
              <p:cNvSpPr/>
              <p:nvPr/>
            </p:nvSpPr>
            <p:spPr>
              <a:xfrm>
                <a:off x="5510447" y="4491832"/>
                <a:ext cx="69056" cy="56087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7" name="직사각형 66"/>
              <p:cNvSpPr/>
              <p:nvPr/>
            </p:nvSpPr>
            <p:spPr>
              <a:xfrm>
                <a:off x="5431628" y="4506120"/>
                <a:ext cx="69056" cy="54659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8" name="직사각형 67"/>
              <p:cNvSpPr/>
              <p:nvPr/>
            </p:nvSpPr>
            <p:spPr>
              <a:xfrm>
                <a:off x="5352809" y="4675188"/>
                <a:ext cx="69056" cy="37752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9" name="직사각형 68"/>
              <p:cNvSpPr/>
              <p:nvPr/>
            </p:nvSpPr>
            <p:spPr>
              <a:xfrm>
                <a:off x="5273990" y="4749007"/>
                <a:ext cx="69056" cy="3037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0" name="직사각형 69"/>
              <p:cNvSpPr/>
              <p:nvPr/>
            </p:nvSpPr>
            <p:spPr>
              <a:xfrm>
                <a:off x="5195171" y="4908551"/>
                <a:ext cx="69056" cy="1441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1" name="직사각형 70"/>
              <p:cNvSpPr/>
              <p:nvPr/>
            </p:nvSpPr>
            <p:spPr>
              <a:xfrm>
                <a:off x="5116352" y="4934745"/>
                <a:ext cx="69056" cy="11796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2" name="직사각형 71"/>
              <p:cNvSpPr/>
              <p:nvPr/>
            </p:nvSpPr>
            <p:spPr>
              <a:xfrm>
                <a:off x="5037533" y="4979989"/>
                <a:ext cx="69056" cy="7272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3" name="직사각형 72"/>
              <p:cNvSpPr/>
              <p:nvPr/>
            </p:nvSpPr>
            <p:spPr>
              <a:xfrm>
                <a:off x="4958714" y="4970464"/>
                <a:ext cx="69056" cy="8224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4" name="직사각형 73"/>
              <p:cNvSpPr/>
              <p:nvPr/>
            </p:nvSpPr>
            <p:spPr>
              <a:xfrm>
                <a:off x="4879895" y="4979989"/>
                <a:ext cx="69056" cy="7272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5" name="직사각형 74"/>
              <p:cNvSpPr/>
              <p:nvPr/>
            </p:nvSpPr>
            <p:spPr>
              <a:xfrm>
                <a:off x="4801076" y="5034708"/>
                <a:ext cx="69056" cy="1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6" name="직사각형 75"/>
              <p:cNvSpPr/>
              <p:nvPr/>
            </p:nvSpPr>
            <p:spPr>
              <a:xfrm>
                <a:off x="4722257" y="5045508"/>
                <a:ext cx="69056" cy="72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7" name="직사각형 76"/>
              <p:cNvSpPr/>
              <p:nvPr/>
            </p:nvSpPr>
            <p:spPr>
              <a:xfrm>
                <a:off x="4643438" y="5016708"/>
                <a:ext cx="69056" cy="36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grpSp>
      </p:grpSp>
      <p:grpSp>
        <p:nvGrpSpPr>
          <p:cNvPr id="80" name="그룹 79"/>
          <p:cNvGrpSpPr/>
          <p:nvPr/>
        </p:nvGrpSpPr>
        <p:grpSpPr>
          <a:xfrm>
            <a:off x="5064066" y="2266712"/>
            <a:ext cx="3829757" cy="1419684"/>
            <a:chOff x="1010226" y="3368040"/>
            <a:chExt cx="3829757" cy="1419684"/>
          </a:xfrm>
        </p:grpSpPr>
        <p:sp>
          <p:nvSpPr>
            <p:cNvPr id="81" name="TextBox 80">
              <a:extLst>
                <a:ext uri="{FF2B5EF4-FFF2-40B4-BE49-F238E27FC236}">
                  <a16:creationId xmlns="" xmlns:a16="http://schemas.microsoft.com/office/drawing/2014/main" id="{B8F0DB4C-9B7F-4308-8EA4-BF1C8920B6D2}"/>
                </a:ext>
              </a:extLst>
            </p:cNvPr>
            <p:cNvSpPr txBox="1"/>
            <p:nvPr/>
          </p:nvSpPr>
          <p:spPr>
            <a:xfrm>
              <a:off x="2757429" y="3368040"/>
              <a:ext cx="484632" cy="369332"/>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dirty="0"/>
                <a:t>B</a:t>
              </a:r>
            </a:p>
          </p:txBody>
        </p:sp>
        <p:grpSp>
          <p:nvGrpSpPr>
            <p:cNvPr id="82" name="그룹 81"/>
            <p:cNvGrpSpPr/>
            <p:nvPr/>
          </p:nvGrpSpPr>
          <p:grpSpPr>
            <a:xfrm>
              <a:off x="1010226" y="3819665"/>
              <a:ext cx="3829757" cy="968059"/>
              <a:chOff x="3358139" y="4441966"/>
              <a:chExt cx="3829757" cy="968059"/>
            </a:xfrm>
          </p:grpSpPr>
          <p:grpSp>
            <p:nvGrpSpPr>
              <p:cNvPr id="83" name="그룹 82"/>
              <p:cNvGrpSpPr/>
              <p:nvPr/>
            </p:nvGrpSpPr>
            <p:grpSpPr>
              <a:xfrm>
                <a:off x="3753843" y="4565657"/>
                <a:ext cx="70377" cy="485405"/>
                <a:chOff x="3274297" y="4625001"/>
                <a:chExt cx="54000" cy="372449"/>
              </a:xfrm>
            </p:grpSpPr>
            <p:cxnSp>
              <p:nvCxnSpPr>
                <p:cNvPr id="134" name="직선 연결선 133"/>
                <p:cNvCxnSpPr/>
                <p:nvPr/>
              </p:nvCxnSpPr>
              <p:spPr>
                <a:xfrm>
                  <a:off x="3324303" y="4625001"/>
                  <a:ext cx="0" cy="37244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6" name="직선 연결선 135"/>
                <p:cNvCxnSpPr/>
                <p:nvPr/>
              </p:nvCxnSpPr>
              <p:spPr>
                <a:xfrm>
                  <a:off x="3274297"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직선 연결선 136"/>
                <p:cNvCxnSpPr/>
                <p:nvPr/>
              </p:nvCxnSpPr>
              <p:spPr>
                <a:xfrm>
                  <a:off x="3274297" y="462731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8" name="직선 연결선 137"/>
                <p:cNvCxnSpPr/>
                <p:nvPr/>
              </p:nvCxnSpPr>
              <p:spPr>
                <a:xfrm>
                  <a:off x="3274297" y="4719852"/>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직선 연결선 138"/>
                <p:cNvCxnSpPr/>
                <p:nvPr/>
              </p:nvCxnSpPr>
              <p:spPr>
                <a:xfrm>
                  <a:off x="3274297" y="4812384"/>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직선 연결선 139"/>
                <p:cNvCxnSpPr/>
                <p:nvPr/>
              </p:nvCxnSpPr>
              <p:spPr>
                <a:xfrm>
                  <a:off x="3274297" y="4904917"/>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3439637" y="4625213"/>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15</a:t>
                </a:r>
              </a:p>
            </p:txBody>
          </p:sp>
          <p:sp>
            <p:nvSpPr>
              <p:cNvPr id="85" name="TextBox 84"/>
              <p:cNvSpPr txBox="1"/>
              <p:nvPr/>
            </p:nvSpPr>
            <p:spPr>
              <a:xfrm>
                <a:off x="3439637" y="4854679"/>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5</a:t>
                </a:r>
              </a:p>
            </p:txBody>
          </p:sp>
          <p:sp>
            <p:nvSpPr>
              <p:cNvPr id="86" name="TextBox 85"/>
              <p:cNvSpPr txBox="1"/>
              <p:nvPr/>
            </p:nvSpPr>
            <p:spPr>
              <a:xfrm>
                <a:off x="3439637" y="4963676"/>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87" name="TextBox 86"/>
              <p:cNvSpPr txBox="1"/>
              <p:nvPr/>
            </p:nvSpPr>
            <p:spPr>
              <a:xfrm rot="16200000">
                <a:off x="3082635" y="4717470"/>
                <a:ext cx="689508"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Frequency</a:t>
                </a:r>
              </a:p>
            </p:txBody>
          </p:sp>
          <p:grpSp>
            <p:nvGrpSpPr>
              <p:cNvPr id="88" name="그룹 87"/>
              <p:cNvGrpSpPr/>
              <p:nvPr/>
            </p:nvGrpSpPr>
            <p:grpSpPr>
              <a:xfrm rot="16200000">
                <a:off x="5470976" y="3590298"/>
                <a:ext cx="70377" cy="3127534"/>
                <a:chOff x="2930798" y="3635375"/>
                <a:chExt cx="54000" cy="2399746"/>
              </a:xfrm>
            </p:grpSpPr>
            <p:cxnSp>
              <p:nvCxnSpPr>
                <p:cNvPr id="128" name="직선 연결선 127"/>
                <p:cNvCxnSpPr/>
                <p:nvPr/>
              </p:nvCxnSpPr>
              <p:spPr>
                <a:xfrm rot="5400000">
                  <a:off x="1783312" y="4835248"/>
                  <a:ext cx="239974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직선 연결선 128"/>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0" name="직선 연결선 129"/>
                <p:cNvCxnSpPr/>
                <p:nvPr/>
              </p:nvCxnSpPr>
              <p:spPr>
                <a:xfrm>
                  <a:off x="2930798" y="6034062"/>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p:cNvCxnSpPr/>
                <p:nvPr/>
              </p:nvCxnSpPr>
              <p:spPr>
                <a:xfrm>
                  <a:off x="2930798" y="483590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2" name="직선 연결선 131"/>
                <p:cNvCxnSpPr/>
                <p:nvPr/>
              </p:nvCxnSpPr>
              <p:spPr>
                <a:xfrm>
                  <a:off x="2930798" y="543498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3" name="직선 연결선 132"/>
                <p:cNvCxnSpPr/>
                <p:nvPr/>
              </p:nvCxnSpPr>
              <p:spPr>
                <a:xfrm>
                  <a:off x="2930798" y="423683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89" name="TextBox 88"/>
              <p:cNvSpPr txBox="1"/>
              <p:nvPr/>
            </p:nvSpPr>
            <p:spPr>
              <a:xfrm>
                <a:off x="3823651" y="5229522"/>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90" name="TextBox 89"/>
              <p:cNvSpPr txBox="1"/>
              <p:nvPr/>
            </p:nvSpPr>
            <p:spPr>
              <a:xfrm>
                <a:off x="5381469"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sp>
            <p:nvSpPr>
              <p:cNvPr id="91" name="TextBox 90"/>
              <p:cNvSpPr txBox="1"/>
              <p:nvPr/>
            </p:nvSpPr>
            <p:spPr>
              <a:xfrm>
                <a:off x="6160378"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15</a:t>
                </a:r>
              </a:p>
            </p:txBody>
          </p:sp>
          <p:sp>
            <p:nvSpPr>
              <p:cNvPr id="93" name="TextBox 92"/>
              <p:cNvSpPr txBox="1"/>
              <p:nvPr/>
            </p:nvSpPr>
            <p:spPr>
              <a:xfrm>
                <a:off x="6939285" y="5229522"/>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20</a:t>
                </a:r>
              </a:p>
            </p:txBody>
          </p:sp>
          <p:sp>
            <p:nvSpPr>
              <p:cNvPr id="94" name="TextBox 93"/>
              <p:cNvSpPr txBox="1"/>
              <p:nvPr/>
            </p:nvSpPr>
            <p:spPr>
              <a:xfrm>
                <a:off x="4602560"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5</a:t>
                </a:r>
              </a:p>
            </p:txBody>
          </p:sp>
        </p:grpSp>
      </p:grpSp>
      <p:grpSp>
        <p:nvGrpSpPr>
          <p:cNvPr id="5" name="그룹 4"/>
          <p:cNvGrpSpPr/>
          <p:nvPr/>
        </p:nvGrpSpPr>
        <p:grpSpPr>
          <a:xfrm>
            <a:off x="6117431" y="2749153"/>
            <a:ext cx="2497932" cy="579929"/>
            <a:chOff x="6135897" y="3850481"/>
            <a:chExt cx="2417555" cy="579929"/>
          </a:xfrm>
        </p:grpSpPr>
        <p:sp>
          <p:nvSpPr>
            <p:cNvPr id="157" name="직사각형 156"/>
            <p:cNvSpPr/>
            <p:nvPr/>
          </p:nvSpPr>
          <p:spPr>
            <a:xfrm>
              <a:off x="6591669" y="3850481"/>
              <a:ext cx="138698" cy="57992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58" name="직사각형 157"/>
            <p:cNvSpPr/>
            <p:nvPr/>
          </p:nvSpPr>
          <p:spPr>
            <a:xfrm>
              <a:off x="6743593" y="3876675"/>
              <a:ext cx="138698" cy="5537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59" name="직사각형 158"/>
            <p:cNvSpPr/>
            <p:nvPr/>
          </p:nvSpPr>
          <p:spPr>
            <a:xfrm>
              <a:off x="6895517" y="4067175"/>
              <a:ext cx="138698" cy="3632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0" name="직사각형 159"/>
            <p:cNvSpPr/>
            <p:nvPr/>
          </p:nvSpPr>
          <p:spPr>
            <a:xfrm>
              <a:off x="7047441" y="4045744"/>
              <a:ext cx="138698" cy="38466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1" name="직사각형 160"/>
            <p:cNvSpPr/>
            <p:nvPr/>
          </p:nvSpPr>
          <p:spPr>
            <a:xfrm>
              <a:off x="7199365" y="4264819"/>
              <a:ext cx="138698" cy="16559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2" name="직사각형 161"/>
            <p:cNvSpPr/>
            <p:nvPr/>
          </p:nvSpPr>
          <p:spPr>
            <a:xfrm>
              <a:off x="7351289" y="4288631"/>
              <a:ext cx="138698" cy="14177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3" name="직사각형 162"/>
            <p:cNvSpPr/>
            <p:nvPr/>
          </p:nvSpPr>
          <p:spPr>
            <a:xfrm>
              <a:off x="6439745" y="4002912"/>
              <a:ext cx="138698" cy="42749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4" name="직사각형 163"/>
            <p:cNvSpPr/>
            <p:nvPr/>
          </p:nvSpPr>
          <p:spPr>
            <a:xfrm>
              <a:off x="6287821" y="4140994"/>
              <a:ext cx="138698" cy="28941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5" name="직사각형 164"/>
            <p:cNvSpPr/>
            <p:nvPr/>
          </p:nvSpPr>
          <p:spPr>
            <a:xfrm>
              <a:off x="6135897" y="4379119"/>
              <a:ext cx="138698" cy="5129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6" name="직사각형 165"/>
            <p:cNvSpPr/>
            <p:nvPr/>
          </p:nvSpPr>
          <p:spPr>
            <a:xfrm>
              <a:off x="7503213" y="4408809"/>
              <a:ext cx="138698" cy="216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7" name="직사각형 166"/>
            <p:cNvSpPr/>
            <p:nvPr/>
          </p:nvSpPr>
          <p:spPr>
            <a:xfrm>
              <a:off x="7655137" y="4408809"/>
              <a:ext cx="138698" cy="216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8" name="직사각형 167"/>
            <p:cNvSpPr/>
            <p:nvPr/>
          </p:nvSpPr>
          <p:spPr>
            <a:xfrm>
              <a:off x="7807061" y="4408809"/>
              <a:ext cx="138698" cy="216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9" name="직사각형 168"/>
            <p:cNvSpPr/>
            <p:nvPr/>
          </p:nvSpPr>
          <p:spPr>
            <a:xfrm>
              <a:off x="8262833" y="4408809"/>
              <a:ext cx="138698" cy="216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70" name="직사각형 169"/>
            <p:cNvSpPr/>
            <p:nvPr/>
          </p:nvSpPr>
          <p:spPr>
            <a:xfrm>
              <a:off x="8414754" y="4408809"/>
              <a:ext cx="138698" cy="216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71" name="직사각형 170"/>
            <p:cNvSpPr/>
            <p:nvPr/>
          </p:nvSpPr>
          <p:spPr>
            <a:xfrm>
              <a:off x="7958985" y="4384690"/>
              <a:ext cx="138698" cy="4571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72" name="직사각형 171"/>
            <p:cNvSpPr/>
            <p:nvPr/>
          </p:nvSpPr>
          <p:spPr>
            <a:xfrm>
              <a:off x="8110909" y="4333876"/>
              <a:ext cx="138698" cy="965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grpSp>
      <p:grpSp>
        <p:nvGrpSpPr>
          <p:cNvPr id="101" name="그룹 10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9" name="직사각형 1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4.3. Graphs for Categorical Data Summary</a:t>
              </a:r>
              <a:endParaRPr lang="ko-KR" altLang="en-US" dirty="0">
                <a:solidFill>
                  <a:prstClr val="white"/>
                </a:solidFill>
                <a:latin typeface="SamsungSharpSans-Medium" pitchFamily="2" charset="0"/>
                <a:cs typeface="SamsungSharpSans-Medium" pitchFamily="2" charset="0"/>
              </a:endParaRPr>
            </a:p>
          </p:txBody>
        </p:sp>
        <p:sp>
          <p:nvSpPr>
            <p:cNvPr id="120" name="직사각형 1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105" name="그룹 104">
            <a:extLst>
              <a:ext uri="{FF2B5EF4-FFF2-40B4-BE49-F238E27FC236}">
                <a16:creationId xmlns=""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122" name="직사각형 121">
              <a:extLst>
                <a:ext uri="{FF2B5EF4-FFF2-40B4-BE49-F238E27FC236}">
                  <a16:creationId xmlns=""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Bivariate visualization:</a:t>
              </a:r>
            </a:p>
          </p:txBody>
        </p:sp>
        <p:sp>
          <p:nvSpPr>
            <p:cNvPr id="123" name="Rectangle 12">
              <a:extLst>
                <a:ext uri="{FF2B5EF4-FFF2-40B4-BE49-F238E27FC236}">
                  <a16:creationId xmlns=""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One continuous numeric variable &amp; one categorical variable: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Multiple </a:t>
              </a:r>
              <a:r>
                <a:rPr lang="en-US" altLang="ko-KR" sz="1300" dirty="0" smtClean="0">
                  <a:solidFill>
                    <a:schemeClr val="tx1">
                      <a:lumMod val="85000"/>
                      <a:lumOff val="15000"/>
                    </a:schemeClr>
                  </a:solidFill>
                  <a:latin typeface="SamsungOne 700" panose="020B0803030303020204" pitchFamily="34" charset="0"/>
                  <a:ea typeface="SamsungOne 700" panose="020B0803030303020204" pitchFamily="34" charset="0"/>
                </a:rPr>
                <a:t>histograms</a:t>
              </a:r>
              <a:endPar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endParaRPr>
            </a:p>
          </p:txBody>
        </p:sp>
      </p:grpSp>
    </p:spTree>
    <p:custDataLst>
      <p:tags r:id="rId1"/>
    </p:custDataLst>
    <p:extLst>
      <p:ext uri="{BB962C8B-B14F-4D97-AF65-F5344CB8AC3E}">
        <p14:creationId xmlns:p14="http://schemas.microsoft.com/office/powerpoint/2010/main" val="112760072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12">
            <a:extLst>
              <a:ext uri="{FF2B5EF4-FFF2-40B4-BE49-F238E27FC236}">
                <a16:creationId xmlns="" xmlns:a16="http://schemas.microsoft.com/office/drawing/2014/main" id="{2F69B3D5-8253-464E-8811-27B2225BC61D}"/>
              </a:ext>
            </a:extLst>
          </p:cNvPr>
          <p:cNvSpPr/>
          <p:nvPr/>
        </p:nvSpPr>
        <p:spPr>
          <a:xfrm>
            <a:off x="711200" y="487357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Use color to distinguish the categories of the secondary variable. </a:t>
            </a:r>
          </a:p>
        </p:txBody>
      </p:sp>
      <p:graphicFrame>
        <p:nvGraphicFramePr>
          <p:cNvPr id="19" name="표 18"/>
          <p:cNvGraphicFramePr>
            <a:graphicFrameLocks noGrp="1"/>
          </p:cNvGraphicFramePr>
          <p:nvPr/>
        </p:nvGraphicFramePr>
        <p:xfrm>
          <a:off x="3802398" y="2266712"/>
          <a:ext cx="2105662" cy="2177222"/>
        </p:xfrm>
        <a:graphic>
          <a:graphicData uri="http://schemas.openxmlformats.org/drawingml/2006/table">
            <a:tbl>
              <a:tblPr firstRow="1" bandRow="1">
                <a:tableStyleId>{5C22544A-7EE6-4342-B048-85BDC9FD1C3A}</a:tableStyleId>
              </a:tblPr>
              <a:tblGrid>
                <a:gridCol w="306390">
                  <a:extLst>
                    <a:ext uri="{9D8B030D-6E8A-4147-A177-3AD203B41FA5}">
                      <a16:colId xmlns="" xmlns:a16="http://schemas.microsoft.com/office/drawing/2014/main" val="20000"/>
                    </a:ext>
                  </a:extLst>
                </a:gridCol>
                <a:gridCol w="503238">
                  <a:extLst>
                    <a:ext uri="{9D8B030D-6E8A-4147-A177-3AD203B41FA5}">
                      <a16:colId xmlns="" xmlns:a16="http://schemas.microsoft.com/office/drawing/2014/main" val="20001"/>
                    </a:ext>
                  </a:extLst>
                </a:gridCol>
                <a:gridCol w="503238">
                  <a:extLst>
                    <a:ext uri="{9D8B030D-6E8A-4147-A177-3AD203B41FA5}">
                      <a16:colId xmlns="" xmlns:a16="http://schemas.microsoft.com/office/drawing/2014/main" val="20002"/>
                    </a:ext>
                  </a:extLst>
                </a:gridCol>
                <a:gridCol w="503238">
                  <a:extLst>
                    <a:ext uri="{9D8B030D-6E8A-4147-A177-3AD203B41FA5}">
                      <a16:colId xmlns="" xmlns:a16="http://schemas.microsoft.com/office/drawing/2014/main" val="20003"/>
                    </a:ext>
                  </a:extLst>
                </a:gridCol>
                <a:gridCol w="289558">
                  <a:extLst>
                    <a:ext uri="{9D8B030D-6E8A-4147-A177-3AD203B41FA5}">
                      <a16:colId xmlns="" xmlns:a16="http://schemas.microsoft.com/office/drawing/2014/main" val="20004"/>
                    </a:ext>
                  </a:extLst>
                </a:gridCol>
              </a:tblGrid>
              <a:tr h="87972">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0"/>
                  </a:ext>
                </a:extLst>
              </a:tr>
              <a:tr h="201305">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1"/>
                  </a:ext>
                </a:extLst>
              </a:tr>
              <a:tr h="201305">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2"/>
                  </a:ext>
                </a:extLst>
              </a:tr>
              <a:tr h="201305">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3"/>
                  </a:ext>
                </a:extLst>
              </a:tr>
              <a:tr h="201305">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4"/>
                  </a:ext>
                </a:extLst>
              </a:tr>
              <a:tr h="201305">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5"/>
                  </a:ext>
                </a:extLst>
              </a:tr>
              <a:tr h="201305">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6"/>
                  </a:ext>
                </a:extLst>
              </a:tr>
              <a:tr h="201305">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7"/>
                  </a:ext>
                </a:extLst>
              </a:tr>
              <a:tr h="201305">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8"/>
                  </a:ext>
                </a:extLst>
              </a:tr>
              <a:tr h="201305">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9"/>
                  </a:ext>
                </a:extLst>
              </a:tr>
              <a:tr h="201305">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10"/>
                  </a:ext>
                </a:extLst>
              </a:tr>
              <a:tr h="72008">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11"/>
                  </a:ext>
                </a:extLst>
              </a:tr>
            </a:tbl>
          </a:graphicData>
        </a:graphic>
      </p:graphicFrame>
      <p:grpSp>
        <p:nvGrpSpPr>
          <p:cNvPr id="20" name="그룹 19"/>
          <p:cNvGrpSpPr/>
          <p:nvPr/>
        </p:nvGrpSpPr>
        <p:grpSpPr>
          <a:xfrm>
            <a:off x="3734004" y="2268434"/>
            <a:ext cx="2584246" cy="2473829"/>
            <a:chOff x="3734004" y="3077536"/>
            <a:chExt cx="2584246" cy="2473829"/>
          </a:xfrm>
        </p:grpSpPr>
        <p:sp>
          <p:nvSpPr>
            <p:cNvPr id="27" name="직사각형 26"/>
            <p:cNvSpPr/>
            <p:nvPr/>
          </p:nvSpPr>
          <p:spPr>
            <a:xfrm>
              <a:off x="3975025" y="4362450"/>
              <a:ext cx="266850" cy="812225"/>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cxnSp>
          <p:nvCxnSpPr>
            <p:cNvPr id="28" name="직선 연결선 27"/>
            <p:cNvCxnSpPr/>
            <p:nvPr/>
          </p:nvCxnSpPr>
          <p:spPr>
            <a:xfrm>
              <a:off x="3734004" y="397179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a:off x="3734004" y="5180225"/>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a:off x="3734004" y="497881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a:off x="3734004" y="4777414"/>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3734004" y="4374606"/>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a:off x="3734004" y="4173202"/>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a:off x="3734004" y="4576010"/>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rot="16200000">
              <a:off x="4072982"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rot="16200000">
              <a:off x="5583090"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p:cNvCxnSpPr/>
            <p:nvPr/>
          </p:nvCxnSpPr>
          <p:spPr>
            <a:xfrm rot="16200000">
              <a:off x="4574764"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rot="16200000">
              <a:off x="5078927"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986442"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a:t>
              </a:r>
            </a:p>
          </p:txBody>
        </p:sp>
        <p:sp>
          <p:nvSpPr>
            <p:cNvPr id="46" name="TextBox 45"/>
            <p:cNvSpPr txBox="1"/>
            <p:nvPr/>
          </p:nvSpPr>
          <p:spPr>
            <a:xfrm>
              <a:off x="4485770"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B</a:t>
              </a:r>
            </a:p>
          </p:txBody>
        </p:sp>
        <p:sp>
          <p:nvSpPr>
            <p:cNvPr id="47" name="TextBox 46"/>
            <p:cNvSpPr txBox="1"/>
            <p:nvPr/>
          </p:nvSpPr>
          <p:spPr>
            <a:xfrm>
              <a:off x="5502179"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D</a:t>
              </a:r>
            </a:p>
          </p:txBody>
        </p:sp>
        <p:sp>
          <p:nvSpPr>
            <p:cNvPr id="48" name="TextBox 47"/>
            <p:cNvSpPr txBox="1"/>
            <p:nvPr/>
          </p:nvSpPr>
          <p:spPr>
            <a:xfrm>
              <a:off x="4987481"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C</a:t>
              </a:r>
            </a:p>
          </p:txBody>
        </p:sp>
        <p:cxnSp>
          <p:nvCxnSpPr>
            <p:cNvPr id="56" name="직선 연결선 55"/>
            <p:cNvCxnSpPr/>
            <p:nvPr/>
          </p:nvCxnSpPr>
          <p:spPr>
            <a:xfrm>
              <a:off x="3734004" y="3568990"/>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p:cNvCxnSpPr/>
            <p:nvPr/>
          </p:nvCxnSpPr>
          <p:spPr>
            <a:xfrm>
              <a:off x="3734004" y="3166182"/>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직사각형 57"/>
            <p:cNvSpPr/>
            <p:nvPr/>
          </p:nvSpPr>
          <p:spPr>
            <a:xfrm>
              <a:off x="6073150" y="3375986"/>
              <a:ext cx="245100" cy="24510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f</a:t>
              </a:r>
              <a:endParaRPr lang="ko-KR" alt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sp>
          <p:nvSpPr>
            <p:cNvPr id="59" name="직사각형 58"/>
            <p:cNvSpPr/>
            <p:nvPr/>
          </p:nvSpPr>
          <p:spPr>
            <a:xfrm>
              <a:off x="6073150" y="3077536"/>
              <a:ext cx="245100" cy="2451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600" dirty="0">
                  <a:solidFill>
                    <a:schemeClr val="bg1"/>
                  </a:solidFill>
                  <a:latin typeface="SamsungOne 400" panose="020B0503030303020204" pitchFamily="34" charset="0"/>
                  <a:ea typeface="SamsungOne 400" panose="020B0503030303020204" pitchFamily="34" charset="0"/>
                  <a:cs typeface="Times New Roman" panose="02020603050405020304" pitchFamily="18" charset="0"/>
                </a:rPr>
                <a:t>m</a:t>
              </a:r>
              <a:endParaRPr lang="ko-KR" altLang="en-US" sz="1600" dirty="0">
                <a:solidFill>
                  <a:schemeClr val="bg1"/>
                </a:solidFill>
                <a:latin typeface="SamsungOne 400" panose="020B0503030303020204" pitchFamily="34" charset="0"/>
                <a:ea typeface="SamsungOne 400" panose="020B0503030303020204" pitchFamily="34" charset="0"/>
                <a:cs typeface="Times New Roman" panose="02020603050405020304" pitchFamily="18" charset="0"/>
              </a:endParaRPr>
            </a:p>
          </p:txBody>
        </p:sp>
        <p:sp>
          <p:nvSpPr>
            <p:cNvPr id="60" name="직사각형 59"/>
            <p:cNvSpPr/>
            <p:nvPr/>
          </p:nvSpPr>
          <p:spPr>
            <a:xfrm>
              <a:off x="3975025" y="3562350"/>
              <a:ext cx="266850" cy="80104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1" name="직사각형 60"/>
            <p:cNvSpPr/>
            <p:nvPr/>
          </p:nvSpPr>
          <p:spPr>
            <a:xfrm>
              <a:off x="4479777" y="4772025"/>
              <a:ext cx="266850" cy="40265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2" name="직사각형 61"/>
            <p:cNvSpPr/>
            <p:nvPr/>
          </p:nvSpPr>
          <p:spPr>
            <a:xfrm>
              <a:off x="4479777" y="3971925"/>
              <a:ext cx="266850" cy="80009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3" name="직사각형 62"/>
            <p:cNvSpPr/>
            <p:nvPr/>
          </p:nvSpPr>
          <p:spPr>
            <a:xfrm>
              <a:off x="4982718" y="4772025"/>
              <a:ext cx="266850" cy="40265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4" name="직사각형 63"/>
            <p:cNvSpPr/>
            <p:nvPr/>
          </p:nvSpPr>
          <p:spPr>
            <a:xfrm>
              <a:off x="4982718" y="3166183"/>
              <a:ext cx="266850" cy="160584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5" name="직사각형 64"/>
            <p:cNvSpPr/>
            <p:nvPr/>
          </p:nvSpPr>
          <p:spPr>
            <a:xfrm>
              <a:off x="5484804" y="3971925"/>
              <a:ext cx="266850" cy="120275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6" name="직사각형 65"/>
            <p:cNvSpPr/>
            <p:nvPr/>
          </p:nvSpPr>
          <p:spPr>
            <a:xfrm>
              <a:off x="5484804" y="3166183"/>
              <a:ext cx="266850" cy="80574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cxnSp>
          <p:nvCxnSpPr>
            <p:cNvPr id="67" name="직선 연결선 66"/>
            <p:cNvCxnSpPr/>
            <p:nvPr/>
          </p:nvCxnSpPr>
          <p:spPr>
            <a:xfrm>
              <a:off x="3734004" y="3367586"/>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p:cNvCxnSpPr/>
            <p:nvPr/>
          </p:nvCxnSpPr>
          <p:spPr>
            <a:xfrm>
              <a:off x="3734004" y="3770394"/>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0" name="그룹 3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4.3. Graphs for Categorical Data Summary</a:t>
              </a:r>
              <a:endParaRPr lang="ko-KR" altLang="en-US" dirty="0">
                <a:solidFill>
                  <a:prstClr val="white"/>
                </a:solidFill>
                <a:latin typeface="SamsungSharpSans-Medium" pitchFamily="2" charset="0"/>
                <a:cs typeface="SamsungSharpSans-Medium" pitchFamily="2" charset="0"/>
              </a:endParaRPr>
            </a:p>
          </p:txBody>
        </p:sp>
        <p:sp>
          <p:nvSpPr>
            <p:cNvPr id="54" name="직사각형 5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52" name="그룹 51">
            <a:extLst>
              <a:ext uri="{FF2B5EF4-FFF2-40B4-BE49-F238E27FC236}">
                <a16:creationId xmlns=""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69" name="직사각형 68">
              <a:extLst>
                <a:ext uri="{FF2B5EF4-FFF2-40B4-BE49-F238E27FC236}">
                  <a16:creationId xmlns=""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Bivariate visualization:</a:t>
              </a:r>
            </a:p>
          </p:txBody>
        </p:sp>
        <p:sp>
          <p:nvSpPr>
            <p:cNvPr id="70" name="Rectangle 12">
              <a:extLst>
                <a:ext uri="{FF2B5EF4-FFF2-40B4-BE49-F238E27FC236}">
                  <a16:creationId xmlns=""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Two categorical variables: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Bar plot</a:t>
              </a:r>
            </a:p>
          </p:txBody>
        </p:sp>
      </p:grpSp>
    </p:spTree>
    <p:custDataLst>
      <p:tags r:id="rId1"/>
    </p:custDataLst>
    <p:extLst>
      <p:ext uri="{BB962C8B-B14F-4D97-AF65-F5344CB8AC3E}">
        <p14:creationId xmlns:p14="http://schemas.microsoft.com/office/powerpoint/2010/main" val="100180593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12">
            <a:extLst>
              <a:ext uri="{FF2B5EF4-FFF2-40B4-BE49-F238E27FC236}">
                <a16:creationId xmlns="" xmlns:a16="http://schemas.microsoft.com/office/drawing/2014/main" id="{618FF2BF-5915-473C-BDA7-698ABAF6577B}"/>
              </a:ext>
            </a:extLst>
          </p:cNvPr>
          <p:cNvSpPr/>
          <p:nvPr/>
        </p:nvSpPr>
        <p:spPr>
          <a:xfrm>
            <a:off x="711201" y="487357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Use color and dodged bars to distinguish the categories of the secondary variable.</a:t>
            </a:r>
          </a:p>
        </p:txBody>
      </p:sp>
      <p:graphicFrame>
        <p:nvGraphicFramePr>
          <p:cNvPr id="3" name="표 2"/>
          <p:cNvGraphicFramePr>
            <a:graphicFrameLocks noGrp="1"/>
          </p:cNvGraphicFramePr>
          <p:nvPr/>
        </p:nvGraphicFramePr>
        <p:xfrm>
          <a:off x="3802398" y="2266712"/>
          <a:ext cx="2105662" cy="2180396"/>
        </p:xfrm>
        <a:graphic>
          <a:graphicData uri="http://schemas.openxmlformats.org/drawingml/2006/table">
            <a:tbl>
              <a:tblPr firstRow="1" bandRow="1">
                <a:tableStyleId>{5C22544A-7EE6-4342-B048-85BDC9FD1C3A}</a:tableStyleId>
              </a:tblPr>
              <a:tblGrid>
                <a:gridCol w="306390">
                  <a:extLst>
                    <a:ext uri="{9D8B030D-6E8A-4147-A177-3AD203B41FA5}">
                      <a16:colId xmlns="" xmlns:a16="http://schemas.microsoft.com/office/drawing/2014/main" val="20000"/>
                    </a:ext>
                  </a:extLst>
                </a:gridCol>
                <a:gridCol w="503238">
                  <a:extLst>
                    <a:ext uri="{9D8B030D-6E8A-4147-A177-3AD203B41FA5}">
                      <a16:colId xmlns="" xmlns:a16="http://schemas.microsoft.com/office/drawing/2014/main" val="20001"/>
                    </a:ext>
                  </a:extLst>
                </a:gridCol>
                <a:gridCol w="503238">
                  <a:extLst>
                    <a:ext uri="{9D8B030D-6E8A-4147-A177-3AD203B41FA5}">
                      <a16:colId xmlns="" xmlns:a16="http://schemas.microsoft.com/office/drawing/2014/main" val="20002"/>
                    </a:ext>
                  </a:extLst>
                </a:gridCol>
                <a:gridCol w="503238">
                  <a:extLst>
                    <a:ext uri="{9D8B030D-6E8A-4147-A177-3AD203B41FA5}">
                      <a16:colId xmlns="" xmlns:a16="http://schemas.microsoft.com/office/drawing/2014/main" val="20003"/>
                    </a:ext>
                  </a:extLst>
                </a:gridCol>
                <a:gridCol w="289558">
                  <a:extLst>
                    <a:ext uri="{9D8B030D-6E8A-4147-A177-3AD203B41FA5}">
                      <a16:colId xmlns="" xmlns:a16="http://schemas.microsoft.com/office/drawing/2014/main" val="20004"/>
                    </a:ext>
                  </a:extLst>
                </a:gridCol>
              </a:tblGrid>
              <a:tr h="87972">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0"/>
                  </a:ext>
                </a:extLst>
              </a:tr>
              <a:tr h="252028">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1"/>
                  </a:ext>
                </a:extLst>
              </a:tr>
              <a:tr h="252028">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2"/>
                  </a:ext>
                </a:extLst>
              </a:tr>
              <a:tr h="252028">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3"/>
                  </a:ext>
                </a:extLst>
              </a:tr>
              <a:tr h="252028">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4"/>
                  </a:ext>
                </a:extLst>
              </a:tr>
              <a:tr h="252028">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5"/>
                  </a:ext>
                </a:extLst>
              </a:tr>
              <a:tr h="252028">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6"/>
                  </a:ext>
                </a:extLst>
              </a:tr>
              <a:tr h="252028">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7"/>
                  </a:ext>
                </a:extLst>
              </a:tr>
              <a:tr h="252028">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8"/>
                  </a:ext>
                </a:extLst>
              </a:tr>
              <a:tr h="72008">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9"/>
                  </a:ext>
                </a:extLst>
              </a:tr>
            </a:tbl>
          </a:graphicData>
        </a:graphic>
      </p:graphicFrame>
      <p:grpSp>
        <p:nvGrpSpPr>
          <p:cNvPr id="5" name="그룹 4"/>
          <p:cNvGrpSpPr/>
          <p:nvPr/>
        </p:nvGrpSpPr>
        <p:grpSpPr>
          <a:xfrm>
            <a:off x="3734004" y="2268434"/>
            <a:ext cx="2584246" cy="2473829"/>
            <a:chOff x="3734004" y="3077536"/>
            <a:chExt cx="2584246" cy="2473829"/>
          </a:xfrm>
        </p:grpSpPr>
        <p:sp>
          <p:nvSpPr>
            <p:cNvPr id="18" name="직사각형 17"/>
            <p:cNvSpPr/>
            <p:nvPr/>
          </p:nvSpPr>
          <p:spPr>
            <a:xfrm>
              <a:off x="3975025" y="4166762"/>
              <a:ext cx="133425" cy="100791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solidFill>
                  <a:schemeClr val="bg1"/>
                </a:solidFill>
              </a:endParaRPr>
            </a:p>
          </p:txBody>
        </p:sp>
        <p:cxnSp>
          <p:nvCxnSpPr>
            <p:cNvPr id="20" name="직선 연결선 19"/>
            <p:cNvCxnSpPr/>
            <p:nvPr/>
          </p:nvCxnSpPr>
          <p:spPr>
            <a:xfrm>
              <a:off x="3734004" y="3669692"/>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3734004" y="5180225"/>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3734004" y="4928467"/>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a:off x="3734004" y="4676712"/>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a:off x="3734004" y="4173202"/>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3734004" y="3921447"/>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a:off x="3734004" y="4424957"/>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rot="16200000">
              <a:off x="4072982"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rot="16200000">
              <a:off x="5583090"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rot="16200000">
              <a:off x="4574764"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rot="16200000">
              <a:off x="5078927"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6442"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a:t>
              </a:r>
            </a:p>
          </p:txBody>
        </p:sp>
        <p:sp>
          <p:nvSpPr>
            <p:cNvPr id="43" name="TextBox 42"/>
            <p:cNvSpPr txBox="1"/>
            <p:nvPr/>
          </p:nvSpPr>
          <p:spPr>
            <a:xfrm>
              <a:off x="4485770"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B</a:t>
              </a:r>
            </a:p>
          </p:txBody>
        </p:sp>
        <p:sp>
          <p:nvSpPr>
            <p:cNvPr id="44" name="TextBox 43"/>
            <p:cNvSpPr txBox="1"/>
            <p:nvPr/>
          </p:nvSpPr>
          <p:spPr>
            <a:xfrm>
              <a:off x="5502179"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D</a:t>
              </a:r>
            </a:p>
          </p:txBody>
        </p:sp>
        <p:sp>
          <p:nvSpPr>
            <p:cNvPr id="45" name="TextBox 44"/>
            <p:cNvSpPr txBox="1"/>
            <p:nvPr/>
          </p:nvSpPr>
          <p:spPr>
            <a:xfrm>
              <a:off x="4987481"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C</a:t>
              </a:r>
            </a:p>
          </p:txBody>
        </p:sp>
        <p:sp>
          <p:nvSpPr>
            <p:cNvPr id="46" name="직사각형 45"/>
            <p:cNvSpPr/>
            <p:nvPr/>
          </p:nvSpPr>
          <p:spPr>
            <a:xfrm>
              <a:off x="4108450" y="4166762"/>
              <a:ext cx="133425" cy="1007913"/>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47" name="직사각형 46"/>
            <p:cNvSpPr/>
            <p:nvPr/>
          </p:nvSpPr>
          <p:spPr>
            <a:xfrm>
              <a:off x="4479850" y="4166762"/>
              <a:ext cx="133425" cy="100791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solidFill>
                  <a:schemeClr val="bg1"/>
                </a:solidFill>
              </a:endParaRPr>
            </a:p>
          </p:txBody>
        </p:sp>
        <p:sp>
          <p:nvSpPr>
            <p:cNvPr id="48" name="직사각형 47"/>
            <p:cNvSpPr/>
            <p:nvPr/>
          </p:nvSpPr>
          <p:spPr>
            <a:xfrm>
              <a:off x="4613275" y="4666825"/>
              <a:ext cx="133425" cy="50785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49" name="직사각형 48"/>
            <p:cNvSpPr/>
            <p:nvPr/>
          </p:nvSpPr>
          <p:spPr>
            <a:xfrm>
              <a:off x="4984675" y="3166638"/>
              <a:ext cx="133425" cy="200803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solidFill>
                  <a:schemeClr val="bg1"/>
                </a:solidFill>
              </a:endParaRPr>
            </a:p>
          </p:txBody>
        </p:sp>
        <p:sp>
          <p:nvSpPr>
            <p:cNvPr id="50" name="직사각형 49"/>
            <p:cNvSpPr/>
            <p:nvPr/>
          </p:nvSpPr>
          <p:spPr>
            <a:xfrm>
              <a:off x="5118100" y="4666825"/>
              <a:ext cx="133425" cy="50785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1" name="직사각형 50"/>
            <p:cNvSpPr/>
            <p:nvPr/>
          </p:nvSpPr>
          <p:spPr>
            <a:xfrm>
              <a:off x="5481563" y="4166763"/>
              <a:ext cx="133425" cy="100791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solidFill>
                  <a:schemeClr val="bg1"/>
                </a:solidFill>
              </a:endParaRPr>
            </a:p>
          </p:txBody>
        </p:sp>
        <p:sp>
          <p:nvSpPr>
            <p:cNvPr id="52" name="직사각형 51"/>
            <p:cNvSpPr/>
            <p:nvPr/>
          </p:nvSpPr>
          <p:spPr>
            <a:xfrm>
              <a:off x="5614988" y="3661938"/>
              <a:ext cx="133425" cy="1512737"/>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cxnSp>
          <p:nvCxnSpPr>
            <p:cNvPr id="53" name="직선 연결선 52"/>
            <p:cNvCxnSpPr/>
            <p:nvPr/>
          </p:nvCxnSpPr>
          <p:spPr>
            <a:xfrm>
              <a:off x="3734004" y="3417937"/>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p:cNvCxnSpPr/>
            <p:nvPr/>
          </p:nvCxnSpPr>
          <p:spPr>
            <a:xfrm>
              <a:off x="3734004" y="3166182"/>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직사각형 3"/>
            <p:cNvSpPr/>
            <p:nvPr/>
          </p:nvSpPr>
          <p:spPr>
            <a:xfrm>
              <a:off x="6073150" y="3375986"/>
              <a:ext cx="245100" cy="24510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f</a:t>
              </a:r>
              <a:endParaRPr lang="ko-KR" alt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sp>
          <p:nvSpPr>
            <p:cNvPr id="55" name="직사각형 54"/>
            <p:cNvSpPr/>
            <p:nvPr/>
          </p:nvSpPr>
          <p:spPr>
            <a:xfrm>
              <a:off x="6073150" y="3077536"/>
              <a:ext cx="245100" cy="2451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600" dirty="0">
                  <a:solidFill>
                    <a:schemeClr val="bg1"/>
                  </a:solidFill>
                  <a:latin typeface="SamsungOne 400" panose="020B0503030303020204" pitchFamily="34" charset="0"/>
                  <a:ea typeface="SamsungOne 400" panose="020B0503030303020204" pitchFamily="34" charset="0"/>
                  <a:cs typeface="Times New Roman" panose="02020603050405020304" pitchFamily="18" charset="0"/>
                </a:rPr>
                <a:t>m</a:t>
              </a:r>
              <a:endParaRPr lang="ko-KR" altLang="en-US" sz="1600" dirty="0">
                <a:solidFill>
                  <a:schemeClr val="bg1"/>
                </a:solidFill>
                <a:latin typeface="SamsungOne 400" panose="020B0503030303020204" pitchFamily="34" charset="0"/>
                <a:ea typeface="SamsungOne 400" panose="020B0503030303020204" pitchFamily="34" charset="0"/>
                <a:cs typeface="Times New Roman" panose="02020603050405020304" pitchFamily="18" charset="0"/>
              </a:endParaRPr>
            </a:p>
          </p:txBody>
        </p:sp>
      </p:grpSp>
      <p:grpSp>
        <p:nvGrpSpPr>
          <p:cNvPr id="39" name="그룹 3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9" name="직사각형 5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4.3. Graphs for Categorical Data Summary</a:t>
              </a:r>
              <a:endParaRPr lang="ko-KR" altLang="en-US" dirty="0">
                <a:solidFill>
                  <a:prstClr val="white"/>
                </a:solidFill>
                <a:latin typeface="SamsungSharpSans-Medium" pitchFamily="2" charset="0"/>
                <a:cs typeface="SamsungSharpSans-Medium" pitchFamily="2" charset="0"/>
              </a:endParaRPr>
            </a:p>
          </p:txBody>
        </p:sp>
        <p:sp>
          <p:nvSpPr>
            <p:cNvPr id="60" name="직사각형 5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58" name="그룹 57">
            <a:extLst>
              <a:ext uri="{FF2B5EF4-FFF2-40B4-BE49-F238E27FC236}">
                <a16:creationId xmlns=""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62" name="직사각형 61">
              <a:extLst>
                <a:ext uri="{FF2B5EF4-FFF2-40B4-BE49-F238E27FC236}">
                  <a16:creationId xmlns=""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Bivariate visualization:</a:t>
              </a:r>
            </a:p>
          </p:txBody>
        </p:sp>
        <p:sp>
          <p:nvSpPr>
            <p:cNvPr id="63" name="Rectangle 12">
              <a:extLst>
                <a:ext uri="{FF2B5EF4-FFF2-40B4-BE49-F238E27FC236}">
                  <a16:creationId xmlns=""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Two categorical variables: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Bar plot</a:t>
              </a:r>
            </a:p>
          </p:txBody>
        </p:sp>
      </p:grpSp>
    </p:spTree>
    <p:custDataLst>
      <p:tags r:id="rId1"/>
    </p:custDataLst>
    <p:extLst>
      <p:ext uri="{BB962C8B-B14F-4D97-AF65-F5344CB8AC3E}">
        <p14:creationId xmlns:p14="http://schemas.microsoft.com/office/powerpoint/2010/main" val="355868294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2557070" y="3007726"/>
            <a:ext cx="4837576" cy="2725530"/>
            <a:chOff x="2409891" y="3310467"/>
            <a:chExt cx="4837576" cy="2725530"/>
          </a:xfrm>
        </p:grpSpPr>
        <p:sp>
          <p:nvSpPr>
            <p:cNvPr id="26" name="TextBox 25">
              <a:extLst>
                <a:ext uri="{FF2B5EF4-FFF2-40B4-BE49-F238E27FC236}">
                  <a16:creationId xmlns="" xmlns:a16="http://schemas.microsoft.com/office/drawing/2014/main" id="{7BA9218D-5697-4E43-86FA-B832710393FA}"/>
                </a:ext>
              </a:extLst>
            </p:cNvPr>
            <p:cNvSpPr txBox="1"/>
            <p:nvPr/>
          </p:nvSpPr>
          <p:spPr>
            <a:xfrm>
              <a:off x="3414201" y="5666665"/>
              <a:ext cx="335348" cy="369332"/>
            </a:xfrm>
            <a:prstGeom prst="rect">
              <a:avLst/>
            </a:prstGeom>
            <a:noFill/>
          </p:spPr>
          <p:txBody>
            <a:bodyPr wrap="none" rtlCol="0">
              <a:spAutoFit/>
            </a:bodyPr>
            <a:lstStyle/>
            <a:p>
              <a:pPr algn="ctr"/>
              <a:r>
                <a:rPr lang="en-US"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a:t>
              </a:r>
            </a:p>
          </p:txBody>
        </p:sp>
        <p:sp>
          <p:nvSpPr>
            <p:cNvPr id="28" name="TextBox 27">
              <a:extLst>
                <a:ext uri="{FF2B5EF4-FFF2-40B4-BE49-F238E27FC236}">
                  <a16:creationId xmlns="" xmlns:a16="http://schemas.microsoft.com/office/drawing/2014/main" id="{5032DB7F-BD93-4460-9976-04BF0E2B0D0E}"/>
                </a:ext>
              </a:extLst>
            </p:cNvPr>
            <p:cNvSpPr txBox="1"/>
            <p:nvPr/>
          </p:nvSpPr>
          <p:spPr>
            <a:xfrm>
              <a:off x="4463585" y="5666665"/>
              <a:ext cx="335348" cy="369332"/>
            </a:xfrm>
            <a:prstGeom prst="rect">
              <a:avLst/>
            </a:prstGeom>
            <a:noFill/>
          </p:spPr>
          <p:txBody>
            <a:bodyPr wrap="none" rtlCol="0">
              <a:spAutoFit/>
            </a:bodyPr>
            <a:lstStyle/>
            <a:p>
              <a:pPr algn="ctr"/>
              <a:r>
                <a:rPr lang="en-US"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B</a:t>
              </a:r>
            </a:p>
          </p:txBody>
        </p:sp>
        <p:sp>
          <p:nvSpPr>
            <p:cNvPr id="29" name="TextBox 28">
              <a:extLst>
                <a:ext uri="{FF2B5EF4-FFF2-40B4-BE49-F238E27FC236}">
                  <a16:creationId xmlns="" xmlns:a16="http://schemas.microsoft.com/office/drawing/2014/main" id="{26A9D91B-D158-4C83-8EEA-202106BE073E}"/>
                </a:ext>
              </a:extLst>
            </p:cNvPr>
            <p:cNvSpPr txBox="1"/>
            <p:nvPr/>
          </p:nvSpPr>
          <p:spPr>
            <a:xfrm>
              <a:off x="5518096" y="5666665"/>
              <a:ext cx="319318" cy="369332"/>
            </a:xfrm>
            <a:prstGeom prst="rect">
              <a:avLst/>
            </a:prstGeom>
            <a:noFill/>
          </p:spPr>
          <p:txBody>
            <a:bodyPr wrap="none" rtlCol="0">
              <a:spAutoFit/>
            </a:bodyPr>
            <a:lstStyle/>
            <a:p>
              <a:pPr algn="ctr"/>
              <a:r>
                <a:rPr lang="en-US"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C</a:t>
              </a:r>
            </a:p>
          </p:txBody>
        </p:sp>
        <p:sp>
          <p:nvSpPr>
            <p:cNvPr id="30" name="TextBox 29">
              <a:extLst>
                <a:ext uri="{FF2B5EF4-FFF2-40B4-BE49-F238E27FC236}">
                  <a16:creationId xmlns="" xmlns:a16="http://schemas.microsoft.com/office/drawing/2014/main" id="{78E8B9CB-CCBE-49C5-B541-747C5F3B4AF6}"/>
                </a:ext>
              </a:extLst>
            </p:cNvPr>
            <p:cNvSpPr txBox="1"/>
            <p:nvPr/>
          </p:nvSpPr>
          <p:spPr>
            <a:xfrm>
              <a:off x="6560913" y="5666665"/>
              <a:ext cx="340158" cy="369332"/>
            </a:xfrm>
            <a:prstGeom prst="rect">
              <a:avLst/>
            </a:prstGeom>
            <a:noFill/>
          </p:spPr>
          <p:txBody>
            <a:bodyPr wrap="none" rtlCol="0">
              <a:spAutoFit/>
            </a:bodyPr>
            <a:lstStyle/>
            <a:p>
              <a:pPr algn="ctr"/>
              <a:r>
                <a:rPr lang="en-US"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D</a:t>
              </a:r>
            </a:p>
          </p:txBody>
        </p:sp>
        <p:sp>
          <p:nvSpPr>
            <p:cNvPr id="2" name="자유형 1"/>
            <p:cNvSpPr/>
            <p:nvPr/>
          </p:nvSpPr>
          <p:spPr>
            <a:xfrm>
              <a:off x="3031067" y="3310467"/>
              <a:ext cx="4216400" cy="2319866"/>
            </a:xfrm>
            <a:custGeom>
              <a:avLst/>
              <a:gdLst>
                <a:gd name="connsiteX0" fmla="*/ 0 w 4216400"/>
                <a:gd name="connsiteY0" fmla="*/ 0 h 2319866"/>
                <a:gd name="connsiteX1" fmla="*/ 0 w 4216400"/>
                <a:gd name="connsiteY1" fmla="*/ 2319866 h 2319866"/>
                <a:gd name="connsiteX2" fmla="*/ 4216400 w 4216400"/>
                <a:gd name="connsiteY2" fmla="*/ 2319866 h 2319866"/>
              </a:gdLst>
              <a:ahLst/>
              <a:cxnLst>
                <a:cxn ang="0">
                  <a:pos x="connsiteX0" y="connsiteY0"/>
                </a:cxn>
                <a:cxn ang="0">
                  <a:pos x="connsiteX1" y="connsiteY1"/>
                </a:cxn>
                <a:cxn ang="0">
                  <a:pos x="connsiteX2" y="connsiteY2"/>
                </a:cxn>
              </a:cxnLst>
              <a:rect l="l" t="t" r="r" b="b"/>
              <a:pathLst>
                <a:path w="4216400" h="2319866">
                  <a:moveTo>
                    <a:pt x="0" y="0"/>
                  </a:moveTo>
                  <a:lnTo>
                    <a:pt x="0" y="2319866"/>
                  </a:lnTo>
                  <a:lnTo>
                    <a:pt x="4216400" y="2319866"/>
                  </a:lnTo>
                </a:path>
              </a:pathLst>
            </a:custGeom>
            <a:noFill/>
            <a:ln>
              <a:solidFill>
                <a:schemeClr val="bg1">
                  <a:lumMod val="65000"/>
                </a:schemeClr>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직사각형 51"/>
            <p:cNvSpPr/>
            <p:nvPr/>
          </p:nvSpPr>
          <p:spPr>
            <a:xfrm>
              <a:off x="6603984" y="3471334"/>
              <a:ext cx="254016" cy="2159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3" name="직사각형 52"/>
            <p:cNvSpPr/>
            <p:nvPr/>
          </p:nvSpPr>
          <p:spPr>
            <a:xfrm>
              <a:off x="5554118" y="3784600"/>
              <a:ext cx="254016" cy="18457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4" name="직사각형 53"/>
            <p:cNvSpPr/>
            <p:nvPr/>
          </p:nvSpPr>
          <p:spPr>
            <a:xfrm>
              <a:off x="4504251" y="4622800"/>
              <a:ext cx="254016" cy="10075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5" name="직사각형 54"/>
            <p:cNvSpPr/>
            <p:nvPr/>
          </p:nvSpPr>
          <p:spPr>
            <a:xfrm>
              <a:off x="3454384" y="4792132"/>
              <a:ext cx="254016" cy="83820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6" name="TextBox 55">
              <a:extLst>
                <a:ext uri="{FF2B5EF4-FFF2-40B4-BE49-F238E27FC236}">
                  <a16:creationId xmlns="" xmlns:a16="http://schemas.microsoft.com/office/drawing/2014/main" id="{7BA9218D-5697-4E43-86FA-B832710393FA}"/>
                </a:ext>
              </a:extLst>
            </p:cNvPr>
            <p:cNvSpPr txBox="1"/>
            <p:nvPr/>
          </p:nvSpPr>
          <p:spPr>
            <a:xfrm>
              <a:off x="2425119" y="3801404"/>
              <a:ext cx="502061" cy="307777"/>
            </a:xfrm>
            <a:prstGeom prst="rect">
              <a:avLst/>
            </a:prstGeom>
            <a:noFill/>
          </p:spPr>
          <p:txBody>
            <a:bodyPr wrap="none" rtlCol="0" anchor="ctr">
              <a:spAutoFit/>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71.0</a:t>
              </a:r>
            </a:p>
          </p:txBody>
        </p:sp>
        <p:cxnSp>
          <p:nvCxnSpPr>
            <p:cNvPr id="58" name="직선 연결선 57"/>
            <p:cNvCxnSpPr/>
            <p:nvPr/>
          </p:nvCxnSpPr>
          <p:spPr>
            <a:xfrm>
              <a:off x="2957669" y="5629394"/>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9" name="직선 연결선 58"/>
            <p:cNvCxnSpPr/>
            <p:nvPr/>
          </p:nvCxnSpPr>
          <p:spPr>
            <a:xfrm>
              <a:off x="2957669" y="4793575"/>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0" name="직선 연결선 59"/>
            <p:cNvCxnSpPr/>
            <p:nvPr/>
          </p:nvCxnSpPr>
          <p:spPr>
            <a:xfrm>
              <a:off x="2957669" y="3957756"/>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61" name="TextBox 60">
              <a:extLst>
                <a:ext uri="{FF2B5EF4-FFF2-40B4-BE49-F238E27FC236}">
                  <a16:creationId xmlns="" xmlns:a16="http://schemas.microsoft.com/office/drawing/2014/main" id="{7BA9218D-5697-4E43-86FA-B832710393FA}"/>
                </a:ext>
              </a:extLst>
            </p:cNvPr>
            <p:cNvSpPr txBox="1"/>
            <p:nvPr/>
          </p:nvSpPr>
          <p:spPr>
            <a:xfrm>
              <a:off x="2416303" y="4635823"/>
              <a:ext cx="519694" cy="307777"/>
            </a:xfrm>
            <a:prstGeom prst="rect">
              <a:avLst/>
            </a:prstGeom>
            <a:noFill/>
          </p:spPr>
          <p:txBody>
            <a:bodyPr wrap="none" rtlCol="0" anchor="ctr">
              <a:spAutoFit/>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70.5</a:t>
              </a:r>
            </a:p>
          </p:txBody>
        </p:sp>
        <p:sp>
          <p:nvSpPr>
            <p:cNvPr id="62" name="TextBox 61">
              <a:extLst>
                <a:ext uri="{FF2B5EF4-FFF2-40B4-BE49-F238E27FC236}">
                  <a16:creationId xmlns="" xmlns:a16="http://schemas.microsoft.com/office/drawing/2014/main" id="{7BA9218D-5697-4E43-86FA-B832710393FA}"/>
                </a:ext>
              </a:extLst>
            </p:cNvPr>
            <p:cNvSpPr txBox="1"/>
            <p:nvPr/>
          </p:nvSpPr>
          <p:spPr>
            <a:xfrm>
              <a:off x="2409891" y="5475505"/>
              <a:ext cx="532517" cy="307777"/>
            </a:xfrm>
            <a:prstGeom prst="rect">
              <a:avLst/>
            </a:prstGeom>
            <a:noFill/>
          </p:spPr>
          <p:txBody>
            <a:bodyPr wrap="none" rtlCol="0" anchor="ctr">
              <a:spAutoFit/>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70.0</a:t>
              </a:r>
            </a:p>
          </p:txBody>
        </p:sp>
      </p:grpSp>
      <p:grpSp>
        <p:nvGrpSpPr>
          <p:cNvPr id="24" name="그룹 2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4" name="직사각형 3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4.3. Graphs for Categorical Data Summary</a:t>
              </a:r>
              <a:endParaRPr lang="ko-KR" altLang="en-US" dirty="0">
                <a:solidFill>
                  <a:prstClr val="white"/>
                </a:solidFill>
                <a:latin typeface="SamsungSharpSans-Medium" pitchFamily="2" charset="0"/>
                <a:cs typeface="SamsungSharpSans-Medium" pitchFamily="2" charset="0"/>
              </a:endParaRPr>
            </a:p>
          </p:txBody>
        </p:sp>
        <p:sp>
          <p:nvSpPr>
            <p:cNvPr id="35" name="직사각형 3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38" name="직사각형 37">
            <a:extLst>
              <a:ext uri="{FF2B5EF4-FFF2-40B4-BE49-F238E27FC236}">
                <a16:creationId xmlns="" xmlns:a16="http://schemas.microsoft.com/office/drawing/2014/main"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Recommendations</a:t>
            </a:r>
          </a:p>
        </p:txBody>
      </p:sp>
      <p:grpSp>
        <p:nvGrpSpPr>
          <p:cNvPr id="27" name="그룹 26">
            <a:extLst>
              <a:ext uri="{FF2B5EF4-FFF2-40B4-BE49-F238E27FC236}">
                <a16:creationId xmlns="" xmlns:a16="http://schemas.microsoft.com/office/drawing/2014/main" id="{E53371C3-8732-457C-9C1C-26300CFC8D5C}"/>
              </a:ext>
            </a:extLst>
          </p:cNvPr>
          <p:cNvGrpSpPr/>
          <p:nvPr/>
        </p:nvGrpSpPr>
        <p:grpSpPr>
          <a:xfrm>
            <a:off x="630932" y="1924897"/>
            <a:ext cx="8887612" cy="599957"/>
            <a:chOff x="580388" y="1413381"/>
            <a:chExt cx="8887612" cy="599957"/>
          </a:xfrm>
        </p:grpSpPr>
        <p:sp>
          <p:nvSpPr>
            <p:cNvPr id="31" name="직사각형 30">
              <a:extLst>
                <a:ext uri="{FF2B5EF4-FFF2-40B4-BE49-F238E27FC236}">
                  <a16:creationId xmlns=""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In the following bar plot, can you see big difference among the categories?</a:t>
              </a:r>
            </a:p>
          </p:txBody>
        </p:sp>
        <p:sp>
          <p:nvSpPr>
            <p:cNvPr id="32" name="Rectangle 12">
              <a:extLst>
                <a:ext uri="{FF2B5EF4-FFF2-40B4-BE49-F238E27FC236}">
                  <a16:creationId xmlns=""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Apparently, yes?</a:t>
              </a:r>
            </a:p>
          </p:txBody>
        </p:sp>
      </p:grpSp>
    </p:spTree>
    <p:custDataLst>
      <p:tags r:id="rId1"/>
    </p:custDataLst>
    <p:extLst>
      <p:ext uri="{BB962C8B-B14F-4D97-AF65-F5344CB8AC3E}">
        <p14:creationId xmlns:p14="http://schemas.microsoft.com/office/powerpoint/2010/main" val="1655255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p:cNvGrpSpPr/>
          <p:nvPr/>
        </p:nvGrpSpPr>
        <p:grpSpPr>
          <a:xfrm>
            <a:off x="557644" y="3417701"/>
            <a:ext cx="8782050" cy="914421"/>
            <a:chOff x="557644" y="5085184"/>
            <a:chExt cx="8782050" cy="914421"/>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4"/>
              <a:ext cx="8782050" cy="91442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6" name="TextBox 25">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Due to the '111’ in the integer type, the array is converted into a string when integer, float, and string types are together.</a:t>
              </a:r>
              <a:endParaRPr lang="ko-KR" altLang="en-US" sz="1300" dirty="0">
                <a:solidFill>
                  <a:prstClr val="black">
                    <a:lumMod val="85000"/>
                    <a:lumOff val="15000"/>
                  </a:prstClr>
                </a:solidFill>
                <a:latin typeface="SamsungOne 400" panose="020B0503030303020204" pitchFamily="34" charset="0"/>
              </a:endParaRPr>
            </a:p>
          </p:txBody>
        </p:sp>
      </p:grpSp>
      <p:grpSp>
        <p:nvGrpSpPr>
          <p:cNvPr id="4" name="그룹 3">
            <a:extLst>
              <a:ext uri="{FF2B5EF4-FFF2-40B4-BE49-F238E27FC236}">
                <a16:creationId xmlns="" xmlns:a16="http://schemas.microsoft.com/office/drawing/2014/main" id="{311DE1E3-74B0-435E-81A8-D2A3817E189B}"/>
              </a:ext>
            </a:extLst>
          </p:cNvPr>
          <p:cNvGrpSpPr/>
          <p:nvPr/>
        </p:nvGrpSpPr>
        <p:grpSpPr>
          <a:xfrm>
            <a:off x="558396" y="1772816"/>
            <a:ext cx="8782050" cy="1560848"/>
            <a:chOff x="558396" y="1844825"/>
            <a:chExt cx="8782050" cy="1560848"/>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1844825"/>
              <a:ext cx="8782050" cy="15608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288" r="17046"/>
            <a:stretch/>
          </p:blipFill>
          <p:spPr>
            <a:xfrm>
              <a:off x="643812" y="1919531"/>
              <a:ext cx="8695882" cy="1382699"/>
            </a:xfrm>
            <a:prstGeom prst="rect">
              <a:avLst/>
            </a:prstGeom>
          </p:spPr>
        </p:pic>
      </p:grpSp>
      <p:sp>
        <p:nvSpPr>
          <p:cNvPr id="16" name="직사각형 15">
            <a:extLst>
              <a:ext uri="{FF2B5EF4-FFF2-40B4-BE49-F238E27FC236}">
                <a16:creationId xmlns="" xmlns:a16="http://schemas.microsoft.com/office/drawing/2014/main" id="{0B485F12-726C-4C7C-A578-9DA7E6DD001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NumPy array deals with each element by converting it to the same data type. (3/3) </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09443539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p:cNvGrpSpPr/>
          <p:nvPr/>
        </p:nvGrpSpPr>
        <p:grpSpPr>
          <a:xfrm>
            <a:off x="2794786" y="2520758"/>
            <a:ext cx="4599860" cy="2770290"/>
            <a:chOff x="2647607" y="3265707"/>
            <a:chExt cx="4599860" cy="2770290"/>
          </a:xfrm>
        </p:grpSpPr>
        <p:sp>
          <p:nvSpPr>
            <p:cNvPr id="15" name="TextBox 14">
              <a:extLst>
                <a:ext uri="{FF2B5EF4-FFF2-40B4-BE49-F238E27FC236}">
                  <a16:creationId xmlns="" xmlns:a16="http://schemas.microsoft.com/office/drawing/2014/main" id="{7BA9218D-5697-4E43-86FA-B832710393FA}"/>
                </a:ext>
              </a:extLst>
            </p:cNvPr>
            <p:cNvSpPr txBox="1"/>
            <p:nvPr/>
          </p:nvSpPr>
          <p:spPr>
            <a:xfrm>
              <a:off x="3414201" y="5666665"/>
              <a:ext cx="335348" cy="369332"/>
            </a:xfrm>
            <a:prstGeom prst="rect">
              <a:avLst/>
            </a:prstGeom>
            <a:noFill/>
          </p:spPr>
          <p:txBody>
            <a:bodyPr wrap="none" rtlCol="0">
              <a:spAutoFit/>
            </a:bodyPr>
            <a:lstStyle/>
            <a:p>
              <a:pPr algn="ctr"/>
              <a:r>
                <a:rPr lang="en-US"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a:t>
              </a:r>
            </a:p>
          </p:txBody>
        </p:sp>
        <p:sp>
          <p:nvSpPr>
            <p:cNvPr id="16" name="TextBox 15">
              <a:extLst>
                <a:ext uri="{FF2B5EF4-FFF2-40B4-BE49-F238E27FC236}">
                  <a16:creationId xmlns="" xmlns:a16="http://schemas.microsoft.com/office/drawing/2014/main" id="{5032DB7F-BD93-4460-9976-04BF0E2B0D0E}"/>
                </a:ext>
              </a:extLst>
            </p:cNvPr>
            <p:cNvSpPr txBox="1"/>
            <p:nvPr/>
          </p:nvSpPr>
          <p:spPr>
            <a:xfrm>
              <a:off x="4463585" y="5666665"/>
              <a:ext cx="335348" cy="369332"/>
            </a:xfrm>
            <a:prstGeom prst="rect">
              <a:avLst/>
            </a:prstGeom>
            <a:noFill/>
          </p:spPr>
          <p:txBody>
            <a:bodyPr wrap="none" rtlCol="0">
              <a:spAutoFit/>
            </a:bodyPr>
            <a:lstStyle/>
            <a:p>
              <a:pPr algn="ctr"/>
              <a:r>
                <a:rPr lang="en-US"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B</a:t>
              </a:r>
            </a:p>
          </p:txBody>
        </p:sp>
        <p:sp>
          <p:nvSpPr>
            <p:cNvPr id="17" name="TextBox 16">
              <a:extLst>
                <a:ext uri="{FF2B5EF4-FFF2-40B4-BE49-F238E27FC236}">
                  <a16:creationId xmlns="" xmlns:a16="http://schemas.microsoft.com/office/drawing/2014/main" id="{26A9D91B-D158-4C83-8EEA-202106BE073E}"/>
                </a:ext>
              </a:extLst>
            </p:cNvPr>
            <p:cNvSpPr txBox="1"/>
            <p:nvPr/>
          </p:nvSpPr>
          <p:spPr>
            <a:xfrm>
              <a:off x="5518096" y="5666665"/>
              <a:ext cx="319318" cy="369332"/>
            </a:xfrm>
            <a:prstGeom prst="rect">
              <a:avLst/>
            </a:prstGeom>
            <a:noFill/>
          </p:spPr>
          <p:txBody>
            <a:bodyPr wrap="none" rtlCol="0">
              <a:spAutoFit/>
            </a:bodyPr>
            <a:lstStyle/>
            <a:p>
              <a:pPr algn="ctr"/>
              <a:r>
                <a:rPr lang="en-US"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C</a:t>
              </a:r>
            </a:p>
          </p:txBody>
        </p:sp>
        <p:sp>
          <p:nvSpPr>
            <p:cNvPr id="24" name="TextBox 23">
              <a:extLst>
                <a:ext uri="{FF2B5EF4-FFF2-40B4-BE49-F238E27FC236}">
                  <a16:creationId xmlns="" xmlns:a16="http://schemas.microsoft.com/office/drawing/2014/main" id="{78E8B9CB-CCBE-49C5-B541-747C5F3B4AF6}"/>
                </a:ext>
              </a:extLst>
            </p:cNvPr>
            <p:cNvSpPr txBox="1"/>
            <p:nvPr/>
          </p:nvSpPr>
          <p:spPr>
            <a:xfrm>
              <a:off x="6560913" y="5666665"/>
              <a:ext cx="340158" cy="369332"/>
            </a:xfrm>
            <a:prstGeom prst="rect">
              <a:avLst/>
            </a:prstGeom>
            <a:noFill/>
          </p:spPr>
          <p:txBody>
            <a:bodyPr wrap="none" rtlCol="0">
              <a:spAutoFit/>
            </a:bodyPr>
            <a:lstStyle/>
            <a:p>
              <a:pPr algn="ctr"/>
              <a:r>
                <a:rPr lang="en-US"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D</a:t>
              </a:r>
            </a:p>
          </p:txBody>
        </p:sp>
        <p:sp>
          <p:nvSpPr>
            <p:cNvPr id="25" name="자유형 24"/>
            <p:cNvSpPr/>
            <p:nvPr/>
          </p:nvSpPr>
          <p:spPr>
            <a:xfrm>
              <a:off x="3031067" y="3310467"/>
              <a:ext cx="4216400" cy="2319866"/>
            </a:xfrm>
            <a:custGeom>
              <a:avLst/>
              <a:gdLst>
                <a:gd name="connsiteX0" fmla="*/ 0 w 4216400"/>
                <a:gd name="connsiteY0" fmla="*/ 0 h 2319866"/>
                <a:gd name="connsiteX1" fmla="*/ 0 w 4216400"/>
                <a:gd name="connsiteY1" fmla="*/ 2319866 h 2319866"/>
                <a:gd name="connsiteX2" fmla="*/ 4216400 w 4216400"/>
                <a:gd name="connsiteY2" fmla="*/ 2319866 h 2319866"/>
              </a:gdLst>
              <a:ahLst/>
              <a:cxnLst>
                <a:cxn ang="0">
                  <a:pos x="connsiteX0" y="connsiteY0"/>
                </a:cxn>
                <a:cxn ang="0">
                  <a:pos x="connsiteX1" y="connsiteY1"/>
                </a:cxn>
                <a:cxn ang="0">
                  <a:pos x="connsiteX2" y="connsiteY2"/>
                </a:cxn>
              </a:cxnLst>
              <a:rect l="l" t="t" r="r" b="b"/>
              <a:pathLst>
                <a:path w="4216400" h="2319866">
                  <a:moveTo>
                    <a:pt x="0" y="0"/>
                  </a:moveTo>
                  <a:lnTo>
                    <a:pt x="0" y="2319866"/>
                  </a:lnTo>
                  <a:lnTo>
                    <a:pt x="4216400" y="2319866"/>
                  </a:lnTo>
                </a:path>
              </a:pathLst>
            </a:custGeom>
            <a:noFill/>
            <a:ln>
              <a:solidFill>
                <a:schemeClr val="bg1">
                  <a:lumMod val="65000"/>
                </a:schemeClr>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p:cNvSpPr/>
            <p:nvPr/>
          </p:nvSpPr>
          <p:spPr>
            <a:xfrm>
              <a:off x="6603984" y="3386791"/>
              <a:ext cx="254016" cy="224354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7" name="직사각형 26"/>
            <p:cNvSpPr/>
            <p:nvPr/>
          </p:nvSpPr>
          <p:spPr>
            <a:xfrm>
              <a:off x="5554118" y="3386791"/>
              <a:ext cx="254016" cy="224354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8" name="직사각형 27"/>
            <p:cNvSpPr/>
            <p:nvPr/>
          </p:nvSpPr>
          <p:spPr>
            <a:xfrm>
              <a:off x="4504251" y="3405841"/>
              <a:ext cx="254016" cy="222449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9" name="직사각형 28"/>
            <p:cNvSpPr/>
            <p:nvPr/>
          </p:nvSpPr>
          <p:spPr>
            <a:xfrm>
              <a:off x="3454384" y="3405842"/>
              <a:ext cx="254016" cy="222449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35" name="TextBox 34">
              <a:extLst>
                <a:ext uri="{FF2B5EF4-FFF2-40B4-BE49-F238E27FC236}">
                  <a16:creationId xmlns="" xmlns:a16="http://schemas.microsoft.com/office/drawing/2014/main" id="{7BA9218D-5697-4E43-86FA-B832710393FA}"/>
                </a:ext>
              </a:extLst>
            </p:cNvPr>
            <p:cNvSpPr txBox="1"/>
            <p:nvPr/>
          </p:nvSpPr>
          <p:spPr>
            <a:xfrm>
              <a:off x="2650813" y="4528449"/>
              <a:ext cx="206788"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30</a:t>
              </a:r>
            </a:p>
          </p:txBody>
        </p:sp>
        <p:cxnSp>
          <p:nvCxnSpPr>
            <p:cNvPr id="36" name="직선 연결선 35"/>
            <p:cNvCxnSpPr/>
            <p:nvPr/>
          </p:nvCxnSpPr>
          <p:spPr>
            <a:xfrm>
              <a:off x="2957669" y="5629394"/>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7" name="직선 연결선 36"/>
            <p:cNvCxnSpPr/>
            <p:nvPr/>
          </p:nvCxnSpPr>
          <p:spPr>
            <a:xfrm>
              <a:off x="2957669" y="4682337"/>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직선 연결선 37"/>
            <p:cNvCxnSpPr/>
            <p:nvPr/>
          </p:nvCxnSpPr>
          <p:spPr>
            <a:xfrm>
              <a:off x="2957669" y="4050965"/>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9" name="TextBox 38">
              <a:extLst>
                <a:ext uri="{FF2B5EF4-FFF2-40B4-BE49-F238E27FC236}">
                  <a16:creationId xmlns="" xmlns:a16="http://schemas.microsoft.com/office/drawing/2014/main" id="{7BA9218D-5697-4E43-86FA-B832710393FA}"/>
                </a:ext>
              </a:extLst>
            </p:cNvPr>
            <p:cNvSpPr txBox="1"/>
            <p:nvPr/>
          </p:nvSpPr>
          <p:spPr>
            <a:xfrm>
              <a:off x="2681271" y="5159820"/>
              <a:ext cx="187552"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sp>
          <p:nvSpPr>
            <p:cNvPr id="40" name="TextBox 39">
              <a:extLst>
                <a:ext uri="{FF2B5EF4-FFF2-40B4-BE49-F238E27FC236}">
                  <a16:creationId xmlns="" xmlns:a16="http://schemas.microsoft.com/office/drawing/2014/main" id="{7BA9218D-5697-4E43-86FA-B832710393FA}"/>
                </a:ext>
              </a:extLst>
            </p:cNvPr>
            <p:cNvSpPr txBox="1"/>
            <p:nvPr/>
          </p:nvSpPr>
          <p:spPr>
            <a:xfrm>
              <a:off x="2767834" y="5475505"/>
              <a:ext cx="109004"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cxnSp>
          <p:nvCxnSpPr>
            <p:cNvPr id="41" name="직선 연결선 40"/>
            <p:cNvCxnSpPr/>
            <p:nvPr/>
          </p:nvCxnSpPr>
          <p:spPr>
            <a:xfrm>
              <a:off x="2957669" y="3419593"/>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2" name="직선 연결선 41"/>
            <p:cNvCxnSpPr/>
            <p:nvPr/>
          </p:nvCxnSpPr>
          <p:spPr>
            <a:xfrm>
              <a:off x="2957669" y="3735279"/>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3" name="직선 연결선 42"/>
            <p:cNvCxnSpPr/>
            <p:nvPr/>
          </p:nvCxnSpPr>
          <p:spPr>
            <a:xfrm>
              <a:off x="2957669" y="4366651"/>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4" name="직선 연결선 43"/>
            <p:cNvCxnSpPr/>
            <p:nvPr/>
          </p:nvCxnSpPr>
          <p:spPr>
            <a:xfrm>
              <a:off x="2957669" y="4998023"/>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5" name="직선 연결선 44"/>
            <p:cNvCxnSpPr/>
            <p:nvPr/>
          </p:nvCxnSpPr>
          <p:spPr>
            <a:xfrm>
              <a:off x="2957669" y="5313709"/>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6" name="TextBox 45">
              <a:extLst>
                <a:ext uri="{FF2B5EF4-FFF2-40B4-BE49-F238E27FC236}">
                  <a16:creationId xmlns="" xmlns:a16="http://schemas.microsoft.com/office/drawing/2014/main" id="{7BA9218D-5697-4E43-86FA-B832710393FA}"/>
                </a:ext>
              </a:extLst>
            </p:cNvPr>
            <p:cNvSpPr txBox="1"/>
            <p:nvPr/>
          </p:nvSpPr>
          <p:spPr>
            <a:xfrm>
              <a:off x="2666845" y="4844134"/>
              <a:ext cx="201978"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20</a:t>
              </a:r>
            </a:p>
          </p:txBody>
        </p:sp>
        <p:sp>
          <p:nvSpPr>
            <p:cNvPr id="47" name="TextBox 46">
              <a:extLst>
                <a:ext uri="{FF2B5EF4-FFF2-40B4-BE49-F238E27FC236}">
                  <a16:creationId xmlns="" xmlns:a16="http://schemas.microsoft.com/office/drawing/2014/main" id="{7BA9218D-5697-4E43-86FA-B832710393FA}"/>
                </a:ext>
              </a:extLst>
            </p:cNvPr>
            <p:cNvSpPr txBox="1"/>
            <p:nvPr/>
          </p:nvSpPr>
          <p:spPr>
            <a:xfrm>
              <a:off x="2647607" y="4212763"/>
              <a:ext cx="209994"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40</a:t>
              </a:r>
            </a:p>
          </p:txBody>
        </p:sp>
        <p:sp>
          <p:nvSpPr>
            <p:cNvPr id="48" name="TextBox 47">
              <a:extLst>
                <a:ext uri="{FF2B5EF4-FFF2-40B4-BE49-F238E27FC236}">
                  <a16:creationId xmlns="" xmlns:a16="http://schemas.microsoft.com/office/drawing/2014/main" id="{7BA9218D-5697-4E43-86FA-B832710393FA}"/>
                </a:ext>
              </a:extLst>
            </p:cNvPr>
            <p:cNvSpPr txBox="1"/>
            <p:nvPr/>
          </p:nvSpPr>
          <p:spPr>
            <a:xfrm>
              <a:off x="2652417" y="3897078"/>
              <a:ext cx="205184"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50</a:t>
              </a:r>
            </a:p>
          </p:txBody>
        </p:sp>
        <p:sp>
          <p:nvSpPr>
            <p:cNvPr id="49" name="TextBox 48">
              <a:extLst>
                <a:ext uri="{FF2B5EF4-FFF2-40B4-BE49-F238E27FC236}">
                  <a16:creationId xmlns="" xmlns:a16="http://schemas.microsoft.com/office/drawing/2014/main" id="{7BA9218D-5697-4E43-86FA-B832710393FA}"/>
                </a:ext>
              </a:extLst>
            </p:cNvPr>
            <p:cNvSpPr txBox="1"/>
            <p:nvPr/>
          </p:nvSpPr>
          <p:spPr>
            <a:xfrm>
              <a:off x="2649211" y="3580921"/>
              <a:ext cx="208390"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60</a:t>
              </a:r>
            </a:p>
          </p:txBody>
        </p:sp>
        <p:sp>
          <p:nvSpPr>
            <p:cNvPr id="50" name="TextBox 49">
              <a:extLst>
                <a:ext uri="{FF2B5EF4-FFF2-40B4-BE49-F238E27FC236}">
                  <a16:creationId xmlns="" xmlns:a16="http://schemas.microsoft.com/office/drawing/2014/main" id="{7BA9218D-5697-4E43-86FA-B832710393FA}"/>
                </a:ext>
              </a:extLst>
            </p:cNvPr>
            <p:cNvSpPr txBox="1"/>
            <p:nvPr/>
          </p:nvSpPr>
          <p:spPr>
            <a:xfrm>
              <a:off x="2662035" y="3265707"/>
              <a:ext cx="195566"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70</a:t>
              </a:r>
            </a:p>
          </p:txBody>
        </p:sp>
      </p:grpSp>
      <p:grpSp>
        <p:nvGrpSpPr>
          <p:cNvPr id="56" name="그룹 5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7" name="직사각형 5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4.3. Graphs for Categorical Data Summary</a:t>
              </a:r>
              <a:endParaRPr lang="ko-KR" altLang="en-US" dirty="0">
                <a:solidFill>
                  <a:prstClr val="white"/>
                </a:solidFill>
                <a:latin typeface="SamsungSharpSans-Medium" pitchFamily="2" charset="0"/>
                <a:cs typeface="SamsungSharpSans-Medium" pitchFamily="2" charset="0"/>
              </a:endParaRPr>
            </a:p>
          </p:txBody>
        </p:sp>
        <p:sp>
          <p:nvSpPr>
            <p:cNvPr id="58" name="직사각형 5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54" name="그룹 53">
            <a:extLst>
              <a:ext uri="{FF2B5EF4-FFF2-40B4-BE49-F238E27FC236}">
                <a16:creationId xmlns=""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55" name="직사각형 54">
              <a:extLst>
                <a:ext uri="{FF2B5EF4-FFF2-40B4-BE49-F238E27FC236}">
                  <a16:creationId xmlns=""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In the following bar plot, can you see big difference between the categories?</a:t>
              </a:r>
            </a:p>
          </p:txBody>
        </p:sp>
        <p:sp>
          <p:nvSpPr>
            <p:cNvPr id="60" name="Rectangle 12">
              <a:extLst>
                <a:ext uri="{FF2B5EF4-FFF2-40B4-BE49-F238E27FC236}">
                  <a16:creationId xmlns=""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this case where the vertical zero is shown, you see little difference.</a:t>
              </a:r>
            </a:p>
          </p:txBody>
        </p:sp>
      </p:grpSp>
    </p:spTree>
    <p:custDataLst>
      <p:tags r:id="rId1"/>
    </p:custDataLst>
    <p:extLst>
      <p:ext uri="{BB962C8B-B14F-4D97-AF65-F5344CB8AC3E}">
        <p14:creationId xmlns:p14="http://schemas.microsoft.com/office/powerpoint/2010/main" val="376086679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차트 6"/>
          <p:cNvGraphicFramePr/>
          <p:nvPr/>
        </p:nvGraphicFramePr>
        <p:xfrm>
          <a:off x="2647156" y="2482736"/>
          <a:ext cx="4165663" cy="2777109"/>
        </p:xfrm>
        <a:graphic>
          <a:graphicData uri="http://schemas.openxmlformats.org/drawingml/2006/chart">
            <c:chart xmlns:c="http://schemas.openxmlformats.org/drawingml/2006/chart" xmlns:r="http://schemas.openxmlformats.org/officeDocument/2006/relationships" r:id="rId4"/>
          </a:graphicData>
        </a:graphic>
      </p:graphicFrame>
      <p:sp>
        <p:nvSpPr>
          <p:cNvPr id="24" name="TextBox 23">
            <a:extLst>
              <a:ext uri="{FF2B5EF4-FFF2-40B4-BE49-F238E27FC236}">
                <a16:creationId xmlns="" xmlns:a16="http://schemas.microsoft.com/office/drawing/2014/main" id="{17FF06EA-8465-41BA-A120-9DEF04694206}"/>
              </a:ext>
            </a:extLst>
          </p:cNvPr>
          <p:cNvSpPr txBox="1"/>
          <p:nvPr/>
        </p:nvSpPr>
        <p:spPr>
          <a:xfrm>
            <a:off x="3557494" y="3373278"/>
            <a:ext cx="493725" cy="215444"/>
          </a:xfrm>
          <a:prstGeom prst="rect">
            <a:avLst/>
          </a:prstGeom>
          <a:noFill/>
        </p:spPr>
        <p:txBody>
          <a:bodyPr wrap="none" lIns="0" tIns="0" rIns="0" bIns="0" rtlCol="0">
            <a:spAutoFit/>
            <a:scene3d>
              <a:camera prst="orthographicFront"/>
              <a:lightRig rig="threePt" dir="t"/>
            </a:scene3d>
            <a:sp3d>
              <a:bevelB w="0" h="1270"/>
            </a:sp3d>
          </a:bodyPr>
          <a:lstStyle/>
          <a:p>
            <a:pPr algn="ctr"/>
            <a:r>
              <a:rPr lang="en-US" sz="1400" dirty="0">
                <a:solidFill>
                  <a:schemeClr val="bg1"/>
                </a:solidFill>
                <a:latin typeface="SamsungOne 700" panose="020B0803030303020204" pitchFamily="34" charset="0"/>
                <a:ea typeface="SamsungOne 700" panose="020B0803030303020204" pitchFamily="34" charset="0"/>
                <a:cs typeface="Times New Roman" panose="02020603050405020304" pitchFamily="18" charset="0"/>
              </a:rPr>
              <a:t>43.1%</a:t>
            </a:r>
          </a:p>
        </p:txBody>
      </p:sp>
      <p:sp>
        <p:nvSpPr>
          <p:cNvPr id="33" name="TextBox 32">
            <a:extLst>
              <a:ext uri="{FF2B5EF4-FFF2-40B4-BE49-F238E27FC236}">
                <a16:creationId xmlns="" xmlns:a16="http://schemas.microsoft.com/office/drawing/2014/main" id="{CF38A8AE-8284-4CF0-88F0-A9071573A990}"/>
              </a:ext>
            </a:extLst>
          </p:cNvPr>
          <p:cNvSpPr txBox="1"/>
          <p:nvPr/>
        </p:nvSpPr>
        <p:spPr>
          <a:xfrm>
            <a:off x="5090027" y="3871291"/>
            <a:ext cx="520976" cy="215444"/>
          </a:xfrm>
          <a:prstGeom prst="rect">
            <a:avLst/>
          </a:prstGeom>
          <a:noFill/>
        </p:spPr>
        <p:txBody>
          <a:bodyPr wrap="none" lIns="0" tIns="0" rIns="0" bIns="0" rtlCol="0">
            <a:spAutoFit/>
            <a:scene3d>
              <a:camera prst="orthographicFront"/>
              <a:lightRig rig="threePt" dir="t"/>
            </a:scene3d>
            <a:sp3d>
              <a:bevelB w="0" h="1270"/>
            </a:sp3d>
          </a:bodyPr>
          <a:lstStyle/>
          <a:p>
            <a:pPr algn="ctr"/>
            <a:r>
              <a:rPr lang="en-US" sz="1400" dirty="0">
                <a:solidFill>
                  <a:schemeClr val="bg1"/>
                </a:solidFill>
                <a:latin typeface="SamsungOne 700" panose="020B0803030303020204" pitchFamily="34" charset="0"/>
                <a:ea typeface="SamsungOne 700" panose="020B0803030303020204" pitchFamily="34" charset="0"/>
                <a:cs typeface="Times New Roman" panose="02020603050405020304" pitchFamily="18" charset="0"/>
              </a:rPr>
              <a:t>38.0%</a:t>
            </a:r>
          </a:p>
        </p:txBody>
      </p:sp>
      <p:sp>
        <p:nvSpPr>
          <p:cNvPr id="34" name="TextBox 33">
            <a:extLst>
              <a:ext uri="{FF2B5EF4-FFF2-40B4-BE49-F238E27FC236}">
                <a16:creationId xmlns="" xmlns:a16="http://schemas.microsoft.com/office/drawing/2014/main" id="{5DFA9191-92FE-477F-9F71-500F04730D56}"/>
              </a:ext>
            </a:extLst>
          </p:cNvPr>
          <p:cNvSpPr txBox="1"/>
          <p:nvPr/>
        </p:nvSpPr>
        <p:spPr>
          <a:xfrm>
            <a:off x="6278159" y="2905086"/>
            <a:ext cx="322204" cy="169277"/>
          </a:xfrm>
          <a:prstGeom prst="rect">
            <a:avLst/>
          </a:prstGeom>
          <a:noFill/>
        </p:spPr>
        <p:txBody>
          <a:bodyPr wrap="none" lIns="0" tIns="0" rIns="0" bIns="0" rtlCol="0">
            <a:spAutoFit/>
            <a:scene3d>
              <a:camera prst="orthographicFront"/>
              <a:lightRig rig="threePt" dir="t"/>
            </a:scene3d>
            <a:sp3d>
              <a:bevelB w="0" h="1270"/>
            </a:sp3d>
          </a:bodyPr>
          <a:lstStyle>
            <a:defPPr>
              <a:defRPr lang="en-US"/>
            </a:defPPr>
            <a:lvl1pPr algn="ctr">
              <a:defRPr sz="1400">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sz="1100" dirty="0"/>
              <a:t>5.4%</a:t>
            </a:r>
          </a:p>
        </p:txBody>
      </p:sp>
      <p:sp>
        <p:nvSpPr>
          <p:cNvPr id="35" name="TextBox 34">
            <a:extLst>
              <a:ext uri="{FF2B5EF4-FFF2-40B4-BE49-F238E27FC236}">
                <a16:creationId xmlns="" xmlns:a16="http://schemas.microsoft.com/office/drawing/2014/main" id="{99F21889-3A49-4B94-9C8E-178B7BF5AF58}"/>
              </a:ext>
            </a:extLst>
          </p:cNvPr>
          <p:cNvSpPr txBox="1"/>
          <p:nvPr/>
        </p:nvSpPr>
        <p:spPr>
          <a:xfrm>
            <a:off x="5781004" y="2678858"/>
            <a:ext cx="314189" cy="169277"/>
          </a:xfrm>
          <a:prstGeom prst="rect">
            <a:avLst/>
          </a:prstGeom>
          <a:noFill/>
        </p:spPr>
        <p:txBody>
          <a:bodyPr wrap="none" lIns="0" tIns="0" rIns="0" bIns="0" rtlCol="0">
            <a:spAutoFit/>
            <a:scene3d>
              <a:camera prst="orthographicFront"/>
              <a:lightRig rig="threePt" dir="t"/>
            </a:scene3d>
            <a:sp3d>
              <a:bevelB w="0" h="1270"/>
            </a:sp3d>
          </a:bodyPr>
          <a:lstStyle/>
          <a:p>
            <a:pPr algn="ctr"/>
            <a:r>
              <a:rPr lang="en-US" sz="1100" dirty="0">
                <a:latin typeface="SamsungOne 700" panose="020B0803030303020204" pitchFamily="34" charset="0"/>
                <a:ea typeface="SamsungOne 700" panose="020B0803030303020204" pitchFamily="34" charset="0"/>
                <a:cs typeface="Times New Roman" panose="02020603050405020304" pitchFamily="18" charset="0"/>
              </a:rPr>
              <a:t>4.7%</a:t>
            </a:r>
          </a:p>
        </p:txBody>
      </p:sp>
      <p:sp>
        <p:nvSpPr>
          <p:cNvPr id="36" name="TextBox 35">
            <a:extLst>
              <a:ext uri="{FF2B5EF4-FFF2-40B4-BE49-F238E27FC236}">
                <a16:creationId xmlns="" xmlns:a16="http://schemas.microsoft.com/office/drawing/2014/main" id="{9FC3235D-F4C8-4ADF-A8B5-F5A6E656A3D3}"/>
              </a:ext>
            </a:extLst>
          </p:cNvPr>
          <p:cNvSpPr txBox="1"/>
          <p:nvPr/>
        </p:nvSpPr>
        <p:spPr>
          <a:xfrm>
            <a:off x="4821319" y="2858919"/>
            <a:ext cx="411972" cy="215444"/>
          </a:xfrm>
          <a:prstGeom prst="rect">
            <a:avLst/>
          </a:prstGeom>
          <a:noFill/>
        </p:spPr>
        <p:txBody>
          <a:bodyPr wrap="none" lIns="0" tIns="0" rIns="0" bIns="0" rtlCol="0">
            <a:spAutoFit/>
            <a:scene3d>
              <a:camera prst="orthographicFront"/>
              <a:lightRig rig="threePt" dir="t"/>
            </a:scene3d>
            <a:sp3d>
              <a:bevelB w="0" h="1270"/>
            </a:sp3d>
          </a:bodyPr>
          <a:lstStyle/>
          <a:p>
            <a:pPr algn="ctr"/>
            <a:r>
              <a:rPr lang="en-US" sz="1400" dirty="0">
                <a:solidFill>
                  <a:schemeClr val="bg1"/>
                </a:solidFill>
                <a:latin typeface="SamsungOne 700" panose="020B0803030303020204" pitchFamily="34" charset="0"/>
                <a:ea typeface="SamsungOne 700" panose="020B0803030303020204" pitchFamily="34" charset="0"/>
                <a:cs typeface="Times New Roman" panose="02020603050405020304" pitchFamily="18" charset="0"/>
              </a:rPr>
              <a:t>8.9%</a:t>
            </a:r>
          </a:p>
        </p:txBody>
      </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4.3. Graphs for Categorical Data Summary</a:t>
              </a:r>
              <a:endParaRPr lang="ko-KR" altLang="en-US" dirty="0">
                <a:solidFill>
                  <a:prstClr val="white"/>
                </a:solidFill>
                <a:latin typeface="SamsungSharpSans-Medium" pitchFamily="2" charset="0"/>
                <a:cs typeface="SamsungSharpSans-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0" name="그룹 19">
            <a:extLst>
              <a:ext uri="{FF2B5EF4-FFF2-40B4-BE49-F238E27FC236}">
                <a16:creationId xmlns=""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22" name="직사각형 21">
              <a:extLst>
                <a:ext uri="{FF2B5EF4-FFF2-40B4-BE49-F238E27FC236}">
                  <a16:creationId xmlns=""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Sometimes, 3D effects should be avoided.</a:t>
              </a:r>
            </a:p>
          </p:txBody>
        </p:sp>
        <p:sp>
          <p:nvSpPr>
            <p:cNvPr id="23" name="Rectangle 12">
              <a:extLst>
                <a:ext uri="{FF2B5EF4-FFF2-40B4-BE49-F238E27FC236}">
                  <a16:creationId xmlns=""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a 3D pie chart, it is hard to distinguish the relative proportions due to the perspective.</a:t>
              </a:r>
            </a:p>
          </p:txBody>
        </p:sp>
      </p:grpSp>
    </p:spTree>
    <p:custDataLst>
      <p:tags r:id="rId1"/>
    </p:custDataLst>
    <p:extLst>
      <p:ext uri="{BB962C8B-B14F-4D97-AF65-F5344CB8AC3E}">
        <p14:creationId xmlns:p14="http://schemas.microsoft.com/office/powerpoint/2010/main" val="161381062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133">
            <a:extLst>
              <a:ext uri="{FF2B5EF4-FFF2-40B4-BE49-F238E27FC236}">
                <a16:creationId xmlns="" xmlns:a16="http://schemas.microsoft.com/office/drawing/2014/main" id="{E24BB24C-CBEB-4C04-9540-8667FB62FBD5}"/>
              </a:ext>
            </a:extLst>
          </p:cNvPr>
          <p:cNvSpPr/>
          <p:nvPr/>
        </p:nvSpPr>
        <p:spPr>
          <a:xfrm>
            <a:off x="912070" y="3133792"/>
            <a:ext cx="8143798"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smtClean="0">
                <a:solidFill>
                  <a:prstClr val="black"/>
                </a:solidFill>
                <a:latin typeface="Samsung Sharp Sans" pitchFamily="2" charset="0"/>
                <a:cs typeface="Samsung Sharp Sans" pitchFamily="2" charset="0"/>
              </a:rPr>
              <a:t>Data Visualization for Various Data Scales</a:t>
            </a:r>
            <a:endParaRPr kumimoji="1" lang="ko-KR" altLang="en-US" sz="3200" dirty="0">
              <a:solidFill>
                <a:prstClr val="black"/>
              </a:solidFill>
              <a:latin typeface="Samsung Sharp Sans" pitchFamily="2" charset="0"/>
              <a:cs typeface="Samsung Sharp Sans" pitchFamily="2" charset="0"/>
            </a:endParaRPr>
          </a:p>
        </p:txBody>
      </p:sp>
      <p:sp>
        <p:nvSpPr>
          <p:cNvPr id="25" name="직사각형 133">
            <a:extLst>
              <a:ext uri="{FF2B5EF4-FFF2-40B4-BE49-F238E27FC236}">
                <a16:creationId xmlns="" xmlns:a16="http://schemas.microsoft.com/office/drawing/2014/main" id="{FA275A2E-52AA-4831-BCF7-8CCFE56140F1}"/>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0" name="그룹 19"/>
          <p:cNvGrpSpPr/>
          <p:nvPr/>
        </p:nvGrpSpPr>
        <p:grpSpPr>
          <a:xfrm>
            <a:off x="930678" y="4580348"/>
            <a:ext cx="8341214" cy="1260468"/>
            <a:chOff x="930678" y="4580348"/>
            <a:chExt cx="8341214" cy="1260468"/>
          </a:xfrm>
        </p:grpSpPr>
        <p:sp>
          <p:nvSpPr>
            <p:cNvPr id="21" name="직사각형 20">
              <a:extLst>
                <a:ext uri="{FF2B5EF4-FFF2-40B4-BE49-F238E27FC236}">
                  <a16:creationId xmlns="" xmlns:a16="http://schemas.microsoft.com/office/drawing/2014/main" id="{8CEA84EE-1CFD-4B57-A1C8-06A1AB4ACA44}"/>
                </a:ext>
              </a:extLst>
            </p:cNvPr>
            <p:cNvSpPr/>
            <p:nvPr/>
          </p:nvSpPr>
          <p:spPr>
            <a:xfrm>
              <a:off x="1113499" y="4581541"/>
              <a:ext cx="420110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srgbClr val="B1B1B1"/>
                  </a:solidFill>
                  <a:latin typeface="SamsungOne 400" panose="020B0503030303020204" pitchFamily="34" charset="0"/>
                  <a:ea typeface="SamsungOne 400" panose="020B0503030303020204" pitchFamily="34" charset="0"/>
                </a:rPr>
                <a:t>4.1. Intro to Data Visualization</a:t>
              </a:r>
              <a:endParaRPr kumimoji="1" lang="ko-KR" altLang="en-US" sz="1799" dirty="0">
                <a:solidFill>
                  <a:srgbClr val="B1B1B1"/>
                </a:solidFill>
                <a:latin typeface="SamsungOne 400" panose="020B0503030303020204" pitchFamily="34" charset="0"/>
                <a:ea typeface="SamsungOne-700" panose="020B0803030303020204" pitchFamily="34" charset="0"/>
              </a:endParaRPr>
            </a:p>
          </p:txBody>
        </p:sp>
        <p:sp>
          <p:nvSpPr>
            <p:cNvPr id="23" name="직사각형 22">
              <a:extLst>
                <a:ext uri="{FF2B5EF4-FFF2-40B4-BE49-F238E27FC236}">
                  <a16:creationId xmlns="" xmlns:a16="http://schemas.microsoft.com/office/drawing/2014/main" id="{490AEC04-CD1D-4B88-858B-CBB56559D797}"/>
                </a:ext>
              </a:extLst>
            </p:cNvPr>
            <p:cNvSpPr/>
            <p:nvPr/>
          </p:nvSpPr>
          <p:spPr>
            <a:xfrm>
              <a:off x="930678" y="458034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4" name="직사각형 23">
              <a:extLst>
                <a:ext uri="{FF2B5EF4-FFF2-40B4-BE49-F238E27FC236}">
                  <a16:creationId xmlns="" xmlns:a16="http://schemas.microsoft.com/office/drawing/2014/main" id="{475B5DE5-347D-4119-80E7-2377740127D9}"/>
                </a:ext>
              </a:extLst>
            </p:cNvPr>
            <p:cNvSpPr/>
            <p:nvPr/>
          </p:nvSpPr>
          <p:spPr>
            <a:xfrm>
              <a:off x="1113499" y="5011238"/>
              <a:ext cx="4471164"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srgbClr val="A6A6A6"/>
                  </a:solidFill>
                  <a:latin typeface="SamsungOne 400" panose="020B0503030303020204" pitchFamily="34" charset="0"/>
                  <a:ea typeface="SamsungOne 400" panose="020B0503030303020204" pitchFamily="34" charset="0"/>
                </a:rPr>
                <a:t>4.2. Graphs for Continuous Data Summary</a:t>
              </a:r>
              <a:endParaRPr kumimoji="1" lang="ko-KR" altLang="en-US" sz="1799" dirty="0">
                <a:solidFill>
                  <a:srgbClr val="A6A6A6"/>
                </a:solidFill>
                <a:latin typeface="SamsungOne 400" panose="020B0503030303020204" pitchFamily="34" charset="0"/>
                <a:ea typeface="SamsungOne-400" panose="020B0503030303020204" pitchFamily="34" charset="0"/>
              </a:endParaRPr>
            </a:p>
          </p:txBody>
        </p:sp>
        <p:sp>
          <p:nvSpPr>
            <p:cNvPr id="26" name="직사각형 25">
              <a:extLst>
                <a:ext uri="{FF2B5EF4-FFF2-40B4-BE49-F238E27FC236}">
                  <a16:creationId xmlns="" xmlns:a16="http://schemas.microsoft.com/office/drawing/2014/main" id="{42D16157-71AB-4EEC-81F2-DE5463F000C0}"/>
                </a:ext>
              </a:extLst>
            </p:cNvPr>
            <p:cNvSpPr/>
            <p:nvPr/>
          </p:nvSpPr>
          <p:spPr>
            <a:xfrm>
              <a:off x="930678" y="501004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7" name="직사각형 43">
              <a:extLst>
                <a:ext uri="{FF2B5EF4-FFF2-40B4-BE49-F238E27FC236}">
                  <a16:creationId xmlns="" xmlns:a16="http://schemas.microsoft.com/office/drawing/2014/main" id="{7C361C6F-D073-4FC0-8ED0-8901EA9A95A1}"/>
                </a:ext>
              </a:extLst>
            </p:cNvPr>
            <p:cNvSpPr/>
            <p:nvPr/>
          </p:nvSpPr>
          <p:spPr>
            <a:xfrm>
              <a:off x="1113499" y="5440933"/>
              <a:ext cx="4435176"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4.3. Graphs for Categorical Data Summary</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8" name="직사각형 44">
              <a:extLst>
                <a:ext uri="{FF2B5EF4-FFF2-40B4-BE49-F238E27FC236}">
                  <a16:creationId xmlns="" xmlns:a16="http://schemas.microsoft.com/office/drawing/2014/main" id="{84CE6F1A-F6A5-409C-BD43-5542C2321C7A}"/>
                </a:ext>
              </a:extLst>
            </p:cNvPr>
            <p:cNvSpPr/>
            <p:nvPr/>
          </p:nvSpPr>
          <p:spPr>
            <a:xfrm>
              <a:off x="930678" y="5439740"/>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9" name="직사각형 43">
              <a:extLst>
                <a:ext uri="{FF2B5EF4-FFF2-40B4-BE49-F238E27FC236}">
                  <a16:creationId xmlns="" xmlns:a16="http://schemas.microsoft.com/office/drawing/2014/main" id="{E636EDF9-BD08-4EFB-ABDD-A5E21AC16A7F}"/>
                </a:ext>
              </a:extLst>
            </p:cNvPr>
            <p:cNvSpPr/>
            <p:nvPr/>
          </p:nvSpPr>
          <p:spPr>
            <a:xfrm>
              <a:off x="5716046" y="4583042"/>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srgbClr val="484848"/>
                  </a:solidFill>
                  <a:latin typeface="SamsungOne-700" panose="020B0803030303020204" pitchFamily="34" charset="0"/>
                  <a:ea typeface="SamsungOne-700" panose="020B0803030303020204" pitchFamily="34" charset="0"/>
                </a:rPr>
                <a:t>4.4. Visualization for </a:t>
              </a:r>
              <a:r>
                <a:rPr kumimoji="1" lang="en-US" altLang="ko-KR" sz="1799" dirty="0" err="1" smtClean="0">
                  <a:solidFill>
                    <a:srgbClr val="484848"/>
                  </a:solidFill>
                  <a:latin typeface="SamsungOne-700" panose="020B0803030303020204" pitchFamily="34" charset="0"/>
                  <a:ea typeface="SamsungOne-700" panose="020B0803030303020204" pitchFamily="34" charset="0"/>
                </a:rPr>
                <a:t>Matplotlib</a:t>
              </a:r>
              <a:r>
                <a:rPr kumimoji="1" lang="en-US" altLang="ko-KR" sz="1799" dirty="0" smtClean="0">
                  <a:solidFill>
                    <a:srgbClr val="484848"/>
                  </a:solidFill>
                  <a:latin typeface="SamsungOne-700" panose="020B0803030303020204" pitchFamily="34" charset="0"/>
                  <a:ea typeface="SamsungOne-700" panose="020B0803030303020204" pitchFamily="34" charset="0"/>
                </a:rPr>
                <a:t> &amp; Pandas</a:t>
              </a:r>
              <a:endParaRPr kumimoji="1" lang="ko-KR" altLang="en-US" sz="1799" dirty="0">
                <a:solidFill>
                  <a:srgbClr val="484848"/>
                </a:solidFill>
                <a:latin typeface="SamsungOne-700" panose="020B0803030303020204" pitchFamily="34" charset="0"/>
                <a:ea typeface="SamsungOne-400" panose="020B0503030303020204" pitchFamily="34" charset="0"/>
              </a:endParaRPr>
            </a:p>
          </p:txBody>
        </p:sp>
        <p:sp>
          <p:nvSpPr>
            <p:cNvPr id="30" name="직사각형 44">
              <a:extLst>
                <a:ext uri="{FF2B5EF4-FFF2-40B4-BE49-F238E27FC236}">
                  <a16:creationId xmlns="" xmlns:a16="http://schemas.microsoft.com/office/drawing/2014/main" id="{3AA1A5AD-7960-4AA6-9E10-73E6C03E42DC}"/>
                </a:ext>
              </a:extLst>
            </p:cNvPr>
            <p:cNvSpPr/>
            <p:nvPr/>
          </p:nvSpPr>
          <p:spPr>
            <a:xfrm>
              <a:off x="5548675" y="4585395"/>
              <a:ext cx="35988" cy="25192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46" name="직사각형 43">
              <a:extLst>
                <a:ext uri="{FF2B5EF4-FFF2-40B4-BE49-F238E27FC236}">
                  <a16:creationId xmlns="" xmlns:a16="http://schemas.microsoft.com/office/drawing/2014/main" id="{E636EDF9-BD08-4EFB-ABDD-A5E21AC16A7F}"/>
                </a:ext>
              </a:extLst>
            </p:cNvPr>
            <p:cNvSpPr/>
            <p:nvPr/>
          </p:nvSpPr>
          <p:spPr>
            <a:xfrm>
              <a:off x="5716046" y="5287075"/>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4.5. Advanced Graphing with Seaborn</a:t>
              </a:r>
            </a:p>
          </p:txBody>
        </p:sp>
        <p:sp>
          <p:nvSpPr>
            <p:cNvPr id="47" name="직사각형 44">
              <a:extLst>
                <a:ext uri="{FF2B5EF4-FFF2-40B4-BE49-F238E27FC236}">
                  <a16:creationId xmlns="" xmlns:a16="http://schemas.microsoft.com/office/drawing/2014/main" id="{3AA1A5AD-7960-4AA6-9E10-73E6C03E42DC}"/>
                </a:ext>
              </a:extLst>
            </p:cNvPr>
            <p:cNvSpPr/>
            <p:nvPr/>
          </p:nvSpPr>
          <p:spPr>
            <a:xfrm>
              <a:off x="5548675" y="5294785"/>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107129396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p:cNvGrpSpPr/>
          <p:nvPr/>
        </p:nvGrpSpPr>
        <p:grpSpPr>
          <a:xfrm>
            <a:off x="558396" y="2245504"/>
            <a:ext cx="8782050" cy="4135824"/>
            <a:chOff x="558396" y="2245504"/>
            <a:chExt cx="8782050" cy="4135824"/>
          </a:xfrm>
        </p:grpSpPr>
        <p:sp>
          <p:nvSpPr>
            <p:cNvPr id="11" name="모서리가 둥근 직사각형 4">
              <a:extLst>
                <a:ext uri="{FF2B5EF4-FFF2-40B4-BE49-F238E27FC236}">
                  <a16:creationId xmlns="" xmlns:a16="http://schemas.microsoft.com/office/drawing/2014/main" id="{930158F8-A5B7-4F97-8E44-C73FC55364FC}"/>
                </a:ext>
              </a:extLst>
            </p:cNvPr>
            <p:cNvSpPr/>
            <p:nvPr/>
          </p:nvSpPr>
          <p:spPr>
            <a:xfrm>
              <a:off x="558396" y="2245504"/>
              <a:ext cx="8782050" cy="41358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3155"/>
            <a:stretch/>
          </p:blipFill>
          <p:spPr>
            <a:xfrm>
              <a:off x="702940" y="2257773"/>
              <a:ext cx="8637506" cy="4123555"/>
            </a:xfrm>
            <a:prstGeom prst="rect">
              <a:avLst/>
            </a:prstGeom>
            <a:ln>
              <a:noFill/>
            </a:ln>
          </p:spPr>
        </p:pic>
      </p:grpSp>
      <p:sp>
        <p:nvSpPr>
          <p:cNvPr id="19" name="직사각형 18">
            <a:extLst>
              <a:ext uri="{FF2B5EF4-FFF2-40B4-BE49-F238E27FC236}">
                <a16:creationId xmlns="" xmlns:a16="http://schemas.microsoft.com/office/drawing/2014/main"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Basic Matplotlib Visualization</a:t>
            </a:r>
          </a:p>
        </p:txBody>
      </p:sp>
      <p:sp>
        <p:nvSpPr>
          <p:cNvPr id="13" name="직사각형 12">
            <a:extLst>
              <a:ext uri="{FF2B5EF4-FFF2-40B4-BE49-F238E27FC236}">
                <a16:creationId xmlns="" xmlns:a16="http://schemas.microsoft.com/office/drawing/2014/main" id="{AFACF473-2A8D-411E-A3C3-6C3BE7E02255}"/>
              </a:ext>
            </a:extLst>
          </p:cNvPr>
          <p:cNvSpPr/>
          <p:nvPr/>
        </p:nvSpPr>
        <p:spPr>
          <a:xfrm>
            <a:off x="580388" y="1987965"/>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Bar plot</a:t>
            </a:r>
          </a:p>
        </p:txBody>
      </p:sp>
    </p:spTree>
    <p:custDataLst>
      <p:tags r:id="rId1"/>
    </p:custDataLst>
    <p:extLst>
      <p:ext uri="{BB962C8B-B14F-4D97-AF65-F5344CB8AC3E}">
        <p14:creationId xmlns:p14="http://schemas.microsoft.com/office/powerpoint/2010/main" val="340626307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Histogram</a:t>
            </a:r>
          </a:p>
        </p:txBody>
      </p:sp>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p:cNvGrpSpPr/>
          <p:nvPr/>
        </p:nvGrpSpPr>
        <p:grpSpPr>
          <a:xfrm>
            <a:off x="558396" y="1741448"/>
            <a:ext cx="8782050" cy="3919800"/>
            <a:chOff x="558396" y="1741448"/>
            <a:chExt cx="8782050" cy="3919800"/>
          </a:xfrm>
        </p:grpSpPr>
        <p:sp>
          <p:nvSpPr>
            <p:cNvPr id="11" name="모서리가 둥근 직사각형 4">
              <a:extLst>
                <a:ext uri="{FF2B5EF4-FFF2-40B4-BE49-F238E27FC236}">
                  <a16:creationId xmlns="" xmlns:a16="http://schemas.microsoft.com/office/drawing/2014/main" id="{930158F8-A5B7-4F97-8E44-C73FC55364FC}"/>
                </a:ext>
              </a:extLst>
            </p:cNvPr>
            <p:cNvSpPr/>
            <p:nvPr/>
          </p:nvSpPr>
          <p:spPr>
            <a:xfrm>
              <a:off x="558396" y="1741448"/>
              <a:ext cx="8782050" cy="39198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5"/>
            <a:srcRect l="655" r="20179"/>
            <a:stretch/>
          </p:blipFill>
          <p:spPr>
            <a:xfrm>
              <a:off x="630932" y="1772816"/>
              <a:ext cx="8695975" cy="3744416"/>
            </a:xfrm>
            <a:prstGeom prst="rect">
              <a:avLst/>
            </a:prstGeom>
            <a:ln>
              <a:noFill/>
            </a:ln>
          </p:spPr>
        </p:pic>
      </p:grpSp>
    </p:spTree>
    <p:custDataLst>
      <p:tags r:id="rId1"/>
    </p:custDataLst>
    <p:extLst>
      <p:ext uri="{BB962C8B-B14F-4D97-AF65-F5344CB8AC3E}">
        <p14:creationId xmlns:p14="http://schemas.microsoft.com/office/powerpoint/2010/main" val="363943860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p:cNvGrpSpPr/>
          <p:nvPr/>
        </p:nvGrpSpPr>
        <p:grpSpPr>
          <a:xfrm>
            <a:off x="558396" y="1741447"/>
            <a:ext cx="8782050" cy="3836639"/>
            <a:chOff x="558396" y="1741447"/>
            <a:chExt cx="8782050" cy="3836639"/>
          </a:xfrm>
        </p:grpSpPr>
        <p:sp>
          <p:nvSpPr>
            <p:cNvPr id="11" name="모서리가 둥근 직사각형 4">
              <a:extLst>
                <a:ext uri="{FF2B5EF4-FFF2-40B4-BE49-F238E27FC236}">
                  <a16:creationId xmlns="" xmlns:a16="http://schemas.microsoft.com/office/drawing/2014/main" id="{930158F8-A5B7-4F97-8E44-C73FC55364FC}"/>
                </a:ext>
              </a:extLst>
            </p:cNvPr>
            <p:cNvSpPr/>
            <p:nvPr/>
          </p:nvSpPr>
          <p:spPr>
            <a:xfrm>
              <a:off x="558396" y="1741447"/>
              <a:ext cx="8782050" cy="38366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1342" r="20772"/>
            <a:stretch/>
          </p:blipFill>
          <p:spPr>
            <a:xfrm>
              <a:off x="699486" y="1812535"/>
              <a:ext cx="8640960" cy="3765551"/>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Histogram</a:t>
            </a:r>
          </a:p>
        </p:txBody>
      </p:sp>
    </p:spTree>
    <p:custDataLst>
      <p:tags r:id="rId1"/>
    </p:custDataLst>
    <p:extLst>
      <p:ext uri="{BB962C8B-B14F-4D97-AF65-F5344CB8AC3E}">
        <p14:creationId xmlns:p14="http://schemas.microsoft.com/office/powerpoint/2010/main" val="75039550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p:cNvGrpSpPr/>
          <p:nvPr/>
        </p:nvGrpSpPr>
        <p:grpSpPr>
          <a:xfrm>
            <a:off x="558396" y="1744977"/>
            <a:ext cx="8782050" cy="4060287"/>
            <a:chOff x="558396" y="1744977"/>
            <a:chExt cx="8782050" cy="4060287"/>
          </a:xfrm>
        </p:grpSpPr>
        <p:sp>
          <p:nvSpPr>
            <p:cNvPr id="11" name="모서리가 둥근 직사각형 4">
              <a:extLst>
                <a:ext uri="{FF2B5EF4-FFF2-40B4-BE49-F238E27FC236}">
                  <a16:creationId xmlns="" xmlns:a16="http://schemas.microsoft.com/office/drawing/2014/main" id="{930158F8-A5B7-4F97-8E44-C73FC55364FC}"/>
                </a:ext>
              </a:extLst>
            </p:cNvPr>
            <p:cNvSpPr/>
            <p:nvPr/>
          </p:nvSpPr>
          <p:spPr>
            <a:xfrm>
              <a:off x="558396" y="1744977"/>
              <a:ext cx="8782050" cy="40602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370" r="19418"/>
            <a:stretch/>
          </p:blipFill>
          <p:spPr>
            <a:xfrm>
              <a:off x="721523" y="1786512"/>
              <a:ext cx="8618923" cy="4018752"/>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boxplots</a:t>
            </a:r>
          </a:p>
        </p:txBody>
      </p:sp>
    </p:spTree>
    <p:custDataLst>
      <p:tags r:id="rId1"/>
    </p:custDataLst>
    <p:extLst>
      <p:ext uri="{BB962C8B-B14F-4D97-AF65-F5344CB8AC3E}">
        <p14:creationId xmlns:p14="http://schemas.microsoft.com/office/powerpoint/2010/main" val="33546068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p:cNvGrpSpPr/>
          <p:nvPr/>
        </p:nvGrpSpPr>
        <p:grpSpPr>
          <a:xfrm>
            <a:off x="558396" y="1742167"/>
            <a:ext cx="8782050" cy="3750774"/>
            <a:chOff x="558396" y="1742167"/>
            <a:chExt cx="8782050" cy="3750774"/>
          </a:xfrm>
        </p:grpSpPr>
        <p:sp>
          <p:nvSpPr>
            <p:cNvPr id="11" name="모서리가 둥근 직사각형 4">
              <a:extLst>
                <a:ext uri="{FF2B5EF4-FFF2-40B4-BE49-F238E27FC236}">
                  <a16:creationId xmlns="" xmlns:a16="http://schemas.microsoft.com/office/drawing/2014/main" id="{930158F8-A5B7-4F97-8E44-C73FC55364FC}"/>
                </a:ext>
              </a:extLst>
            </p:cNvPr>
            <p:cNvSpPr/>
            <p:nvPr/>
          </p:nvSpPr>
          <p:spPr>
            <a:xfrm>
              <a:off x="558396" y="1742167"/>
              <a:ext cx="8782050" cy="37507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288" t="3798" r="21371"/>
            <a:stretch/>
          </p:blipFill>
          <p:spPr>
            <a:xfrm>
              <a:off x="688299" y="1844824"/>
              <a:ext cx="8640960" cy="3648117"/>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boxplots</a:t>
            </a:r>
          </a:p>
        </p:txBody>
      </p:sp>
    </p:spTree>
    <p:custDataLst>
      <p:tags r:id="rId1"/>
    </p:custDataLst>
    <p:extLst>
      <p:ext uri="{BB962C8B-B14F-4D97-AF65-F5344CB8AC3E}">
        <p14:creationId xmlns:p14="http://schemas.microsoft.com/office/powerpoint/2010/main" val="239837261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p:cNvGrpSpPr/>
          <p:nvPr/>
        </p:nvGrpSpPr>
        <p:grpSpPr>
          <a:xfrm>
            <a:off x="558396" y="1744977"/>
            <a:ext cx="8782050" cy="4492335"/>
            <a:chOff x="558396" y="1744977"/>
            <a:chExt cx="8782050" cy="4492335"/>
          </a:xfrm>
        </p:grpSpPr>
        <p:sp>
          <p:nvSpPr>
            <p:cNvPr id="11" name="모서리가 둥근 직사각형 4">
              <a:extLst>
                <a:ext uri="{FF2B5EF4-FFF2-40B4-BE49-F238E27FC236}">
                  <a16:creationId xmlns="" xmlns:a16="http://schemas.microsoft.com/office/drawing/2014/main" id="{930158F8-A5B7-4F97-8E44-C73FC55364FC}"/>
                </a:ext>
              </a:extLst>
            </p:cNvPr>
            <p:cNvSpPr/>
            <p:nvPr/>
          </p:nvSpPr>
          <p:spPr>
            <a:xfrm>
              <a:off x="558396" y="1744977"/>
              <a:ext cx="8782050" cy="44923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645" r="21370"/>
            <a:stretch/>
          </p:blipFill>
          <p:spPr>
            <a:xfrm>
              <a:off x="622516" y="1809080"/>
              <a:ext cx="8712968" cy="4428232"/>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Line plot</a:t>
            </a:r>
          </a:p>
        </p:txBody>
      </p:sp>
    </p:spTree>
    <p:custDataLst>
      <p:tags r:id="rId1"/>
    </p:custDataLst>
    <p:extLst>
      <p:ext uri="{BB962C8B-B14F-4D97-AF65-F5344CB8AC3E}">
        <p14:creationId xmlns:p14="http://schemas.microsoft.com/office/powerpoint/2010/main" val="245486598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p:cNvGrpSpPr/>
          <p:nvPr/>
        </p:nvGrpSpPr>
        <p:grpSpPr>
          <a:xfrm>
            <a:off x="558396" y="1746876"/>
            <a:ext cx="8782050" cy="4526096"/>
            <a:chOff x="558396" y="1746876"/>
            <a:chExt cx="8782050" cy="4526096"/>
          </a:xfrm>
        </p:grpSpPr>
        <p:sp>
          <p:nvSpPr>
            <p:cNvPr id="11" name="모서리가 둥근 직사각형 4">
              <a:extLst>
                <a:ext uri="{FF2B5EF4-FFF2-40B4-BE49-F238E27FC236}">
                  <a16:creationId xmlns="" xmlns:a16="http://schemas.microsoft.com/office/drawing/2014/main" id="{930158F8-A5B7-4F97-8E44-C73FC55364FC}"/>
                </a:ext>
              </a:extLst>
            </p:cNvPr>
            <p:cNvSpPr/>
            <p:nvPr/>
          </p:nvSpPr>
          <p:spPr>
            <a:xfrm>
              <a:off x="558396" y="1746876"/>
              <a:ext cx="8782050" cy="45260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650" r="21275"/>
            <a:stretch/>
          </p:blipFill>
          <p:spPr>
            <a:xfrm>
              <a:off x="625989" y="1809080"/>
              <a:ext cx="8712968" cy="4463892"/>
            </a:xfrm>
            <a:prstGeom prst="rect">
              <a:avLst/>
            </a:prstGeom>
            <a:ln>
              <a:noFill/>
            </a:ln>
          </p:spPr>
        </p:pic>
      </p:grpSp>
      <p:sp>
        <p:nvSpPr>
          <p:cNvPr id="12" name="직사각형 11">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Line plot</a:t>
            </a:r>
          </a:p>
        </p:txBody>
      </p:sp>
    </p:spTree>
    <p:custDataLst>
      <p:tags r:id="rId1"/>
    </p:custDataLst>
    <p:extLst>
      <p:ext uri="{BB962C8B-B14F-4D97-AF65-F5344CB8AC3E}">
        <p14:creationId xmlns:p14="http://schemas.microsoft.com/office/powerpoint/2010/main" val="3634856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aphicFrame>
        <p:nvGraphicFramePr>
          <p:cNvPr id="16" name="Table 10">
            <a:extLst>
              <a:ext uri="{FF2B5EF4-FFF2-40B4-BE49-F238E27FC236}">
                <a16:creationId xmlns="" xmlns:a16="http://schemas.microsoft.com/office/drawing/2014/main" id="{1F07731A-1D2C-465F-9E21-6C0E2AE99642}"/>
              </a:ext>
            </a:extLst>
          </p:cNvPr>
          <p:cNvGraphicFramePr>
            <a:graphicFrameLocks noGrp="1"/>
          </p:cNvGraphicFramePr>
          <p:nvPr>
            <p:extLst>
              <p:ext uri="{D42A27DB-BD31-4B8C-83A1-F6EECF244321}">
                <p14:modId xmlns:p14="http://schemas.microsoft.com/office/powerpoint/2010/main" val="508170669"/>
              </p:ext>
            </p:extLst>
          </p:nvPr>
        </p:nvGraphicFramePr>
        <p:xfrm>
          <a:off x="556449" y="1772816"/>
          <a:ext cx="8632824" cy="1849384"/>
        </p:xfrm>
        <a:graphic>
          <a:graphicData uri="http://schemas.openxmlformats.org/drawingml/2006/table">
            <a:tbl>
              <a:tblPr firstRow="1" bandRow="1">
                <a:tableStyleId>{5940675A-B579-460E-94D1-54222C63F5DA}</a:tableStyleId>
              </a:tblPr>
              <a:tblGrid>
                <a:gridCol w="5013842">
                  <a:extLst>
                    <a:ext uri="{9D8B030D-6E8A-4147-A177-3AD203B41FA5}">
                      <a16:colId xmlns="" xmlns:a16="http://schemas.microsoft.com/office/drawing/2014/main" val="20000"/>
                    </a:ext>
                  </a:extLst>
                </a:gridCol>
                <a:gridCol w="3618982">
                  <a:extLst>
                    <a:ext uri="{9D8B030D-6E8A-4147-A177-3AD203B41FA5}">
                      <a16:colId xmlns="" xmlns:a16="http://schemas.microsoft.com/office/drawing/2014/main" val="20001"/>
                    </a:ext>
                  </a:extLst>
                </a:gridCol>
              </a:tblGrid>
              <a:tr h="122610">
                <a:tc>
                  <a:txBody>
                    <a:bodyPr/>
                    <a:lstStyle/>
                    <a:p>
                      <a:pPr marL="0" algn="ctr" defTabSz="914400" rtl="0" eaLnBrk="1" latinLnBrk="1" hangingPunct="1"/>
                      <a:r>
                        <a:rPr lang="en-US" altLang="ko-KR"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Data Type</a:t>
                      </a:r>
                      <a:endParaRPr 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1" hangingPunct="1"/>
                      <a:r>
                        <a:rPr 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 xmlns:a16="http://schemas.microsoft.com/office/drawing/2014/main" val="10000"/>
                  </a:ext>
                </a:extLst>
              </a:tr>
              <a:tr h="383672">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int8, int16, int32, int64, int_</a:t>
                      </a:r>
                    </a:p>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uint8, uint16, uint32, uint64</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Integer</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83672">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float16, float32, float64, float128, float_</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Floating point</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383672">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bool_</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Boolean</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string_, unicode_</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String</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bl>
          </a:graphicData>
        </a:graphic>
      </p:graphicFrame>
      <p:sp>
        <p:nvSpPr>
          <p:cNvPr id="18" name="사각형: 둥근 모서리 32">
            <a:extLst>
              <a:ext uri="{FF2B5EF4-FFF2-40B4-BE49-F238E27FC236}">
                <a16:creationId xmlns="" xmlns:a16="http://schemas.microsoft.com/office/drawing/2014/main" id="{9F9FFF6C-7C72-4E08-8072-03F5113CBF51}"/>
              </a:ext>
            </a:extLst>
          </p:cNvPr>
          <p:cNvSpPr/>
          <p:nvPr/>
        </p:nvSpPr>
        <p:spPr>
          <a:xfrm>
            <a:off x="711201" y="4110221"/>
            <a:ext cx="4442946" cy="204921"/>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spcAft>
                <a:spcPts val="600"/>
              </a:spcAft>
            </a:pPr>
            <a:r>
              <a:rPr lang="en-US" altLang="ko-KR" sz="1050" b="1" dirty="0">
                <a:solidFill>
                  <a:schemeClr val="bg1"/>
                </a:solidFill>
                <a:latin typeface="SamsungOne 400" panose="020B0503030303020204" pitchFamily="34" charset="0"/>
                <a:ea typeface="SamsungOne 400" panose="020B0503030303020204" pitchFamily="34" charset="0"/>
              </a:rPr>
              <a:t>https://docs.scipy.org/doc/NumPy-1.17.0/reference/arrays.dtypes.html</a:t>
            </a:r>
          </a:p>
        </p:txBody>
      </p:sp>
      <p:sp>
        <p:nvSpPr>
          <p:cNvPr id="19" name="Rectangle 12">
            <a:extLst>
              <a:ext uri="{FF2B5EF4-FFF2-40B4-BE49-F238E27FC236}">
                <a16:creationId xmlns="" xmlns:a16="http://schemas.microsoft.com/office/drawing/2014/main" id="{39C1D0BA-7152-4AAC-B295-DCCB5F8378F4}"/>
              </a:ext>
            </a:extLst>
          </p:cNvPr>
          <p:cNvSpPr/>
          <p:nvPr/>
        </p:nvSpPr>
        <p:spPr>
          <a:xfrm>
            <a:off x="711201" y="376476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8 in int8 is 8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bitss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which is the range of values that this value can represent.</a:t>
            </a:r>
          </a:p>
        </p:txBody>
      </p:sp>
      <p:sp>
        <p:nvSpPr>
          <p:cNvPr id="11" name="직사각형 10">
            <a:extLst>
              <a:ext uri="{FF2B5EF4-FFF2-40B4-BE49-F238E27FC236}">
                <a16:creationId xmlns="" xmlns:a16="http://schemas.microsoft.com/office/drawing/2014/main" id="{6EC8CE3A-8014-4747-ABA5-005C835DB7D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The Data Types of NumPy</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Arrays are as follows: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32850965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p:cNvGrpSpPr/>
          <p:nvPr/>
        </p:nvGrpSpPr>
        <p:grpSpPr>
          <a:xfrm>
            <a:off x="558396" y="1746876"/>
            <a:ext cx="8782050" cy="4490436"/>
            <a:chOff x="558396" y="1746876"/>
            <a:chExt cx="8782050" cy="4490436"/>
          </a:xfrm>
        </p:grpSpPr>
        <p:sp>
          <p:nvSpPr>
            <p:cNvPr id="11" name="모서리가 둥근 직사각형 4">
              <a:extLst>
                <a:ext uri="{FF2B5EF4-FFF2-40B4-BE49-F238E27FC236}">
                  <a16:creationId xmlns="" xmlns:a16="http://schemas.microsoft.com/office/drawing/2014/main" id="{930158F8-A5B7-4F97-8E44-C73FC55364FC}"/>
                </a:ext>
              </a:extLst>
            </p:cNvPr>
            <p:cNvSpPr/>
            <p:nvPr/>
          </p:nvSpPr>
          <p:spPr>
            <a:xfrm>
              <a:off x="558396" y="1746876"/>
              <a:ext cx="8782050" cy="44904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669" r="20773"/>
            <a:stretch/>
          </p:blipFill>
          <p:spPr>
            <a:xfrm>
              <a:off x="627478" y="1809017"/>
              <a:ext cx="8712968" cy="4428295"/>
            </a:xfrm>
            <a:prstGeom prst="rect">
              <a:avLst/>
            </a:prstGeom>
            <a:ln>
              <a:noFill/>
            </a:ln>
          </p:spPr>
        </p:pic>
      </p:grpSp>
      <p:sp>
        <p:nvSpPr>
          <p:cNvPr id="12" name="직사각형 11">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Line plot</a:t>
            </a:r>
          </a:p>
        </p:txBody>
      </p:sp>
    </p:spTree>
    <p:custDataLst>
      <p:tags r:id="rId1"/>
    </p:custDataLst>
    <p:extLst>
      <p:ext uri="{BB962C8B-B14F-4D97-AF65-F5344CB8AC3E}">
        <p14:creationId xmlns:p14="http://schemas.microsoft.com/office/powerpoint/2010/main" val="313307241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p:cNvGrpSpPr/>
          <p:nvPr/>
        </p:nvGrpSpPr>
        <p:grpSpPr>
          <a:xfrm>
            <a:off x="558396" y="1746876"/>
            <a:ext cx="8782050" cy="4346420"/>
            <a:chOff x="558396" y="1746876"/>
            <a:chExt cx="8782050" cy="4346420"/>
          </a:xfrm>
        </p:grpSpPr>
        <p:sp>
          <p:nvSpPr>
            <p:cNvPr id="11" name="모서리가 둥근 직사각형 4">
              <a:extLst>
                <a:ext uri="{FF2B5EF4-FFF2-40B4-BE49-F238E27FC236}">
                  <a16:creationId xmlns="" xmlns:a16="http://schemas.microsoft.com/office/drawing/2014/main" id="{930158F8-A5B7-4F97-8E44-C73FC55364FC}"/>
                </a:ext>
              </a:extLst>
            </p:cNvPr>
            <p:cNvSpPr/>
            <p:nvPr/>
          </p:nvSpPr>
          <p:spPr>
            <a:xfrm>
              <a:off x="558396" y="1746876"/>
              <a:ext cx="8782050" cy="43464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17663"/>
            <a:stretch/>
          </p:blipFill>
          <p:spPr>
            <a:xfrm>
              <a:off x="573750" y="1766474"/>
              <a:ext cx="8766696" cy="4320480"/>
            </a:xfrm>
            <a:prstGeom prst="rect">
              <a:avLst/>
            </a:prstGeom>
            <a:ln>
              <a:noFill/>
            </a:ln>
          </p:spPr>
        </p:pic>
      </p:grpSp>
      <p:sp>
        <p:nvSpPr>
          <p:cNvPr id="12" name="직사각형 11">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Line plot</a:t>
            </a:r>
          </a:p>
        </p:txBody>
      </p:sp>
    </p:spTree>
    <p:custDataLst>
      <p:tags r:id="rId1"/>
    </p:custDataLst>
    <p:extLst>
      <p:ext uri="{BB962C8B-B14F-4D97-AF65-F5344CB8AC3E}">
        <p14:creationId xmlns:p14="http://schemas.microsoft.com/office/powerpoint/2010/main" val="8227944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p:cNvGrpSpPr/>
          <p:nvPr/>
        </p:nvGrpSpPr>
        <p:grpSpPr>
          <a:xfrm>
            <a:off x="558396" y="1746876"/>
            <a:ext cx="8782050" cy="4634452"/>
            <a:chOff x="558396" y="1746876"/>
            <a:chExt cx="8782050" cy="4634452"/>
          </a:xfrm>
        </p:grpSpPr>
        <p:sp>
          <p:nvSpPr>
            <p:cNvPr id="11" name="모서리가 둥근 직사각형 4">
              <a:extLst>
                <a:ext uri="{FF2B5EF4-FFF2-40B4-BE49-F238E27FC236}">
                  <a16:creationId xmlns="" xmlns:a16="http://schemas.microsoft.com/office/drawing/2014/main" id="{930158F8-A5B7-4F97-8E44-C73FC55364FC}"/>
                </a:ext>
              </a:extLst>
            </p:cNvPr>
            <p:cNvSpPr/>
            <p:nvPr/>
          </p:nvSpPr>
          <p:spPr>
            <a:xfrm>
              <a:off x="558396" y="1746876"/>
              <a:ext cx="8782050" cy="46344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258" t="1526" r="19334" b="780"/>
            <a:stretch/>
          </p:blipFill>
          <p:spPr>
            <a:xfrm>
              <a:off x="621102" y="1764531"/>
              <a:ext cx="8712968" cy="4608512"/>
            </a:xfrm>
            <a:prstGeom prst="rect">
              <a:avLst/>
            </a:prstGeom>
            <a:ln>
              <a:noFill/>
            </a:ln>
          </p:spPr>
        </p:pic>
      </p:grpSp>
      <p:sp>
        <p:nvSpPr>
          <p:cNvPr id="12" name="직사각형 11">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Line plot</a:t>
            </a:r>
          </a:p>
        </p:txBody>
      </p:sp>
    </p:spTree>
    <p:custDataLst>
      <p:tags r:id="rId1"/>
    </p:custDataLst>
    <p:extLst>
      <p:ext uri="{BB962C8B-B14F-4D97-AF65-F5344CB8AC3E}">
        <p14:creationId xmlns:p14="http://schemas.microsoft.com/office/powerpoint/2010/main" val="82758907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p:cNvGrpSpPr/>
          <p:nvPr/>
        </p:nvGrpSpPr>
        <p:grpSpPr>
          <a:xfrm>
            <a:off x="558396" y="1746876"/>
            <a:ext cx="8782050" cy="4481934"/>
            <a:chOff x="558396" y="1746876"/>
            <a:chExt cx="8782050" cy="4481934"/>
          </a:xfrm>
        </p:grpSpPr>
        <p:sp>
          <p:nvSpPr>
            <p:cNvPr id="11" name="모서리가 둥근 직사각형 4">
              <a:extLst>
                <a:ext uri="{FF2B5EF4-FFF2-40B4-BE49-F238E27FC236}">
                  <a16:creationId xmlns="" xmlns:a16="http://schemas.microsoft.com/office/drawing/2014/main" id="{930158F8-A5B7-4F97-8E44-C73FC55364FC}"/>
                </a:ext>
              </a:extLst>
            </p:cNvPr>
            <p:cNvSpPr/>
            <p:nvPr/>
          </p:nvSpPr>
          <p:spPr>
            <a:xfrm>
              <a:off x="558396" y="1746876"/>
              <a:ext cx="8782050" cy="44819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1284" t="1933" r="19617"/>
            <a:stretch/>
          </p:blipFill>
          <p:spPr>
            <a:xfrm>
              <a:off x="627477" y="1795850"/>
              <a:ext cx="8712969" cy="4383986"/>
            </a:xfrm>
            <a:prstGeom prst="rect">
              <a:avLst/>
            </a:prstGeom>
            <a:ln>
              <a:noFill/>
            </a:ln>
          </p:spPr>
        </p:pic>
      </p:grpSp>
      <p:sp>
        <p:nvSpPr>
          <p:cNvPr id="12" name="직사각형 11">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plots with plot() function and linestyle ='none':</a:t>
            </a:r>
          </a:p>
        </p:txBody>
      </p:sp>
    </p:spTree>
    <p:custDataLst>
      <p:tags r:id="rId1"/>
    </p:custDataLst>
    <p:extLst>
      <p:ext uri="{BB962C8B-B14F-4D97-AF65-F5344CB8AC3E}">
        <p14:creationId xmlns:p14="http://schemas.microsoft.com/office/powerpoint/2010/main" val="1105523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p:cNvGrpSpPr/>
          <p:nvPr/>
        </p:nvGrpSpPr>
        <p:grpSpPr>
          <a:xfrm>
            <a:off x="558396" y="1746876"/>
            <a:ext cx="8782050" cy="4418428"/>
            <a:chOff x="558396" y="1746876"/>
            <a:chExt cx="8782050" cy="4418428"/>
          </a:xfrm>
        </p:grpSpPr>
        <p:sp>
          <p:nvSpPr>
            <p:cNvPr id="11" name="모서리가 둥근 직사각형 4">
              <a:extLst>
                <a:ext uri="{FF2B5EF4-FFF2-40B4-BE49-F238E27FC236}">
                  <a16:creationId xmlns="" xmlns:a16="http://schemas.microsoft.com/office/drawing/2014/main" id="{930158F8-A5B7-4F97-8E44-C73FC55364FC}"/>
                </a:ext>
              </a:extLst>
            </p:cNvPr>
            <p:cNvSpPr/>
            <p:nvPr/>
          </p:nvSpPr>
          <p:spPr>
            <a:xfrm>
              <a:off x="558396" y="1746876"/>
              <a:ext cx="8782050" cy="44184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370" t="2009" r="19877"/>
            <a:stretch/>
          </p:blipFill>
          <p:spPr>
            <a:xfrm>
              <a:off x="643899" y="1804569"/>
              <a:ext cx="8696547" cy="4320480"/>
            </a:xfrm>
            <a:prstGeom prst="rect">
              <a:avLst/>
            </a:prstGeom>
            <a:ln>
              <a:noFill/>
            </a:ln>
          </p:spPr>
        </p:pic>
      </p:grpSp>
      <p:sp>
        <p:nvSpPr>
          <p:cNvPr id="12" name="직사각형 11">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plots with plot() function and linestyle ='none':</a:t>
            </a:r>
          </a:p>
        </p:txBody>
      </p:sp>
    </p:spTree>
    <p:custDataLst>
      <p:tags r:id="rId1"/>
    </p:custDataLst>
    <p:extLst>
      <p:ext uri="{BB962C8B-B14F-4D97-AF65-F5344CB8AC3E}">
        <p14:creationId xmlns:p14="http://schemas.microsoft.com/office/powerpoint/2010/main" val="23993177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p:cNvGrpSpPr/>
          <p:nvPr/>
        </p:nvGrpSpPr>
        <p:grpSpPr>
          <a:xfrm>
            <a:off x="558396" y="1746876"/>
            <a:ext cx="8782050" cy="3986380"/>
            <a:chOff x="558396" y="1746876"/>
            <a:chExt cx="8782050" cy="3986380"/>
          </a:xfrm>
        </p:grpSpPr>
        <p:sp>
          <p:nvSpPr>
            <p:cNvPr id="11" name="모서리가 둥근 직사각형 4">
              <a:extLst>
                <a:ext uri="{FF2B5EF4-FFF2-40B4-BE49-F238E27FC236}">
                  <a16:creationId xmlns="" xmlns:a16="http://schemas.microsoft.com/office/drawing/2014/main" id="{930158F8-A5B7-4F97-8E44-C73FC55364FC}"/>
                </a:ext>
              </a:extLst>
            </p:cNvPr>
            <p:cNvSpPr/>
            <p:nvPr/>
          </p:nvSpPr>
          <p:spPr>
            <a:xfrm>
              <a:off x="558396" y="1746876"/>
              <a:ext cx="8782050" cy="39863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934" r="1946"/>
            <a:stretch/>
          </p:blipFill>
          <p:spPr>
            <a:xfrm>
              <a:off x="592937" y="1810863"/>
              <a:ext cx="8712968" cy="3778377"/>
            </a:xfrm>
            <a:prstGeom prst="rect">
              <a:avLst/>
            </a:prstGeom>
            <a:ln>
              <a:noFill/>
            </a:ln>
          </p:spPr>
        </p:pic>
      </p:grpSp>
      <p:sp>
        <p:nvSpPr>
          <p:cNvPr id="12" name="직사각형 11">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plots with plot() function and linestyle ='none':</a:t>
            </a:r>
          </a:p>
        </p:txBody>
      </p:sp>
    </p:spTree>
    <p:custDataLst>
      <p:tags r:id="rId1"/>
    </p:custDataLst>
    <p:extLst>
      <p:ext uri="{BB962C8B-B14F-4D97-AF65-F5344CB8AC3E}">
        <p14:creationId xmlns:p14="http://schemas.microsoft.com/office/powerpoint/2010/main" val="428978591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p:cNvGrpSpPr/>
          <p:nvPr/>
        </p:nvGrpSpPr>
        <p:grpSpPr>
          <a:xfrm>
            <a:off x="558396" y="1746876"/>
            <a:ext cx="8782050" cy="4588384"/>
            <a:chOff x="558396" y="1746876"/>
            <a:chExt cx="8782050" cy="4588384"/>
          </a:xfrm>
        </p:grpSpPr>
        <p:sp>
          <p:nvSpPr>
            <p:cNvPr id="11" name="모서리가 둥근 직사각형 4">
              <a:extLst>
                <a:ext uri="{FF2B5EF4-FFF2-40B4-BE49-F238E27FC236}">
                  <a16:creationId xmlns="" xmlns:a16="http://schemas.microsoft.com/office/drawing/2014/main" id="{930158F8-A5B7-4F97-8E44-C73FC55364FC}"/>
                </a:ext>
              </a:extLst>
            </p:cNvPr>
            <p:cNvSpPr/>
            <p:nvPr/>
          </p:nvSpPr>
          <p:spPr>
            <a:xfrm>
              <a:off x="558396" y="1746876"/>
              <a:ext cx="8782050" cy="45883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3901"/>
            <a:stretch/>
          </p:blipFill>
          <p:spPr>
            <a:xfrm>
              <a:off x="707746" y="1760810"/>
              <a:ext cx="8632700" cy="4562444"/>
            </a:xfrm>
            <a:prstGeom prst="rect">
              <a:avLst/>
            </a:prstGeom>
            <a:solidFill>
              <a:srgbClr val="F7F7F7"/>
            </a:solidFill>
            <a:ln>
              <a:noFill/>
            </a:ln>
          </p:spPr>
        </p:pic>
      </p:grpSp>
      <p:sp>
        <p:nvSpPr>
          <p:cNvPr id="12" name="직사각형 11">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plots with scatter() function:</a:t>
            </a:r>
          </a:p>
        </p:txBody>
      </p:sp>
    </p:spTree>
    <p:custDataLst>
      <p:tags r:id="rId1"/>
    </p:custDataLst>
    <p:extLst>
      <p:ext uri="{BB962C8B-B14F-4D97-AF65-F5344CB8AC3E}">
        <p14:creationId xmlns:p14="http://schemas.microsoft.com/office/powerpoint/2010/main" val="62662486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p:cNvGrpSpPr/>
          <p:nvPr/>
        </p:nvGrpSpPr>
        <p:grpSpPr>
          <a:xfrm>
            <a:off x="558396" y="1746875"/>
            <a:ext cx="8782050" cy="4498416"/>
            <a:chOff x="558396" y="1746875"/>
            <a:chExt cx="8782050" cy="4498416"/>
          </a:xfrm>
        </p:grpSpPr>
        <p:sp>
          <p:nvSpPr>
            <p:cNvPr id="11" name="모서리가 둥근 직사각형 4">
              <a:extLst>
                <a:ext uri="{FF2B5EF4-FFF2-40B4-BE49-F238E27FC236}">
                  <a16:creationId xmlns="" xmlns:a16="http://schemas.microsoft.com/office/drawing/2014/main" id="{930158F8-A5B7-4F97-8E44-C73FC55364FC}"/>
                </a:ext>
              </a:extLst>
            </p:cNvPr>
            <p:cNvSpPr/>
            <p:nvPr/>
          </p:nvSpPr>
          <p:spPr>
            <a:xfrm>
              <a:off x="558396" y="1746875"/>
              <a:ext cx="8782050" cy="449841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3635"/>
            <a:stretch/>
          </p:blipFill>
          <p:spPr>
            <a:xfrm>
              <a:off x="707334" y="1772816"/>
              <a:ext cx="8633112" cy="4472475"/>
            </a:xfrm>
            <a:prstGeom prst="rect">
              <a:avLst/>
            </a:prstGeom>
            <a:ln>
              <a:noFill/>
            </a:ln>
          </p:spPr>
        </p:pic>
      </p:grpSp>
      <p:sp>
        <p:nvSpPr>
          <p:cNvPr id="12" name="직사각형 11">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plots with scatter() function:</a:t>
            </a:r>
          </a:p>
        </p:txBody>
      </p:sp>
    </p:spTree>
    <p:custDataLst>
      <p:tags r:id="rId1"/>
    </p:custDataLst>
    <p:extLst>
      <p:ext uri="{BB962C8B-B14F-4D97-AF65-F5344CB8AC3E}">
        <p14:creationId xmlns:p14="http://schemas.microsoft.com/office/powerpoint/2010/main" val="305056674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p:cNvGrpSpPr/>
          <p:nvPr/>
        </p:nvGrpSpPr>
        <p:grpSpPr>
          <a:xfrm>
            <a:off x="558396" y="1746875"/>
            <a:ext cx="8782050" cy="4529004"/>
            <a:chOff x="558396" y="1746875"/>
            <a:chExt cx="8782050" cy="4529004"/>
          </a:xfrm>
        </p:grpSpPr>
        <p:sp>
          <p:nvSpPr>
            <p:cNvPr id="11" name="모서리가 둥근 직사각형 4">
              <a:extLst>
                <a:ext uri="{FF2B5EF4-FFF2-40B4-BE49-F238E27FC236}">
                  <a16:creationId xmlns="" xmlns:a16="http://schemas.microsoft.com/office/drawing/2014/main" id="{930158F8-A5B7-4F97-8E44-C73FC55364FC}"/>
                </a:ext>
              </a:extLst>
            </p:cNvPr>
            <p:cNvSpPr/>
            <p:nvPr/>
          </p:nvSpPr>
          <p:spPr>
            <a:xfrm>
              <a:off x="558396" y="1746875"/>
              <a:ext cx="8782050" cy="45290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3877"/>
            <a:stretch/>
          </p:blipFill>
          <p:spPr>
            <a:xfrm>
              <a:off x="707747" y="1772816"/>
              <a:ext cx="8632699" cy="4503063"/>
            </a:xfrm>
            <a:prstGeom prst="rect">
              <a:avLst/>
            </a:prstGeom>
            <a:ln>
              <a:noFill/>
            </a:ln>
          </p:spPr>
        </p:pic>
      </p:grpSp>
      <p:sp>
        <p:nvSpPr>
          <p:cNvPr id="12" name="직사각형 11">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plots with scatter() function:</a:t>
            </a:r>
          </a:p>
        </p:txBody>
      </p:sp>
    </p:spTree>
    <p:custDataLst>
      <p:tags r:id="rId1"/>
    </p:custDataLst>
    <p:extLst>
      <p:ext uri="{BB962C8B-B14F-4D97-AF65-F5344CB8AC3E}">
        <p14:creationId xmlns:p14="http://schemas.microsoft.com/office/powerpoint/2010/main" val="410164250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p:cNvGrpSpPr/>
          <p:nvPr/>
        </p:nvGrpSpPr>
        <p:grpSpPr>
          <a:xfrm>
            <a:off x="558396" y="1746875"/>
            <a:ext cx="8782050" cy="4511744"/>
            <a:chOff x="558396" y="1746875"/>
            <a:chExt cx="8782050" cy="4511744"/>
          </a:xfrm>
        </p:grpSpPr>
        <p:sp>
          <p:nvSpPr>
            <p:cNvPr id="11" name="모서리가 둥근 직사각형 4">
              <a:extLst>
                <a:ext uri="{FF2B5EF4-FFF2-40B4-BE49-F238E27FC236}">
                  <a16:creationId xmlns="" xmlns:a16="http://schemas.microsoft.com/office/drawing/2014/main" id="{930158F8-A5B7-4F97-8E44-C73FC55364FC}"/>
                </a:ext>
              </a:extLst>
            </p:cNvPr>
            <p:cNvSpPr/>
            <p:nvPr/>
          </p:nvSpPr>
          <p:spPr>
            <a:xfrm>
              <a:off x="558396" y="1746875"/>
              <a:ext cx="8782050" cy="45117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23894"/>
            <a:stretch/>
          </p:blipFill>
          <p:spPr>
            <a:xfrm>
              <a:off x="707747" y="1762875"/>
              <a:ext cx="8632699" cy="4495744"/>
            </a:xfrm>
            <a:prstGeom prst="rect">
              <a:avLst/>
            </a:prstGeom>
            <a:ln>
              <a:noFill/>
            </a:ln>
          </p:spPr>
        </p:pic>
      </p:grpSp>
      <p:sp>
        <p:nvSpPr>
          <p:cNvPr id="12" name="직사각형 11">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plots with scatter() function:</a:t>
            </a:r>
          </a:p>
        </p:txBody>
      </p:sp>
    </p:spTree>
    <p:custDataLst>
      <p:tags r:id="rId1"/>
    </p:custDataLst>
    <p:extLst>
      <p:ext uri="{BB962C8B-B14F-4D97-AF65-F5344CB8AC3E}">
        <p14:creationId xmlns:p14="http://schemas.microsoft.com/office/powerpoint/2010/main" val="3467869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9" name="Rectangle 12">
            <a:extLst>
              <a:ext uri="{FF2B5EF4-FFF2-40B4-BE49-F238E27FC236}">
                <a16:creationId xmlns="" xmlns:a16="http://schemas.microsoft.com/office/drawing/2014/main" id="{39C1D0BA-7152-4AAC-B295-DCCB5F8378F4}"/>
              </a:ext>
            </a:extLst>
          </p:cNvPr>
          <p:cNvSpPr/>
          <p:nvPr/>
        </p:nvSpPr>
        <p:spPr>
          <a:xfrm>
            <a:off x="711201" y="2686360"/>
            <a:ext cx="8632824"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the bit represents two values, 8 bits can become 2 to the power of 8, representing up to 256 integers. In integers, this value ranges from -128 to 127. The range is up to 127, and not 128, because zero is excluded.</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only positive values are used, the space in the range of negative numbers needs to be crossed over to positive numbers. At this time, u, the first letter of the unsigned (meaning positive), is used.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 uint8 ranges from 0 to 255. </a:t>
            </a:r>
          </a:p>
        </p:txBody>
      </p:sp>
      <p:grpSp>
        <p:nvGrpSpPr>
          <p:cNvPr id="5" name="그룹 4">
            <a:extLst>
              <a:ext uri="{FF2B5EF4-FFF2-40B4-BE49-F238E27FC236}">
                <a16:creationId xmlns="" xmlns:a16="http://schemas.microsoft.com/office/drawing/2014/main" id="{9A4CF319-9125-4B26-AD69-1CFDA12C594D}"/>
              </a:ext>
            </a:extLst>
          </p:cNvPr>
          <p:cNvGrpSpPr/>
          <p:nvPr/>
        </p:nvGrpSpPr>
        <p:grpSpPr>
          <a:xfrm>
            <a:off x="558396" y="1772816"/>
            <a:ext cx="8782050" cy="814399"/>
            <a:chOff x="558396" y="1844825"/>
            <a:chExt cx="8782050" cy="814399"/>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396" y="1844825"/>
              <a:ext cx="8782050" cy="8143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392" r="21951" b="15348"/>
            <a:stretch/>
          </p:blipFill>
          <p:spPr>
            <a:xfrm>
              <a:off x="671803" y="1898769"/>
              <a:ext cx="8668643" cy="685812"/>
            </a:xfrm>
            <a:prstGeom prst="rect">
              <a:avLst/>
            </a:prstGeom>
          </p:spPr>
        </p:pic>
      </p:grpSp>
      <p:sp>
        <p:nvSpPr>
          <p:cNvPr id="13" name="직사각형 12">
            <a:extLst>
              <a:ext uri="{FF2B5EF4-FFF2-40B4-BE49-F238E27FC236}">
                <a16:creationId xmlns="" xmlns:a16="http://schemas.microsoft.com/office/drawing/2014/main" id="{422A653E-7CB0-465C-A0E5-0BD4E87179C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Explanation of 8 bits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31686705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2">
            <a:extLst>
              <a:ext uri="{FF2B5EF4-FFF2-40B4-BE49-F238E27FC236}">
                <a16:creationId xmlns="" xmlns:a16="http://schemas.microsoft.com/office/drawing/2014/main" id="{28F5F96F-F81A-4232-ABDA-99C4491C86F8}"/>
              </a:ext>
            </a:extLst>
          </p:cNvPr>
          <p:cNvGraphicFramePr>
            <a:graphicFrameLocks noGrp="1"/>
          </p:cNvGraphicFramePr>
          <p:nvPr>
            <p:extLst>
              <p:ext uri="{D42A27DB-BD31-4B8C-83A1-F6EECF244321}">
                <p14:modId xmlns:p14="http://schemas.microsoft.com/office/powerpoint/2010/main" val="2207897698"/>
              </p:ext>
            </p:extLst>
          </p:nvPr>
        </p:nvGraphicFramePr>
        <p:xfrm>
          <a:off x="711200" y="1748851"/>
          <a:ext cx="8632825" cy="2910840"/>
        </p:xfrm>
        <a:graphic>
          <a:graphicData uri="http://schemas.openxmlformats.org/drawingml/2006/table">
            <a:tbl>
              <a:tblPr firstRow="1" bandRow="1">
                <a:tableStyleId>{5940675A-B579-460E-94D1-54222C63F5DA}</a:tableStyleId>
              </a:tblPr>
              <a:tblGrid>
                <a:gridCol w="3853716">
                  <a:extLst>
                    <a:ext uri="{9D8B030D-6E8A-4147-A177-3AD203B41FA5}">
                      <a16:colId xmlns="" xmlns:a16="http://schemas.microsoft.com/office/drawing/2014/main" val="20000"/>
                    </a:ext>
                  </a:extLst>
                </a:gridCol>
                <a:gridCol w="4779109">
                  <a:extLst>
                    <a:ext uri="{9D8B030D-6E8A-4147-A177-3AD203B41FA5}">
                      <a16:colId xmlns="" xmlns:a16="http://schemas.microsoft.com/office/drawing/2014/main" val="20001"/>
                    </a:ext>
                  </a:extLst>
                </a:gridCol>
              </a:tblGrid>
              <a:tr h="297684">
                <a:tc>
                  <a:txBody>
                    <a:bodyPr/>
                    <a:lstStyle/>
                    <a:p>
                      <a:pPr algn="ctr"/>
                      <a:r>
                        <a:rPr 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Argument</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color</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Color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alpha</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Transparency</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linewidth</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Line width</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linestyle</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Line style</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marker</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Marker type</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5"/>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markersize</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Marker size</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6"/>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markerfacecolor</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Marker color inside</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7"/>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markeredgecolor</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Color of the marker edge</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8"/>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markeredgewidth</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Width of the marker edge</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26" name="사각형: 둥근 모서리 32">
            <a:extLst>
              <a:ext uri="{FF2B5EF4-FFF2-40B4-BE49-F238E27FC236}">
                <a16:creationId xmlns="" xmlns:a16="http://schemas.microsoft.com/office/drawing/2014/main" id="{9F9FFF6C-7C72-4E08-8072-03F5113CBF51}"/>
              </a:ext>
            </a:extLst>
          </p:cNvPr>
          <p:cNvSpPr/>
          <p:nvPr/>
        </p:nvSpPr>
        <p:spPr>
          <a:xfrm>
            <a:off x="669646" y="4792651"/>
            <a:ext cx="4312901" cy="21404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spcAft>
                <a:spcPts val="600"/>
              </a:spcAft>
            </a:pPr>
            <a:r>
              <a:rPr lang="en-US" altLang="ko-KR" sz="1050" b="1" dirty="0">
                <a:solidFill>
                  <a:schemeClr val="bg1"/>
                </a:solidFill>
                <a:latin typeface="SamsungOne 400" panose="020B0503030303020204" pitchFamily="34" charset="0"/>
                <a:ea typeface="SamsungOne 400" panose="020B0503030303020204" pitchFamily="34" charset="0"/>
              </a:rPr>
              <a:t>https://matplotlib.org/3.1.1/api/_as_gen/matplotlib.pyplot.plot.html</a:t>
            </a:r>
          </a:p>
        </p:txBody>
      </p:sp>
      <p:sp>
        <p:nvSpPr>
          <p:cNvPr id="10" name="직사각형 9">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Arguments of the plot() function:</a:t>
            </a:r>
          </a:p>
        </p:txBody>
      </p:sp>
    </p:spTree>
    <p:custDataLst>
      <p:tags r:id="rId1"/>
    </p:custDataLst>
    <p:extLst>
      <p:ext uri="{BB962C8B-B14F-4D97-AF65-F5344CB8AC3E}">
        <p14:creationId xmlns:p14="http://schemas.microsoft.com/office/powerpoint/2010/main" val="308313573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2">
            <a:extLst>
              <a:ext uri="{FF2B5EF4-FFF2-40B4-BE49-F238E27FC236}">
                <a16:creationId xmlns="" xmlns:a16="http://schemas.microsoft.com/office/drawing/2014/main" id="{6E9C262B-BC88-4ADB-9652-98D99D6CDC6D}"/>
              </a:ext>
            </a:extLst>
          </p:cNvPr>
          <p:cNvGraphicFramePr>
            <a:graphicFrameLocks noGrp="1"/>
          </p:cNvGraphicFramePr>
          <p:nvPr>
            <p:extLst>
              <p:ext uri="{D42A27DB-BD31-4B8C-83A1-F6EECF244321}">
                <p14:modId xmlns:p14="http://schemas.microsoft.com/office/powerpoint/2010/main" val="2239227390"/>
              </p:ext>
            </p:extLst>
          </p:nvPr>
        </p:nvGraphicFramePr>
        <p:xfrm>
          <a:off x="711200" y="1747705"/>
          <a:ext cx="8632825" cy="2035044"/>
        </p:xfrm>
        <a:graphic>
          <a:graphicData uri="http://schemas.openxmlformats.org/drawingml/2006/table">
            <a:tbl>
              <a:tblPr firstRow="1" bandRow="1">
                <a:tableStyleId>{5940675A-B579-460E-94D1-54222C63F5DA}</a:tableStyleId>
              </a:tblPr>
              <a:tblGrid>
                <a:gridCol w="3853716">
                  <a:extLst>
                    <a:ext uri="{9D8B030D-6E8A-4147-A177-3AD203B41FA5}">
                      <a16:colId xmlns="" xmlns:a16="http://schemas.microsoft.com/office/drawing/2014/main" val="20000"/>
                    </a:ext>
                  </a:extLst>
                </a:gridCol>
                <a:gridCol w="4779109">
                  <a:extLst>
                    <a:ext uri="{9D8B030D-6E8A-4147-A177-3AD203B41FA5}">
                      <a16:colId xmlns="" xmlns:a16="http://schemas.microsoft.com/office/drawing/2014/main" val="20001"/>
                    </a:ext>
                  </a:extLst>
                </a:gridCol>
              </a:tblGrid>
              <a:tr h="297684">
                <a:tc>
                  <a:txBody>
                    <a:bodyPr/>
                    <a:lstStyle/>
                    <a:p>
                      <a:pPr algn="ctr"/>
                      <a:r>
                        <a:rPr lang="en-US" altLang="ko-KR"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linestyle</a:t>
                      </a:r>
                    </a:p>
                  </a:txBody>
                  <a:tcPr marT="36000" marB="360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altLang="ko-KR"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endParaRPr 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281785">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none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 line</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281785">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Dotted line</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Dashed line</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Dash dot</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r h="281785">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Continuous line</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5"/>
                  </a:ext>
                </a:extLst>
              </a:tr>
              <a:tr h="275305">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steps</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 steps</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1" name="사각형: 둥근 모서리 32">
            <a:extLst>
              <a:ext uri="{FF2B5EF4-FFF2-40B4-BE49-F238E27FC236}">
                <a16:creationId xmlns="" xmlns:a16="http://schemas.microsoft.com/office/drawing/2014/main" id="{C1CF2723-F8BE-4FCC-AD91-095336571C0B}"/>
              </a:ext>
            </a:extLst>
          </p:cNvPr>
          <p:cNvSpPr/>
          <p:nvPr/>
        </p:nvSpPr>
        <p:spPr>
          <a:xfrm>
            <a:off x="669646" y="3900272"/>
            <a:ext cx="4312901" cy="21404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spcAft>
                <a:spcPts val="600"/>
              </a:spcAft>
            </a:pPr>
            <a:r>
              <a:rPr lang="en-US" altLang="ko-KR" sz="1050" b="1" dirty="0">
                <a:solidFill>
                  <a:schemeClr val="bg1"/>
                </a:solidFill>
                <a:latin typeface="SamsungOne 400" panose="020B0503030303020204" pitchFamily="34" charset="0"/>
                <a:ea typeface="SamsungOne 400" panose="020B0503030303020204" pitchFamily="34" charset="0"/>
              </a:rPr>
              <a:t>https://matplotlib.org/3.1.1/api/_as_gen/matplotlib.pyplot.plot.html</a:t>
            </a:r>
          </a:p>
        </p:txBody>
      </p:sp>
      <p:sp>
        <p:nvSpPr>
          <p:cNvPr id="10" name="직사각형 9">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Values of the </a:t>
            </a:r>
            <a:r>
              <a:rPr lang="en-US" altLang="ko-KR" sz="1400" dirty="0">
                <a:solidFill>
                  <a:schemeClr val="tx1"/>
                </a:solidFill>
                <a:latin typeface="SamsungOne-700" panose="020B0803030303020204" pitchFamily="34" charset="0"/>
                <a:ea typeface="SamsungOne-700" panose="020B0803030303020204" pitchFamily="34" charset="0"/>
              </a:rPr>
              <a:t>linestyle</a:t>
            </a:r>
            <a:r>
              <a:rPr lang="en-US" altLang="ko-KR" sz="1400" dirty="0">
                <a:solidFill>
                  <a:schemeClr val="tx1"/>
                </a:solidFill>
                <a:latin typeface="SamsungOne 400" panose="020B0503030303020204" pitchFamily="34" charset="0"/>
                <a:ea typeface="SamsungOne 400" panose="020B0503030303020204" pitchFamily="34" charset="0"/>
              </a:rPr>
              <a:t> argument:</a:t>
            </a:r>
          </a:p>
        </p:txBody>
      </p:sp>
    </p:spTree>
    <p:custDataLst>
      <p:tags r:id="rId1"/>
    </p:custDataLst>
    <p:extLst>
      <p:ext uri="{BB962C8B-B14F-4D97-AF65-F5344CB8AC3E}">
        <p14:creationId xmlns:p14="http://schemas.microsoft.com/office/powerpoint/2010/main" val="38054517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2">
            <a:extLst>
              <a:ext uri="{FF2B5EF4-FFF2-40B4-BE49-F238E27FC236}">
                <a16:creationId xmlns="" xmlns:a16="http://schemas.microsoft.com/office/drawing/2014/main" id="{5A6D7F6C-E827-4B71-93B3-E0A9D17E045A}"/>
              </a:ext>
            </a:extLst>
          </p:cNvPr>
          <p:cNvGraphicFramePr>
            <a:graphicFrameLocks noGrp="1"/>
          </p:cNvGraphicFramePr>
          <p:nvPr>
            <p:extLst>
              <p:ext uri="{D42A27DB-BD31-4B8C-83A1-F6EECF244321}">
                <p14:modId xmlns:p14="http://schemas.microsoft.com/office/powerpoint/2010/main" val="725951551"/>
              </p:ext>
            </p:extLst>
          </p:nvPr>
        </p:nvGraphicFramePr>
        <p:xfrm>
          <a:off x="711200" y="1749650"/>
          <a:ext cx="8632825" cy="3000675"/>
        </p:xfrm>
        <a:graphic>
          <a:graphicData uri="http://schemas.openxmlformats.org/drawingml/2006/table">
            <a:tbl>
              <a:tblPr firstRow="1" bandRow="1">
                <a:tableStyleId>{5940675A-B579-460E-94D1-54222C63F5DA}</a:tableStyleId>
              </a:tblPr>
              <a:tblGrid>
                <a:gridCol w="3853716">
                  <a:extLst>
                    <a:ext uri="{9D8B030D-6E8A-4147-A177-3AD203B41FA5}">
                      <a16:colId xmlns="" xmlns:a16="http://schemas.microsoft.com/office/drawing/2014/main" val="20000"/>
                    </a:ext>
                  </a:extLst>
                </a:gridCol>
                <a:gridCol w="4779109">
                  <a:extLst>
                    <a:ext uri="{9D8B030D-6E8A-4147-A177-3AD203B41FA5}">
                      <a16:colId xmlns="" xmlns:a16="http://schemas.microsoft.com/office/drawing/2014/main" val="20001"/>
                    </a:ext>
                  </a:extLst>
                </a:gridCol>
              </a:tblGrid>
              <a:tr h="262929">
                <a:tc>
                  <a:txBody>
                    <a:bodyPr/>
                    <a:lstStyle/>
                    <a:p>
                      <a:pPr algn="ctr"/>
                      <a:r>
                        <a:rPr 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marker</a:t>
                      </a: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altLang="ko-KR"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endParaRPr 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Point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Pixel</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248886">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Circle</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Triangle up</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Triangle down</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5"/>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Square</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6"/>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Star</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7"/>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Plus sign</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8"/>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 character</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9"/>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Diamond</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10"/>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Pentagon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11"/>
                  </a:ext>
                </a:extLst>
              </a:tr>
            </a:tbl>
          </a:graphicData>
        </a:graphic>
      </p:graphicFrame>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1" name="사각형: 둥근 모서리 32">
            <a:extLst>
              <a:ext uri="{FF2B5EF4-FFF2-40B4-BE49-F238E27FC236}">
                <a16:creationId xmlns="" xmlns:a16="http://schemas.microsoft.com/office/drawing/2014/main" id="{71D4A951-3723-4DC5-B230-A168E802C915}"/>
              </a:ext>
            </a:extLst>
          </p:cNvPr>
          <p:cNvSpPr/>
          <p:nvPr/>
        </p:nvSpPr>
        <p:spPr>
          <a:xfrm>
            <a:off x="669646" y="4877629"/>
            <a:ext cx="4312901" cy="21404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spcAft>
                <a:spcPts val="600"/>
              </a:spcAft>
            </a:pPr>
            <a:r>
              <a:rPr lang="en-US" altLang="ko-KR" sz="1050" b="1" dirty="0">
                <a:solidFill>
                  <a:schemeClr val="bg1"/>
                </a:solidFill>
                <a:latin typeface="SamsungOne 400" panose="020B0503030303020204" pitchFamily="34" charset="0"/>
                <a:ea typeface="SamsungOne 400" panose="020B0503030303020204" pitchFamily="34" charset="0"/>
              </a:rPr>
              <a:t>https://matplotlib.org/3.1.1/api/_as_gen/matplotlib.pyplot.plot.html</a:t>
            </a:r>
          </a:p>
        </p:txBody>
      </p:sp>
      <p:sp>
        <p:nvSpPr>
          <p:cNvPr id="10" name="직사각형 9">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Values of the </a:t>
            </a:r>
            <a:r>
              <a:rPr lang="en-US" altLang="ko-KR" sz="1400" dirty="0">
                <a:solidFill>
                  <a:schemeClr val="tx1"/>
                </a:solidFill>
                <a:latin typeface="SamsungOne-700" panose="020B0803030303020204" pitchFamily="34" charset="0"/>
                <a:ea typeface="SamsungOne-700" panose="020B0803030303020204" pitchFamily="34" charset="0"/>
              </a:rPr>
              <a:t>marker </a:t>
            </a:r>
            <a:r>
              <a:rPr lang="en-US" altLang="ko-KR" sz="1400" dirty="0">
                <a:solidFill>
                  <a:schemeClr val="tx1"/>
                </a:solidFill>
                <a:latin typeface="SamsungOne 400" panose="020B0503030303020204" pitchFamily="34" charset="0"/>
                <a:ea typeface="SamsungOne 400" panose="020B0503030303020204" pitchFamily="34" charset="0"/>
              </a:rPr>
              <a:t>argument:</a:t>
            </a:r>
          </a:p>
        </p:txBody>
      </p:sp>
    </p:spTree>
    <p:custDataLst>
      <p:tags r:id="rId1"/>
    </p:custDataLst>
    <p:extLst>
      <p:ext uri="{BB962C8B-B14F-4D97-AF65-F5344CB8AC3E}">
        <p14:creationId xmlns:p14="http://schemas.microsoft.com/office/powerpoint/2010/main" val="112030016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9" name="직사각형 18">
            <a:extLst>
              <a:ext uri="{FF2B5EF4-FFF2-40B4-BE49-F238E27FC236}">
                <a16:creationId xmlns="" xmlns:a16="http://schemas.microsoft.com/office/drawing/2014/main"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Matplotlib Visualization with Objects</a:t>
            </a:r>
          </a:p>
        </p:txBody>
      </p:sp>
      <p:grpSp>
        <p:nvGrpSpPr>
          <p:cNvPr id="3" name="그룹 2"/>
          <p:cNvGrpSpPr/>
          <p:nvPr/>
        </p:nvGrpSpPr>
        <p:grpSpPr>
          <a:xfrm>
            <a:off x="558396" y="2249031"/>
            <a:ext cx="8782050" cy="996020"/>
            <a:chOff x="558396" y="2249031"/>
            <a:chExt cx="8782050" cy="996020"/>
          </a:xfrm>
        </p:grpSpPr>
        <p:sp>
          <p:nvSpPr>
            <p:cNvPr id="15" name="모서리가 둥근 직사각형 4">
              <a:extLst>
                <a:ext uri="{FF2B5EF4-FFF2-40B4-BE49-F238E27FC236}">
                  <a16:creationId xmlns="" xmlns:a16="http://schemas.microsoft.com/office/drawing/2014/main" id="{930158F8-A5B7-4F97-8E44-C73FC55364FC}"/>
                </a:ext>
              </a:extLst>
            </p:cNvPr>
            <p:cNvSpPr/>
            <p:nvPr/>
          </p:nvSpPr>
          <p:spPr>
            <a:xfrm>
              <a:off x="558396" y="2249031"/>
              <a:ext cx="8782050" cy="9960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31187"/>
            <a:stretch/>
          </p:blipFill>
          <p:spPr>
            <a:xfrm>
              <a:off x="707747" y="2283564"/>
              <a:ext cx="8632699" cy="961487"/>
            </a:xfrm>
            <a:prstGeom prst="rect">
              <a:avLst/>
            </a:prstGeom>
            <a:ln>
              <a:noFill/>
            </a:ln>
          </p:spPr>
        </p:pic>
      </p:grpSp>
      <p:sp>
        <p:nvSpPr>
          <p:cNvPr id="12" name="직사각형 11">
            <a:extLst>
              <a:ext uri="{FF2B5EF4-FFF2-40B4-BE49-F238E27FC236}">
                <a16:creationId xmlns="" xmlns:a16="http://schemas.microsoft.com/office/drawing/2014/main" id="{AFACF473-2A8D-411E-A3C3-6C3BE7E02255}"/>
              </a:ext>
            </a:extLst>
          </p:cNvPr>
          <p:cNvSpPr/>
          <p:nvPr/>
        </p:nvSpPr>
        <p:spPr>
          <a:xfrm>
            <a:off x="558396" y="191096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Import required modules.</a:t>
            </a:r>
          </a:p>
        </p:txBody>
      </p:sp>
    </p:spTree>
    <p:custDataLst>
      <p:tags r:id="rId1"/>
    </p:custDataLst>
    <p:extLst>
      <p:ext uri="{BB962C8B-B14F-4D97-AF65-F5344CB8AC3E}">
        <p14:creationId xmlns:p14="http://schemas.microsoft.com/office/powerpoint/2010/main" val="188429175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p:cNvGrpSpPr/>
          <p:nvPr/>
        </p:nvGrpSpPr>
        <p:grpSpPr>
          <a:xfrm>
            <a:off x="558396" y="1742166"/>
            <a:ext cx="8782050" cy="4639162"/>
            <a:chOff x="558396" y="1742166"/>
            <a:chExt cx="8782050" cy="4639162"/>
          </a:xfrm>
        </p:grpSpPr>
        <p:sp>
          <p:nvSpPr>
            <p:cNvPr id="15" name="모서리가 둥근 직사각형 4">
              <a:extLst>
                <a:ext uri="{FF2B5EF4-FFF2-40B4-BE49-F238E27FC236}">
                  <a16:creationId xmlns="" xmlns:a16="http://schemas.microsoft.com/office/drawing/2014/main" id="{930158F8-A5B7-4F97-8E44-C73FC55364FC}"/>
                </a:ext>
              </a:extLst>
            </p:cNvPr>
            <p:cNvSpPr/>
            <p:nvPr/>
          </p:nvSpPr>
          <p:spPr>
            <a:xfrm>
              <a:off x="558396" y="1742166"/>
              <a:ext cx="8782050" cy="46391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t="661" r="247"/>
            <a:stretch/>
          </p:blipFill>
          <p:spPr>
            <a:xfrm>
              <a:off x="636531" y="1772816"/>
              <a:ext cx="8625780" cy="4608512"/>
            </a:xfrm>
            <a:prstGeom prst="rect">
              <a:avLst/>
            </a:prstGeom>
            <a:ln>
              <a:noFill/>
            </a:ln>
          </p:spPr>
        </p:pic>
      </p:grpSp>
      <p:sp>
        <p:nvSpPr>
          <p:cNvPr id="18" name="직사각형 17">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Visualization with a figure object:</a:t>
            </a:r>
          </a:p>
        </p:txBody>
      </p:sp>
    </p:spTree>
    <p:custDataLst>
      <p:tags r:id="rId1"/>
    </p:custDataLst>
    <p:extLst>
      <p:ext uri="{BB962C8B-B14F-4D97-AF65-F5344CB8AC3E}">
        <p14:creationId xmlns:p14="http://schemas.microsoft.com/office/powerpoint/2010/main" val="29776750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p:cNvGrpSpPr/>
          <p:nvPr/>
        </p:nvGrpSpPr>
        <p:grpSpPr>
          <a:xfrm>
            <a:off x="558396" y="1742166"/>
            <a:ext cx="8782050" cy="4639162"/>
            <a:chOff x="558396" y="1742166"/>
            <a:chExt cx="8782050" cy="4639162"/>
          </a:xfrm>
        </p:grpSpPr>
        <p:sp>
          <p:nvSpPr>
            <p:cNvPr id="15" name="모서리가 둥근 직사각형 4">
              <a:extLst>
                <a:ext uri="{FF2B5EF4-FFF2-40B4-BE49-F238E27FC236}">
                  <a16:creationId xmlns="" xmlns:a16="http://schemas.microsoft.com/office/drawing/2014/main" id="{930158F8-A5B7-4F97-8E44-C73FC55364FC}"/>
                </a:ext>
              </a:extLst>
            </p:cNvPr>
            <p:cNvSpPr/>
            <p:nvPr/>
          </p:nvSpPr>
          <p:spPr>
            <a:xfrm>
              <a:off x="558396" y="1742166"/>
              <a:ext cx="8782050" cy="46391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534" t="-1" r="4069" b="139"/>
            <a:stretch/>
          </p:blipFill>
          <p:spPr>
            <a:xfrm>
              <a:off x="774948" y="1820040"/>
              <a:ext cx="8565498" cy="4490970"/>
            </a:xfrm>
            <a:prstGeom prst="rect">
              <a:avLst/>
            </a:prstGeom>
            <a:ln>
              <a:noFill/>
            </a:ln>
          </p:spPr>
        </p:pic>
      </p:grpSp>
      <p:sp>
        <p:nvSpPr>
          <p:cNvPr id="11" name="직사각형 10">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Visualization with a figure object:</a:t>
            </a:r>
          </a:p>
        </p:txBody>
      </p:sp>
    </p:spTree>
    <p:custDataLst>
      <p:tags r:id="rId1"/>
    </p:custDataLst>
    <p:extLst>
      <p:ext uri="{BB962C8B-B14F-4D97-AF65-F5344CB8AC3E}">
        <p14:creationId xmlns:p14="http://schemas.microsoft.com/office/powerpoint/2010/main" val="69721399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p:cNvGrpSpPr/>
          <p:nvPr/>
        </p:nvGrpSpPr>
        <p:grpSpPr>
          <a:xfrm>
            <a:off x="558396" y="1742165"/>
            <a:ext cx="8782050" cy="2990620"/>
            <a:chOff x="558396" y="1742165"/>
            <a:chExt cx="8782050" cy="2990620"/>
          </a:xfrm>
        </p:grpSpPr>
        <p:sp>
          <p:nvSpPr>
            <p:cNvPr id="15" name="모서리가 둥근 직사각형 4">
              <a:extLst>
                <a:ext uri="{FF2B5EF4-FFF2-40B4-BE49-F238E27FC236}">
                  <a16:creationId xmlns="" xmlns:a16="http://schemas.microsoft.com/office/drawing/2014/main" id="{930158F8-A5B7-4F97-8E44-C73FC55364FC}"/>
                </a:ext>
              </a:extLst>
            </p:cNvPr>
            <p:cNvSpPr/>
            <p:nvPr/>
          </p:nvSpPr>
          <p:spPr>
            <a:xfrm>
              <a:off x="558396" y="1742165"/>
              <a:ext cx="8782050" cy="29906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그림 17"/>
            <p:cNvPicPr>
              <a:picLocks noChangeAspect="1"/>
            </p:cNvPicPr>
            <p:nvPr/>
          </p:nvPicPr>
          <p:blipFill rotWithShape="1">
            <a:blip r:embed="rId4"/>
            <a:srcRect l="1308" r="20825"/>
            <a:stretch/>
          </p:blipFill>
          <p:spPr>
            <a:xfrm>
              <a:off x="622547" y="1752832"/>
              <a:ext cx="8709514" cy="2979953"/>
            </a:xfrm>
            <a:prstGeom prst="rect">
              <a:avLst/>
            </a:prstGeom>
            <a:noFill/>
            <a:ln>
              <a:noFill/>
            </a:ln>
          </p:spPr>
        </p:pic>
      </p:grpSp>
      <p:sp>
        <p:nvSpPr>
          <p:cNvPr id="11" name="직사각형 10">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Visualization with a figure object:</a:t>
            </a:r>
          </a:p>
        </p:txBody>
      </p:sp>
    </p:spTree>
    <p:custDataLst>
      <p:tags r:id="rId1"/>
    </p:custDataLst>
    <p:extLst>
      <p:ext uri="{BB962C8B-B14F-4D97-AF65-F5344CB8AC3E}">
        <p14:creationId xmlns:p14="http://schemas.microsoft.com/office/powerpoint/2010/main" val="64520831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p:cNvGrpSpPr/>
          <p:nvPr/>
        </p:nvGrpSpPr>
        <p:grpSpPr>
          <a:xfrm>
            <a:off x="558396" y="1742165"/>
            <a:ext cx="8782050" cy="4351131"/>
            <a:chOff x="558396" y="1742165"/>
            <a:chExt cx="8782050" cy="4351131"/>
          </a:xfrm>
        </p:grpSpPr>
        <p:sp>
          <p:nvSpPr>
            <p:cNvPr id="15" name="모서리가 둥근 직사각형 4">
              <a:extLst>
                <a:ext uri="{FF2B5EF4-FFF2-40B4-BE49-F238E27FC236}">
                  <a16:creationId xmlns="" xmlns:a16="http://schemas.microsoft.com/office/drawing/2014/main" id="{930158F8-A5B7-4F97-8E44-C73FC55364FC}"/>
                </a:ext>
              </a:extLst>
            </p:cNvPr>
            <p:cNvSpPr/>
            <p:nvPr/>
          </p:nvSpPr>
          <p:spPr>
            <a:xfrm>
              <a:off x="558396" y="1742165"/>
              <a:ext cx="8782050" cy="435113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440" r="9932"/>
            <a:stretch/>
          </p:blipFill>
          <p:spPr>
            <a:xfrm>
              <a:off x="602772" y="1773238"/>
              <a:ext cx="8737674" cy="4288983"/>
            </a:xfrm>
            <a:prstGeom prst="rect">
              <a:avLst/>
            </a:prstGeom>
            <a:ln>
              <a:noFill/>
            </a:ln>
          </p:spPr>
        </p:pic>
      </p:grpSp>
      <p:sp>
        <p:nvSpPr>
          <p:cNvPr id="11" name="직사각형 10">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plots within the same axes:</a:t>
            </a:r>
          </a:p>
        </p:txBody>
      </p:sp>
    </p:spTree>
    <p:custDataLst>
      <p:tags r:id="rId1"/>
    </p:custDataLst>
    <p:extLst>
      <p:ext uri="{BB962C8B-B14F-4D97-AF65-F5344CB8AC3E}">
        <p14:creationId xmlns:p14="http://schemas.microsoft.com/office/powerpoint/2010/main" val="376745803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p:cNvGrpSpPr/>
          <p:nvPr/>
        </p:nvGrpSpPr>
        <p:grpSpPr>
          <a:xfrm>
            <a:off x="558396" y="1742165"/>
            <a:ext cx="8782050" cy="4639163"/>
            <a:chOff x="558396" y="1742165"/>
            <a:chExt cx="8782050" cy="4639163"/>
          </a:xfrm>
        </p:grpSpPr>
        <p:sp>
          <p:nvSpPr>
            <p:cNvPr id="15" name="모서리가 둥근 직사각형 4">
              <a:extLst>
                <a:ext uri="{FF2B5EF4-FFF2-40B4-BE49-F238E27FC236}">
                  <a16:creationId xmlns="" xmlns:a16="http://schemas.microsoft.com/office/drawing/2014/main" id="{930158F8-A5B7-4F97-8E44-C73FC55364FC}"/>
                </a:ext>
              </a:extLst>
            </p:cNvPr>
            <p:cNvSpPr/>
            <p:nvPr/>
          </p:nvSpPr>
          <p:spPr>
            <a:xfrm>
              <a:off x="558396" y="1742165"/>
              <a:ext cx="8782050" cy="46391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075" r="2481"/>
            <a:stretch/>
          </p:blipFill>
          <p:spPr>
            <a:xfrm>
              <a:off x="620123" y="1778168"/>
              <a:ext cx="8720323" cy="4567155"/>
            </a:xfrm>
            <a:prstGeom prst="rect">
              <a:avLst/>
            </a:prstGeom>
            <a:ln>
              <a:noFill/>
            </a:ln>
          </p:spPr>
        </p:pic>
      </p:grpSp>
      <p:sp>
        <p:nvSpPr>
          <p:cNvPr id="11" name="직사각형 10">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plots in separate axes:</a:t>
            </a:r>
          </a:p>
        </p:txBody>
      </p:sp>
    </p:spTree>
    <p:custDataLst>
      <p:tags r:id="rId1"/>
    </p:custDataLst>
    <p:extLst>
      <p:ext uri="{BB962C8B-B14F-4D97-AF65-F5344CB8AC3E}">
        <p14:creationId xmlns:p14="http://schemas.microsoft.com/office/powerpoint/2010/main" val="232351632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p:cNvGrpSpPr/>
          <p:nvPr/>
        </p:nvGrpSpPr>
        <p:grpSpPr>
          <a:xfrm>
            <a:off x="558396" y="1742165"/>
            <a:ext cx="8782050" cy="4207115"/>
            <a:chOff x="558396" y="1742165"/>
            <a:chExt cx="8782050" cy="4207115"/>
          </a:xfrm>
        </p:grpSpPr>
        <p:sp>
          <p:nvSpPr>
            <p:cNvPr id="15" name="모서리가 둥근 직사각형 4">
              <a:extLst>
                <a:ext uri="{FF2B5EF4-FFF2-40B4-BE49-F238E27FC236}">
                  <a16:creationId xmlns="" xmlns:a16="http://schemas.microsoft.com/office/drawing/2014/main" id="{930158F8-A5B7-4F97-8E44-C73FC55364FC}"/>
                </a:ext>
              </a:extLst>
            </p:cNvPr>
            <p:cNvSpPr/>
            <p:nvPr/>
          </p:nvSpPr>
          <p:spPr>
            <a:xfrm>
              <a:off x="558396" y="1742165"/>
              <a:ext cx="8782050" cy="420711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552" r="7647" b="25544"/>
            <a:stretch/>
          </p:blipFill>
          <p:spPr>
            <a:xfrm>
              <a:off x="570919" y="1772650"/>
              <a:ext cx="8769527" cy="4104622"/>
            </a:xfrm>
            <a:prstGeom prst="rect">
              <a:avLst/>
            </a:prstGeom>
            <a:ln>
              <a:noFill/>
            </a:ln>
          </p:spPr>
        </p:pic>
      </p:grpSp>
      <p:pic>
        <p:nvPicPr>
          <p:cNvPr id="4" name="그림 3"/>
          <p:cNvPicPr>
            <a:picLocks noChangeAspect="1"/>
          </p:cNvPicPr>
          <p:nvPr/>
        </p:nvPicPr>
        <p:blipFill rotWithShape="1">
          <a:blip r:embed="rId4"/>
          <a:srcRect l="36046" t="64811" r="42140"/>
          <a:stretch/>
        </p:blipFill>
        <p:spPr>
          <a:xfrm>
            <a:off x="3946873" y="3904973"/>
            <a:ext cx="2005096" cy="1846248"/>
          </a:xfrm>
          <a:prstGeom prst="rect">
            <a:avLst/>
          </a:prstGeom>
        </p:spPr>
      </p:pic>
      <p:sp>
        <p:nvSpPr>
          <p:cNvPr id="11" name="직사각형 10">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plots in separate axes:</a:t>
            </a:r>
          </a:p>
        </p:txBody>
      </p:sp>
    </p:spTree>
    <p:custDataLst>
      <p:tags r:id="rId1"/>
    </p:custDataLst>
    <p:extLst>
      <p:ext uri="{BB962C8B-B14F-4D97-AF65-F5344CB8AC3E}">
        <p14:creationId xmlns:p14="http://schemas.microsoft.com/office/powerpoint/2010/main" val="3645518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 xmlns:a16="http://schemas.microsoft.com/office/drawing/2014/main" id="{DBCEBE67-F530-4DE5-BC18-4D07B21B9877}"/>
              </a:ext>
            </a:extLst>
          </p:cNvPr>
          <p:cNvGrpSpPr/>
          <p:nvPr/>
        </p:nvGrpSpPr>
        <p:grpSpPr>
          <a:xfrm>
            <a:off x="558396" y="1772816"/>
            <a:ext cx="8782050" cy="1962065"/>
            <a:chOff x="558396" y="1844825"/>
            <a:chExt cx="8782050" cy="1962065"/>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396" y="1844825"/>
              <a:ext cx="8782050" cy="196206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515" r="17166"/>
            <a:stretch/>
          </p:blipFill>
          <p:spPr>
            <a:xfrm>
              <a:off x="681135" y="1898735"/>
              <a:ext cx="8658559" cy="1835543"/>
            </a:xfrm>
            <a:prstGeom prst="rect">
              <a:avLst/>
            </a:prstGeom>
          </p:spPr>
        </p:pic>
      </p:grpSp>
      <p:grpSp>
        <p:nvGrpSpPr>
          <p:cNvPr id="12" name="그룹 11"/>
          <p:cNvGrpSpPr/>
          <p:nvPr/>
        </p:nvGrpSpPr>
        <p:grpSpPr>
          <a:xfrm>
            <a:off x="557644" y="3812523"/>
            <a:ext cx="8782050" cy="720079"/>
            <a:chOff x="557644" y="5085184"/>
            <a:chExt cx="8782050" cy="720079"/>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4"/>
              <a:ext cx="8782050" cy="7200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0" name="TextBox 19">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U10, here, represents Unicode, and the &lt; symbol represents 10byte or less.</a:t>
              </a:r>
              <a:endParaRPr lang="ko-KR" altLang="en-US" sz="1300" dirty="0">
                <a:solidFill>
                  <a:prstClr val="black">
                    <a:lumMod val="85000"/>
                    <a:lumOff val="15000"/>
                  </a:prstClr>
                </a:solidFill>
                <a:latin typeface="SamsungOne 400" panose="020B0503030303020204" pitchFamily="34" charset="0"/>
              </a:endParaRPr>
            </a:p>
          </p:txBody>
        </p:sp>
      </p:grpSp>
      <p:sp>
        <p:nvSpPr>
          <p:cNvPr id="19" name="직사각형 18">
            <a:extLst>
              <a:ext uri="{FF2B5EF4-FFF2-40B4-BE49-F238E27FC236}">
                <a16:creationId xmlns="" xmlns:a16="http://schemas.microsoft.com/office/drawing/2014/main" id="{1126DA66-7D76-4A5F-930A-1A19897CE1C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Data Types of NumPy</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Arrays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419121731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58396" y="1659891"/>
            <a:ext cx="8782050" cy="3929349"/>
            <a:chOff x="558396" y="1659891"/>
            <a:chExt cx="8782050" cy="3929349"/>
          </a:xfrm>
        </p:grpSpPr>
        <p:pic>
          <p:nvPicPr>
            <p:cNvPr id="3" name="그림 2"/>
            <p:cNvPicPr>
              <a:picLocks noChangeAspect="1"/>
            </p:cNvPicPr>
            <p:nvPr/>
          </p:nvPicPr>
          <p:blipFill rotWithShape="1">
            <a:blip r:embed="rId4"/>
            <a:srcRect l="2021" r="5147"/>
            <a:stretch/>
          </p:blipFill>
          <p:spPr>
            <a:xfrm>
              <a:off x="630882" y="1719809"/>
              <a:ext cx="8709514" cy="3725415"/>
            </a:xfrm>
            <a:prstGeom prst="rect">
              <a:avLst/>
            </a:prstGeom>
            <a:ln>
              <a:noFill/>
            </a:ln>
          </p:spPr>
        </p:pic>
        <p:sp>
          <p:nvSpPr>
            <p:cNvPr id="15" name="모서리가 둥근 직사각형 4">
              <a:extLst>
                <a:ext uri="{FF2B5EF4-FFF2-40B4-BE49-F238E27FC236}">
                  <a16:creationId xmlns="" xmlns:a16="http://schemas.microsoft.com/office/drawing/2014/main" id="{930158F8-A5B7-4F97-8E44-C73FC55364FC}"/>
                </a:ext>
              </a:extLst>
            </p:cNvPr>
            <p:cNvSpPr/>
            <p:nvPr/>
          </p:nvSpPr>
          <p:spPr>
            <a:xfrm>
              <a:off x="558396" y="1659891"/>
              <a:ext cx="8782050" cy="3929349"/>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1" name="직사각형 10">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plots in an array of axes:</a:t>
            </a:r>
          </a:p>
        </p:txBody>
      </p:sp>
    </p:spTree>
    <p:custDataLst>
      <p:tags r:id="rId1"/>
    </p:custDataLst>
    <p:extLst>
      <p:ext uri="{BB962C8B-B14F-4D97-AF65-F5344CB8AC3E}">
        <p14:creationId xmlns:p14="http://schemas.microsoft.com/office/powerpoint/2010/main" val="41855459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p:cNvGrpSpPr/>
          <p:nvPr/>
        </p:nvGrpSpPr>
        <p:grpSpPr>
          <a:xfrm>
            <a:off x="558396" y="1742164"/>
            <a:ext cx="8782050" cy="4639164"/>
            <a:chOff x="558396" y="1742164"/>
            <a:chExt cx="8782050" cy="4639164"/>
          </a:xfrm>
        </p:grpSpPr>
        <p:sp>
          <p:nvSpPr>
            <p:cNvPr id="15" name="모서리가 둥근 직사각형 4">
              <a:extLst>
                <a:ext uri="{FF2B5EF4-FFF2-40B4-BE49-F238E27FC236}">
                  <a16:creationId xmlns="" xmlns:a16="http://schemas.microsoft.com/office/drawing/2014/main" id="{930158F8-A5B7-4F97-8E44-C73FC55364FC}"/>
                </a:ext>
              </a:extLst>
            </p:cNvPr>
            <p:cNvSpPr/>
            <p:nvPr/>
          </p:nvSpPr>
          <p:spPr>
            <a:xfrm>
              <a:off x="558396" y="1742164"/>
              <a:ext cx="8782050" cy="46391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5591" r="24219"/>
            <a:stretch/>
          </p:blipFill>
          <p:spPr>
            <a:xfrm>
              <a:off x="774161" y="1786622"/>
              <a:ext cx="8136904" cy="4594706"/>
            </a:xfrm>
            <a:prstGeom prst="rect">
              <a:avLst/>
            </a:prstGeom>
            <a:ln>
              <a:noFill/>
            </a:ln>
          </p:spPr>
        </p:pic>
      </p:grpSp>
      <p:sp>
        <p:nvSpPr>
          <p:cNvPr id="11" name="직사각형 10">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plots in an array of axes:</a:t>
            </a:r>
          </a:p>
        </p:txBody>
      </p:sp>
    </p:spTree>
    <p:custDataLst>
      <p:tags r:id="rId1"/>
    </p:custDataLst>
    <p:extLst>
      <p:ext uri="{BB962C8B-B14F-4D97-AF65-F5344CB8AC3E}">
        <p14:creationId xmlns:p14="http://schemas.microsoft.com/office/powerpoint/2010/main" val="419359661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21" name="직사각형 2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23" name="직사각형 22">
            <a:extLst>
              <a:ext uri="{FF2B5EF4-FFF2-40B4-BE49-F238E27FC236}">
                <a16:creationId xmlns="" xmlns:a16="http://schemas.microsoft.com/office/drawing/2014/main"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andas </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Visualization</a:t>
            </a:r>
          </a:p>
        </p:txBody>
      </p:sp>
      <p:grpSp>
        <p:nvGrpSpPr>
          <p:cNvPr id="3" name="그룹 2"/>
          <p:cNvGrpSpPr/>
          <p:nvPr/>
        </p:nvGrpSpPr>
        <p:grpSpPr>
          <a:xfrm>
            <a:off x="558396" y="2252033"/>
            <a:ext cx="8845155" cy="4135107"/>
            <a:chOff x="558396" y="2252033"/>
            <a:chExt cx="8845155" cy="4135107"/>
          </a:xfrm>
        </p:grpSpPr>
        <p:pic>
          <p:nvPicPr>
            <p:cNvPr id="2" name="그림 1"/>
            <p:cNvPicPr>
              <a:picLocks noChangeAspect="1"/>
            </p:cNvPicPr>
            <p:nvPr/>
          </p:nvPicPr>
          <p:blipFill rotWithShape="1">
            <a:blip r:embed="rId4"/>
            <a:srcRect l="1" r="425"/>
            <a:stretch/>
          </p:blipFill>
          <p:spPr>
            <a:xfrm>
              <a:off x="711200" y="2264551"/>
              <a:ext cx="8692351" cy="4122589"/>
            </a:xfrm>
            <a:prstGeom prst="rect">
              <a:avLst/>
            </a:prstGeom>
            <a:ln>
              <a:noFill/>
            </a:ln>
          </p:spPr>
        </p:pic>
        <p:sp>
          <p:nvSpPr>
            <p:cNvPr id="10" name="모서리가 둥근 직사각형 4">
              <a:extLst>
                <a:ext uri="{FF2B5EF4-FFF2-40B4-BE49-F238E27FC236}">
                  <a16:creationId xmlns="" xmlns:a16="http://schemas.microsoft.com/office/drawing/2014/main" id="{930158F8-A5B7-4F97-8E44-C73FC55364FC}"/>
                </a:ext>
              </a:extLst>
            </p:cNvPr>
            <p:cNvSpPr/>
            <p:nvPr/>
          </p:nvSpPr>
          <p:spPr>
            <a:xfrm>
              <a:off x="558396" y="2252033"/>
              <a:ext cx="8782050" cy="4135107"/>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sp>
        <p:nvSpPr>
          <p:cNvPr id="16" name="직사각형 15">
            <a:extLst>
              <a:ext uri="{FF2B5EF4-FFF2-40B4-BE49-F238E27FC236}">
                <a16:creationId xmlns="" xmlns:a16="http://schemas.microsoft.com/office/drawing/2014/main" id="{AFACF473-2A8D-411E-A3C3-6C3BE7E02255}"/>
              </a:ext>
            </a:extLst>
          </p:cNvPr>
          <p:cNvSpPr/>
          <p:nvPr/>
        </p:nvSpPr>
        <p:spPr>
          <a:xfrm>
            <a:off x="558396" y="191096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Import modules and data.</a:t>
            </a:r>
          </a:p>
        </p:txBody>
      </p:sp>
    </p:spTree>
    <p:custDataLst>
      <p:tags r:id="rId1"/>
    </p:custDataLst>
    <p:extLst>
      <p:ext uri="{BB962C8B-B14F-4D97-AF65-F5344CB8AC3E}">
        <p14:creationId xmlns:p14="http://schemas.microsoft.com/office/powerpoint/2010/main" val="144222732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p:cNvGrpSpPr/>
          <p:nvPr/>
        </p:nvGrpSpPr>
        <p:grpSpPr>
          <a:xfrm>
            <a:off x="558396" y="1772816"/>
            <a:ext cx="8782050" cy="3312368"/>
            <a:chOff x="558396" y="1772816"/>
            <a:chExt cx="8782050" cy="3312368"/>
          </a:xfrm>
        </p:grpSpPr>
        <p:sp>
          <p:nvSpPr>
            <p:cNvPr id="13" name="모서리가 둥근 직사각형 4">
              <a:extLst>
                <a:ext uri="{FF2B5EF4-FFF2-40B4-BE49-F238E27FC236}">
                  <a16:creationId xmlns="" xmlns:a16="http://schemas.microsoft.com/office/drawing/2014/main" id="{930158F8-A5B7-4F97-8E44-C73FC55364FC}"/>
                </a:ext>
              </a:extLst>
            </p:cNvPr>
            <p:cNvSpPr/>
            <p:nvPr/>
          </p:nvSpPr>
          <p:spPr>
            <a:xfrm>
              <a:off x="558396" y="1772816"/>
              <a:ext cx="8782050" cy="331236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1431"/>
            <a:stretch/>
          </p:blipFill>
          <p:spPr>
            <a:xfrm>
              <a:off x="632048" y="1801954"/>
              <a:ext cx="8704708" cy="3283230"/>
            </a:xfrm>
            <a:prstGeom prst="rect">
              <a:avLst/>
            </a:prstGeom>
            <a:ln>
              <a:noFill/>
            </a:ln>
          </p:spPr>
        </p:pic>
      </p:grpSp>
      <p:sp>
        <p:nvSpPr>
          <p:cNvPr id="14" name="직사각형 13">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Histogram:</a:t>
            </a:r>
          </a:p>
        </p:txBody>
      </p:sp>
    </p:spTree>
    <p:custDataLst>
      <p:tags r:id="rId1"/>
    </p:custDataLst>
    <p:extLst>
      <p:ext uri="{BB962C8B-B14F-4D97-AF65-F5344CB8AC3E}">
        <p14:creationId xmlns:p14="http://schemas.microsoft.com/office/powerpoint/2010/main" val="232914189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p:cNvGrpSpPr/>
          <p:nvPr/>
        </p:nvGrpSpPr>
        <p:grpSpPr>
          <a:xfrm>
            <a:off x="558396" y="1772817"/>
            <a:ext cx="8782050" cy="3357278"/>
            <a:chOff x="558396" y="1772817"/>
            <a:chExt cx="8782050" cy="3357278"/>
          </a:xfrm>
        </p:grpSpPr>
        <p:sp>
          <p:nvSpPr>
            <p:cNvPr id="13" name="모서리가 둥근 직사각형 4">
              <a:extLst>
                <a:ext uri="{FF2B5EF4-FFF2-40B4-BE49-F238E27FC236}">
                  <a16:creationId xmlns="" xmlns:a16="http://schemas.microsoft.com/office/drawing/2014/main" id="{930158F8-A5B7-4F97-8E44-C73FC55364FC}"/>
                </a:ext>
              </a:extLst>
            </p:cNvPr>
            <p:cNvSpPr/>
            <p:nvPr/>
          </p:nvSpPr>
          <p:spPr>
            <a:xfrm>
              <a:off x="558396" y="1772817"/>
              <a:ext cx="8782050" cy="33572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2788"/>
            <a:stretch/>
          </p:blipFill>
          <p:spPr>
            <a:xfrm>
              <a:off x="627478" y="1794149"/>
              <a:ext cx="8712968" cy="3335946"/>
            </a:xfrm>
            <a:prstGeom prst="rect">
              <a:avLst/>
            </a:prstGeom>
            <a:ln>
              <a:noFill/>
            </a:ln>
          </p:spPr>
        </p:pic>
      </p:grpSp>
      <p:sp>
        <p:nvSpPr>
          <p:cNvPr id="14" name="직사각형 13">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Histogram:</a:t>
            </a:r>
          </a:p>
        </p:txBody>
      </p:sp>
    </p:spTree>
    <p:custDataLst>
      <p:tags r:id="rId1"/>
    </p:custDataLst>
    <p:extLst>
      <p:ext uri="{BB962C8B-B14F-4D97-AF65-F5344CB8AC3E}">
        <p14:creationId xmlns:p14="http://schemas.microsoft.com/office/powerpoint/2010/main" val="12078056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p:cNvGrpSpPr/>
          <p:nvPr/>
        </p:nvGrpSpPr>
        <p:grpSpPr>
          <a:xfrm>
            <a:off x="558396" y="1772817"/>
            <a:ext cx="8782050" cy="3364330"/>
            <a:chOff x="558396" y="1772817"/>
            <a:chExt cx="8782050" cy="3364330"/>
          </a:xfrm>
        </p:grpSpPr>
        <p:sp>
          <p:nvSpPr>
            <p:cNvPr id="13" name="모서리가 둥근 직사각형 4">
              <a:extLst>
                <a:ext uri="{FF2B5EF4-FFF2-40B4-BE49-F238E27FC236}">
                  <a16:creationId xmlns="" xmlns:a16="http://schemas.microsoft.com/office/drawing/2014/main" id="{930158F8-A5B7-4F97-8E44-C73FC55364FC}"/>
                </a:ext>
              </a:extLst>
            </p:cNvPr>
            <p:cNvSpPr/>
            <p:nvPr/>
          </p:nvSpPr>
          <p:spPr>
            <a:xfrm>
              <a:off x="558396" y="1772817"/>
              <a:ext cx="8782050" cy="336433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 r="22891"/>
            <a:stretch/>
          </p:blipFill>
          <p:spPr>
            <a:xfrm>
              <a:off x="626950" y="1804815"/>
              <a:ext cx="8713496" cy="3332332"/>
            </a:xfrm>
            <a:prstGeom prst="rect">
              <a:avLst/>
            </a:prstGeom>
            <a:ln>
              <a:noFill/>
            </a:ln>
          </p:spPr>
        </p:pic>
      </p:grpSp>
      <p:sp>
        <p:nvSpPr>
          <p:cNvPr id="14" name="직사각형 13">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Histogram:</a:t>
            </a:r>
          </a:p>
        </p:txBody>
      </p:sp>
    </p:spTree>
    <p:custDataLst>
      <p:tags r:id="rId1"/>
    </p:custDataLst>
    <p:extLst>
      <p:ext uri="{BB962C8B-B14F-4D97-AF65-F5344CB8AC3E}">
        <p14:creationId xmlns:p14="http://schemas.microsoft.com/office/powerpoint/2010/main" val="283418091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p:cNvGrpSpPr/>
          <p:nvPr/>
        </p:nvGrpSpPr>
        <p:grpSpPr>
          <a:xfrm>
            <a:off x="558396" y="1772817"/>
            <a:ext cx="8782050" cy="3096343"/>
            <a:chOff x="558396" y="1772817"/>
            <a:chExt cx="8782050" cy="3096343"/>
          </a:xfrm>
        </p:grpSpPr>
        <p:sp>
          <p:nvSpPr>
            <p:cNvPr id="13" name="모서리가 둥근 직사각형 4">
              <a:extLst>
                <a:ext uri="{FF2B5EF4-FFF2-40B4-BE49-F238E27FC236}">
                  <a16:creationId xmlns="" xmlns:a16="http://schemas.microsoft.com/office/drawing/2014/main" id="{930158F8-A5B7-4F97-8E44-C73FC55364FC}"/>
                </a:ext>
              </a:extLst>
            </p:cNvPr>
            <p:cNvSpPr/>
            <p:nvPr/>
          </p:nvSpPr>
          <p:spPr>
            <a:xfrm>
              <a:off x="558396" y="1772817"/>
              <a:ext cx="8782050" cy="30963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5323"/>
            <a:stretch/>
          </p:blipFill>
          <p:spPr>
            <a:xfrm>
              <a:off x="566763" y="1810527"/>
              <a:ext cx="8765316" cy="3058633"/>
            </a:xfrm>
            <a:prstGeom prst="rect">
              <a:avLst/>
            </a:prstGeom>
            <a:ln>
              <a:noFill/>
            </a:ln>
          </p:spPr>
        </p:pic>
      </p:grpSp>
      <p:sp>
        <p:nvSpPr>
          <p:cNvPr id="14" name="직사각형 13">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Bar plot:</a:t>
            </a:r>
          </a:p>
        </p:txBody>
      </p:sp>
    </p:spTree>
    <p:custDataLst>
      <p:tags r:id="rId1"/>
    </p:custDataLst>
    <p:extLst>
      <p:ext uri="{BB962C8B-B14F-4D97-AF65-F5344CB8AC3E}">
        <p14:creationId xmlns:p14="http://schemas.microsoft.com/office/powerpoint/2010/main" val="15979158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p:cNvGrpSpPr/>
          <p:nvPr/>
        </p:nvGrpSpPr>
        <p:grpSpPr>
          <a:xfrm>
            <a:off x="558396" y="1772817"/>
            <a:ext cx="8782050" cy="3672407"/>
            <a:chOff x="558396" y="1772817"/>
            <a:chExt cx="8782050" cy="3672407"/>
          </a:xfrm>
        </p:grpSpPr>
        <p:sp>
          <p:nvSpPr>
            <p:cNvPr id="13" name="모서리가 둥근 직사각형 4">
              <a:extLst>
                <a:ext uri="{FF2B5EF4-FFF2-40B4-BE49-F238E27FC236}">
                  <a16:creationId xmlns="" xmlns:a16="http://schemas.microsoft.com/office/drawing/2014/main" id="{930158F8-A5B7-4F97-8E44-C73FC55364FC}"/>
                </a:ext>
              </a:extLst>
            </p:cNvPr>
            <p:cNvSpPr/>
            <p:nvPr/>
          </p:nvSpPr>
          <p:spPr>
            <a:xfrm>
              <a:off x="558396" y="1772817"/>
              <a:ext cx="8782050" cy="367240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0825"/>
            <a:stretch/>
          </p:blipFill>
          <p:spPr>
            <a:xfrm>
              <a:off x="628054" y="1846888"/>
              <a:ext cx="8712392" cy="3598336"/>
            </a:xfrm>
            <a:prstGeom prst="rect">
              <a:avLst/>
            </a:prstGeom>
            <a:ln>
              <a:noFill/>
            </a:ln>
          </p:spPr>
        </p:pic>
      </p:grpSp>
      <p:sp>
        <p:nvSpPr>
          <p:cNvPr id="14" name="직사각형 13">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Bar plot:</a:t>
            </a:r>
          </a:p>
        </p:txBody>
      </p:sp>
    </p:spTree>
    <p:custDataLst>
      <p:tags r:id="rId1"/>
    </p:custDataLst>
    <p:extLst>
      <p:ext uri="{BB962C8B-B14F-4D97-AF65-F5344CB8AC3E}">
        <p14:creationId xmlns:p14="http://schemas.microsoft.com/office/powerpoint/2010/main" val="422738639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4" name="직사각형 13">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Single scatter plot:</a:t>
            </a:r>
          </a:p>
        </p:txBody>
      </p:sp>
      <p:grpSp>
        <p:nvGrpSpPr>
          <p:cNvPr id="19" name="그룹 18">
            <a:extLst>
              <a:ext uri="{FF2B5EF4-FFF2-40B4-BE49-F238E27FC236}">
                <a16:creationId xmlns="" xmlns:a16="http://schemas.microsoft.com/office/drawing/2014/main" id="{C9DC98C1-9350-0EAA-9C1C-F8041EBEAB9D}"/>
              </a:ext>
            </a:extLst>
          </p:cNvPr>
          <p:cNvGrpSpPr/>
          <p:nvPr/>
        </p:nvGrpSpPr>
        <p:grpSpPr>
          <a:xfrm>
            <a:off x="558396" y="1772817"/>
            <a:ext cx="8782051" cy="4486470"/>
            <a:chOff x="558396" y="1772817"/>
            <a:chExt cx="8782051" cy="4486470"/>
          </a:xfrm>
        </p:grpSpPr>
        <p:sp>
          <p:nvSpPr>
            <p:cNvPr id="13" name="모서리가 둥근 직사각형 4">
              <a:extLst>
                <a:ext uri="{FF2B5EF4-FFF2-40B4-BE49-F238E27FC236}">
                  <a16:creationId xmlns="" xmlns:a16="http://schemas.microsoft.com/office/drawing/2014/main" id="{930158F8-A5B7-4F97-8E44-C73FC55364FC}"/>
                </a:ext>
              </a:extLst>
            </p:cNvPr>
            <p:cNvSpPr/>
            <p:nvPr/>
          </p:nvSpPr>
          <p:spPr>
            <a:xfrm>
              <a:off x="558396" y="1772817"/>
              <a:ext cx="8782050" cy="448647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6" name="그림 5">
              <a:extLst>
                <a:ext uri="{FF2B5EF4-FFF2-40B4-BE49-F238E27FC236}">
                  <a16:creationId xmlns="" xmlns:a16="http://schemas.microsoft.com/office/drawing/2014/main" id="{E972DEEF-6321-E401-249B-CC041F25D61F}"/>
                </a:ext>
              </a:extLst>
            </p:cNvPr>
            <p:cNvPicPr>
              <a:picLocks noChangeAspect="1"/>
            </p:cNvPicPr>
            <p:nvPr/>
          </p:nvPicPr>
          <p:blipFill rotWithShape="1">
            <a:blip r:embed="rId5"/>
            <a:srcRect r="19296" b="-2516"/>
            <a:stretch/>
          </p:blipFill>
          <p:spPr>
            <a:xfrm>
              <a:off x="1348473" y="1877762"/>
              <a:ext cx="7991974" cy="586669"/>
            </a:xfrm>
            <a:prstGeom prst="rect">
              <a:avLst/>
            </a:prstGeom>
          </p:spPr>
        </p:pic>
        <p:grpSp>
          <p:nvGrpSpPr>
            <p:cNvPr id="11" name="그룹 10">
              <a:extLst>
                <a:ext uri="{FF2B5EF4-FFF2-40B4-BE49-F238E27FC236}">
                  <a16:creationId xmlns="" xmlns:a16="http://schemas.microsoft.com/office/drawing/2014/main" id="{A55A0EDB-F034-980A-6B48-B7ED080DFFB6}"/>
                </a:ext>
              </a:extLst>
            </p:cNvPr>
            <p:cNvGrpSpPr/>
            <p:nvPr/>
          </p:nvGrpSpPr>
          <p:grpSpPr>
            <a:xfrm>
              <a:off x="699918" y="1934714"/>
              <a:ext cx="635487" cy="227164"/>
              <a:chOff x="-846539" y="2391913"/>
              <a:chExt cx="685383" cy="245000"/>
            </a:xfrm>
          </p:grpSpPr>
          <p:pic>
            <p:nvPicPr>
              <p:cNvPr id="8" name="그림 7">
                <a:extLst>
                  <a:ext uri="{FF2B5EF4-FFF2-40B4-BE49-F238E27FC236}">
                    <a16:creationId xmlns="" xmlns:a16="http://schemas.microsoft.com/office/drawing/2014/main" id="{78B633BE-DD11-3682-AC0A-6D552027F3D8}"/>
                  </a:ext>
                </a:extLst>
              </p:cNvPr>
              <p:cNvPicPr>
                <a:picLocks noChangeAspect="1"/>
              </p:cNvPicPr>
              <p:nvPr/>
            </p:nvPicPr>
            <p:blipFill rotWithShape="1">
              <a:blip r:embed="rId6"/>
              <a:srcRect b="59339"/>
              <a:stretch/>
            </p:blipFill>
            <p:spPr>
              <a:xfrm>
                <a:off x="-846539" y="2391913"/>
                <a:ext cx="685383" cy="245000"/>
              </a:xfrm>
              <a:prstGeom prst="rect">
                <a:avLst/>
              </a:prstGeom>
            </p:spPr>
          </p:pic>
          <p:sp>
            <p:nvSpPr>
              <p:cNvPr id="9" name="직사각형 8">
                <a:extLst>
                  <a:ext uri="{FF2B5EF4-FFF2-40B4-BE49-F238E27FC236}">
                    <a16:creationId xmlns="" xmlns:a16="http://schemas.microsoft.com/office/drawing/2014/main" id="{4806CC86-56BC-F386-FB54-BEF8068AC27A}"/>
                  </a:ext>
                </a:extLst>
              </p:cNvPr>
              <p:cNvSpPr/>
              <p:nvPr/>
            </p:nvSpPr>
            <p:spPr>
              <a:xfrm>
                <a:off x="-500091" y="2455353"/>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rgbClr val="2D3C9D"/>
                    </a:solidFill>
                    <a:latin typeface="D2Coding" panose="020B0609020101020101" pitchFamily="49" charset="-127"/>
                    <a:ea typeface="D2Coding" panose="020B0609020101020101" pitchFamily="49" charset="-127"/>
                  </a:rPr>
                  <a:t>10</a:t>
                </a:r>
                <a:endParaRPr lang="ko-KR" altLang="en-US" sz="1000" dirty="0">
                  <a:solidFill>
                    <a:srgbClr val="2D3C9D"/>
                  </a:solidFill>
                  <a:latin typeface="D2Coding" panose="020B0609020101020101" pitchFamily="49" charset="-127"/>
                  <a:ea typeface="D2Coding" panose="020B0609020101020101" pitchFamily="49" charset="-127"/>
                </a:endParaRPr>
              </a:p>
            </p:txBody>
          </p:sp>
        </p:grpSp>
        <p:pic>
          <p:nvPicPr>
            <p:cNvPr id="18" name="그림 17">
              <a:extLst>
                <a:ext uri="{FF2B5EF4-FFF2-40B4-BE49-F238E27FC236}">
                  <a16:creationId xmlns="" xmlns:a16="http://schemas.microsoft.com/office/drawing/2014/main" id="{AFC821FC-E818-4EF2-F7D9-96E71A008595}"/>
                </a:ext>
              </a:extLst>
            </p:cNvPr>
            <p:cNvPicPr>
              <a:picLocks noChangeAspect="1"/>
            </p:cNvPicPr>
            <p:nvPr/>
          </p:nvPicPr>
          <p:blipFill>
            <a:blip r:embed="rId7"/>
            <a:stretch>
              <a:fillRect/>
            </a:stretch>
          </p:blipFill>
          <p:spPr>
            <a:xfrm>
              <a:off x="1338715" y="2512559"/>
              <a:ext cx="4827190" cy="3616098"/>
            </a:xfrm>
            <a:prstGeom prst="rect">
              <a:avLst/>
            </a:prstGeom>
          </p:spPr>
        </p:pic>
      </p:grpSp>
    </p:spTree>
    <p:custDataLst>
      <p:tags r:id="rId1"/>
    </p:custDataLst>
    <p:extLst>
      <p:ext uri="{BB962C8B-B14F-4D97-AF65-F5344CB8AC3E}">
        <p14:creationId xmlns:p14="http://schemas.microsoft.com/office/powerpoint/2010/main" val="407729079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p:cNvGrpSpPr/>
          <p:nvPr/>
        </p:nvGrpSpPr>
        <p:grpSpPr>
          <a:xfrm>
            <a:off x="558396" y="1772816"/>
            <a:ext cx="8782050" cy="3672408"/>
            <a:chOff x="558396" y="1772816"/>
            <a:chExt cx="8782050" cy="3672408"/>
          </a:xfrm>
        </p:grpSpPr>
        <p:sp>
          <p:nvSpPr>
            <p:cNvPr id="13" name="모서리가 둥근 직사각형 4">
              <a:extLst>
                <a:ext uri="{FF2B5EF4-FFF2-40B4-BE49-F238E27FC236}">
                  <a16:creationId xmlns="" xmlns:a16="http://schemas.microsoft.com/office/drawing/2014/main" id="{930158F8-A5B7-4F97-8E44-C73FC55364FC}"/>
                </a:ext>
              </a:extLst>
            </p:cNvPr>
            <p:cNvSpPr/>
            <p:nvPr/>
          </p:nvSpPr>
          <p:spPr>
            <a:xfrm>
              <a:off x="558396" y="1772816"/>
              <a:ext cx="8782050" cy="36724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8314"/>
            <a:stretch/>
          </p:blipFill>
          <p:spPr>
            <a:xfrm>
              <a:off x="576722" y="1793082"/>
              <a:ext cx="8751966" cy="3652142"/>
            </a:xfrm>
            <a:prstGeom prst="rect">
              <a:avLst/>
            </a:prstGeom>
            <a:ln>
              <a:noFill/>
            </a:ln>
          </p:spPr>
        </p:pic>
      </p:grpSp>
      <p:sp>
        <p:nvSpPr>
          <p:cNvPr id="14" name="직사각형 13">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An array of scatter plots:</a:t>
            </a:r>
          </a:p>
        </p:txBody>
      </p:sp>
    </p:spTree>
    <p:custDataLst>
      <p:tags r:id="rId1"/>
    </p:custDataLst>
    <p:extLst>
      <p:ext uri="{BB962C8B-B14F-4D97-AF65-F5344CB8AC3E}">
        <p14:creationId xmlns:p14="http://schemas.microsoft.com/office/powerpoint/2010/main" val="40680719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mc:AlternateContent xmlns:mc="http://schemas.openxmlformats.org/markup-compatibility/2006" xmlns:a14="http://schemas.microsoft.com/office/drawing/2010/main">
        <mc:Choice Requires="a14">
          <p:sp>
            <p:nvSpPr>
              <p:cNvPr id="19" name="Rectangle 12">
                <a:extLst>
                  <a:ext uri="{FF2B5EF4-FFF2-40B4-BE49-F238E27FC236}">
                    <a16:creationId xmlns="" xmlns:a16="http://schemas.microsoft.com/office/drawing/2014/main" id="{39C1D0BA-7152-4AAC-B295-DCCB5F8378F4}"/>
                  </a:ext>
                </a:extLst>
              </p:cNvPr>
              <p:cNvSpPr/>
              <p:nvPr/>
            </p:nvSpPr>
            <p:spPr>
              <a:xfrm>
                <a:off x="711200" y="1682146"/>
                <a:ext cx="8756799" cy="1853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Linear means that it can be expressed in the form of linear bonds with respect to the elements of set A.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That is, where the elements of  set A </a:t>
                </a:r>
                <a14:m>
                  <m:oMath xmlns:m="http://schemas.openxmlformats.org/officeDocument/2006/math">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1</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2</m:t>
                        </m:r>
                      </m:sub>
                    </m:sSub>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m:t>
                        </m:r>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3</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are multiplied and added by constants </a:t>
                </a:r>
                <a14:m>
                  <m:oMath xmlns:m="http://schemas.openxmlformats.org/officeDocument/2006/math">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𝑎</m:t>
                        </m:r>
                      </m:e>
                      <m:sub>
                        <m:r>
                          <a:rPr lang="en-US" altLang="ko-KR" sz="1300">
                            <a:solidFill>
                              <a:prstClr val="black">
                                <a:lumMod val="85000"/>
                                <a:lumOff val="15000"/>
                              </a:prstClr>
                            </a:solidFill>
                            <a:latin typeface="Cambria Math" panose="02040503050406030204" pitchFamily="18" charset="0"/>
                          </a:rPr>
                          <m:t>1</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𝑎</m:t>
                        </m:r>
                      </m:e>
                      <m:sub>
                        <m:r>
                          <a:rPr lang="en-US" altLang="ko-KR" sz="1300">
                            <a:solidFill>
                              <a:prstClr val="black">
                                <a:lumMod val="85000"/>
                                <a:lumOff val="15000"/>
                              </a:prstClr>
                            </a:solidFill>
                            <a:latin typeface="Cambria Math" panose="02040503050406030204" pitchFamily="18" charset="0"/>
                          </a:rPr>
                          <m:t>2</m:t>
                        </m:r>
                      </m:sub>
                    </m:sSub>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m:t>
                        </m:r>
                        <m:r>
                          <a:rPr lang="en-US" altLang="ko-KR" sz="1300">
                            <a:solidFill>
                              <a:prstClr val="black">
                                <a:lumMod val="85000"/>
                                <a:lumOff val="15000"/>
                              </a:prstClr>
                            </a:solidFill>
                            <a:latin typeface="Cambria Math" panose="02040503050406030204" pitchFamily="18" charset="0"/>
                          </a:rPr>
                          <m:t>𝑎</m:t>
                        </m:r>
                      </m:e>
                      <m:sub>
                        <m:r>
                          <a:rPr lang="en-US" altLang="ko-KR" sz="1300">
                            <a:solidFill>
                              <a:prstClr val="black">
                                <a:lumMod val="85000"/>
                                <a:lumOff val="15000"/>
                              </a:prstClr>
                            </a:solidFill>
                            <a:latin typeface="Cambria Math" panose="02040503050406030204" pitchFamily="18" charset="0"/>
                          </a:rPr>
                          <m:t>3</m:t>
                        </m:r>
                      </m:sub>
                    </m:sSub>
                    <m:r>
                      <a:rPr lang="en-US" altLang="ko-KR" sz="130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forming </a:t>
                </a:r>
                <a14:m>
                  <m:oMath xmlns:m="http://schemas.openxmlformats.org/officeDocument/2006/math">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𝑎</m:t>
                        </m:r>
                      </m:e>
                      <m:sub>
                        <m:r>
                          <a:rPr lang="en-US" altLang="ko-KR" sz="1300">
                            <a:solidFill>
                              <a:prstClr val="black">
                                <a:lumMod val="85000"/>
                                <a:lumOff val="15000"/>
                              </a:prstClr>
                            </a:solidFill>
                            <a:latin typeface="Cambria Math" panose="02040503050406030204" pitchFamily="18" charset="0"/>
                          </a:rPr>
                          <m:t>1</m:t>
                        </m:r>
                      </m:sub>
                    </m:sSub>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1</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𝑎</m:t>
                        </m:r>
                      </m:e>
                      <m:sub>
                        <m:r>
                          <a:rPr lang="en-US" altLang="ko-KR" sz="1300">
                            <a:solidFill>
                              <a:prstClr val="black">
                                <a:lumMod val="85000"/>
                                <a:lumOff val="15000"/>
                              </a:prstClr>
                            </a:solidFill>
                            <a:latin typeface="Cambria Math" panose="02040503050406030204" pitchFamily="18" charset="0"/>
                          </a:rPr>
                          <m:t>2</m:t>
                        </m:r>
                      </m:sub>
                    </m:sSub>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2</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𝑎</m:t>
                        </m:r>
                      </m:e>
                      <m:sub>
                        <m:r>
                          <a:rPr lang="en-US" altLang="ko-KR" sz="1300">
                            <a:solidFill>
                              <a:prstClr val="black">
                                <a:lumMod val="85000"/>
                                <a:lumOff val="15000"/>
                              </a:prstClr>
                            </a:solidFill>
                            <a:latin typeface="Cambria Math" panose="02040503050406030204" pitchFamily="18" charset="0"/>
                          </a:rPr>
                          <m:t>3</m:t>
                        </m:r>
                      </m:sub>
                    </m:sSub>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3</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𝑎</m:t>
                        </m:r>
                      </m:e>
                      <m:sub>
                        <m:r>
                          <a:rPr lang="en-US" altLang="ko-KR" sz="1300">
                            <a:solidFill>
                              <a:prstClr val="black">
                                <a:lumMod val="85000"/>
                                <a:lumOff val="15000"/>
                              </a:prstClr>
                            </a:solidFill>
                            <a:latin typeface="Cambria Math" panose="02040503050406030204" pitchFamily="18" charset="0"/>
                          </a:rPr>
                          <m:t>𝑛</m:t>
                        </m:r>
                      </m:sub>
                    </m:sSub>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which belongs to this set A. This type of expression </a:t>
                </a:r>
                <a14:m>
                  <m:oMath xmlns:m="http://schemas.openxmlformats.org/officeDocument/2006/math">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1</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2</m:t>
                        </m:r>
                      </m:sub>
                    </m:sSub>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m:t>
                        </m:r>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3</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a linear combination.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this way, representing the heat of the basic element in the form of a linear bond is called linear. Linear combination is the corresponding coefficients and variables, and the solution can be obtained through this equation.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figure below shows the concept of linearity in mathematics and daily life. </a:t>
                </a:r>
              </a:p>
            </p:txBody>
          </p:sp>
        </mc:Choice>
        <mc:Fallback xmlns="">
          <p:sp>
            <p:nvSpPr>
              <p:cNvPr id="19" name="Rectangle 12">
                <a:extLst>
                  <a:ext uri="{FF2B5EF4-FFF2-40B4-BE49-F238E27FC236}">
                    <a16:creationId xmlns:a16="http://schemas.microsoft.com/office/drawing/2014/main" xmlns="" xmlns:a14="http://schemas.microsoft.com/office/drawing/2010/main" id="{39C1D0BA-7152-4AAC-B295-DCCB5F8378F4}"/>
                  </a:ext>
                </a:extLst>
              </p:cNvPr>
              <p:cNvSpPr>
                <a:spLocks noRot="1" noChangeAspect="1" noMove="1" noResize="1" noEditPoints="1" noAdjustHandles="1" noChangeArrowheads="1" noChangeShapeType="1" noTextEdit="1"/>
              </p:cNvSpPr>
              <p:nvPr/>
            </p:nvSpPr>
            <p:spPr>
              <a:xfrm>
                <a:off x="711200" y="1682146"/>
                <a:ext cx="8756799" cy="1853566"/>
              </a:xfrm>
              <a:prstGeom prst="rect">
                <a:avLst/>
              </a:prstGeom>
              <a:blipFill rotWithShape="0">
                <a:blip r:embed="rId3"/>
                <a:stretch>
                  <a:fillRect l="-70"/>
                </a:stretch>
              </a:blipFill>
              <a:ln>
                <a:noFill/>
              </a:ln>
            </p:spPr>
            <p:txBody>
              <a:bodyPr/>
              <a:lstStyle/>
              <a:p>
                <a:r>
                  <a:rPr lang="ko-KR" altLang="en-US">
                    <a:noFill/>
                  </a:rPr>
                  <a:t> </a:t>
                </a:r>
              </a:p>
            </p:txBody>
          </p:sp>
        </mc:Fallback>
      </mc:AlternateContent>
      <p:sp>
        <p:nvSpPr>
          <p:cNvPr id="29" name="직사각형 28">
            <a:extLst>
              <a:ext uri="{FF2B5EF4-FFF2-40B4-BE49-F238E27FC236}">
                <a16:creationId xmlns="" xmlns:a16="http://schemas.microsoft.com/office/drawing/2014/main" id="{40E22606-181B-4BFE-8DF7-35DBA483BC6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Creating Arrays </a:t>
            </a:r>
            <a:r>
              <a:rPr lang="en-US" altLang="ko-KR" sz="1400" dirty="0" smtClean="0">
                <a:solidFill>
                  <a:schemeClr val="tx1"/>
                </a:solidFill>
                <a:latin typeface="SamsungOne 400" panose="020B0503030303020204" pitchFamily="34" charset="0"/>
                <a:ea typeface="SamsungOne 400" panose="020B0503030303020204" pitchFamily="34" charset="0"/>
              </a:rPr>
              <a:t>with </a:t>
            </a:r>
            <a:r>
              <a:rPr lang="en-US" altLang="ko-KR" sz="1400" dirty="0">
                <a:solidFill>
                  <a:schemeClr val="tx1"/>
                </a:solidFill>
                <a:latin typeface="SamsungOne 400" panose="020B0503030303020204" pitchFamily="34" charset="0"/>
                <a:ea typeface="SamsungOne 400" panose="020B0503030303020204" pitchFamily="34" charset="0"/>
              </a:rPr>
              <a:t>the </a:t>
            </a:r>
            <a:r>
              <a:rPr lang="en-US" altLang="ko-KR" sz="1400" dirty="0" err="1">
                <a:solidFill>
                  <a:schemeClr val="tx1"/>
                </a:solidFill>
                <a:latin typeface="SamsungOne 400" panose="020B0503030303020204" pitchFamily="34" charset="0"/>
                <a:ea typeface="SamsungOne 400" panose="020B0503030303020204" pitchFamily="34" charset="0"/>
              </a:rPr>
              <a:t>linspace</a:t>
            </a:r>
            <a:r>
              <a:rPr lang="en-US" altLang="ko-KR" sz="1400" dirty="0">
                <a:solidFill>
                  <a:schemeClr val="tx1"/>
                </a:solidFill>
                <a:latin typeface="SamsungOne 400" panose="020B0503030303020204" pitchFamily="34" charset="0"/>
                <a:ea typeface="SamsungOne 400" panose="020B0503030303020204" pitchFamily="34" charset="0"/>
              </a:rPr>
              <a:t> Function</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(1/2) – See help(</a:t>
            </a:r>
            <a:r>
              <a:rPr lang="en-US" altLang="ko-KR" sz="1400" dirty="0" err="1">
                <a:solidFill>
                  <a:schemeClr val="tx1"/>
                </a:solidFill>
                <a:latin typeface="SamsungOne 400" panose="020B0503030303020204" pitchFamily="34" charset="0"/>
                <a:ea typeface="SamsungOne 400" panose="020B0503030303020204" pitchFamily="34" charset="0"/>
              </a:rPr>
              <a:t>np.linspace</a:t>
            </a:r>
            <a:r>
              <a:rPr lang="en-US" altLang="ko-KR" sz="1400" dirty="0">
                <a:solidFill>
                  <a:schemeClr val="tx1"/>
                </a:solidFill>
                <a:latin typeface="SamsungOne 400" panose="020B0503030303020204" pitchFamily="34" charset="0"/>
                <a:ea typeface="SamsungOne 400" panose="020B0503030303020204" pitchFamily="34" charset="0"/>
              </a:rPr>
              <a:t>) for more detail.</a:t>
            </a:r>
          </a:p>
        </p:txBody>
      </p:sp>
      <p:grpSp>
        <p:nvGrpSpPr>
          <p:cNvPr id="5" name="그룹 4">
            <a:extLst>
              <a:ext uri="{FF2B5EF4-FFF2-40B4-BE49-F238E27FC236}">
                <a16:creationId xmlns="" xmlns:a16="http://schemas.microsoft.com/office/drawing/2014/main" id="{8F78C2DB-6265-4BA1-953D-312F31E581BA}"/>
              </a:ext>
            </a:extLst>
          </p:cNvPr>
          <p:cNvGrpSpPr/>
          <p:nvPr/>
        </p:nvGrpSpPr>
        <p:grpSpPr>
          <a:xfrm>
            <a:off x="580388" y="3578083"/>
            <a:ext cx="8789854" cy="2662928"/>
            <a:chOff x="580388" y="3615407"/>
            <a:chExt cx="8789854" cy="2662928"/>
          </a:xfrm>
        </p:grpSpPr>
        <p:grpSp>
          <p:nvGrpSpPr>
            <p:cNvPr id="26" name="그룹 25">
              <a:extLst>
                <a:ext uri="{FF2B5EF4-FFF2-40B4-BE49-F238E27FC236}">
                  <a16:creationId xmlns="" xmlns:a16="http://schemas.microsoft.com/office/drawing/2014/main" id="{3BC6370D-0B1C-4F62-BEF6-D95045F97406}"/>
                </a:ext>
              </a:extLst>
            </p:cNvPr>
            <p:cNvGrpSpPr/>
            <p:nvPr/>
          </p:nvGrpSpPr>
          <p:grpSpPr>
            <a:xfrm>
              <a:off x="580388" y="3615407"/>
              <a:ext cx="8789854" cy="2662928"/>
              <a:chOff x="630932" y="3092427"/>
              <a:chExt cx="8789854" cy="2662928"/>
            </a:xfrm>
          </p:grpSpPr>
          <p:grpSp>
            <p:nvGrpSpPr>
              <p:cNvPr id="25" name="그룹 24">
                <a:extLst>
                  <a:ext uri="{FF2B5EF4-FFF2-40B4-BE49-F238E27FC236}">
                    <a16:creationId xmlns="" xmlns:a16="http://schemas.microsoft.com/office/drawing/2014/main" id="{E73F3FED-39BB-4FCE-91F9-BC90EC0D84F8}"/>
                  </a:ext>
                </a:extLst>
              </p:cNvPr>
              <p:cNvGrpSpPr/>
              <p:nvPr/>
            </p:nvGrpSpPr>
            <p:grpSpPr>
              <a:xfrm>
                <a:off x="630932" y="3411030"/>
                <a:ext cx="8789854" cy="2344325"/>
                <a:chOff x="630932" y="3411030"/>
                <a:chExt cx="8789854" cy="2344325"/>
              </a:xfrm>
            </p:grpSpPr>
            <p:grpSp>
              <p:nvGrpSpPr>
                <p:cNvPr id="23" name="그룹 22">
                  <a:extLst>
                    <a:ext uri="{FF2B5EF4-FFF2-40B4-BE49-F238E27FC236}">
                      <a16:creationId xmlns="" xmlns:a16="http://schemas.microsoft.com/office/drawing/2014/main" id="{2AD07D10-A3C3-41D4-B0BE-41D7FA32BEE1}"/>
                    </a:ext>
                  </a:extLst>
                </p:cNvPr>
                <p:cNvGrpSpPr/>
                <p:nvPr/>
              </p:nvGrpSpPr>
              <p:grpSpPr>
                <a:xfrm>
                  <a:off x="630932" y="3411030"/>
                  <a:ext cx="8789854" cy="2344325"/>
                  <a:chOff x="-1514546" y="2848807"/>
                  <a:chExt cx="13189524" cy="3517752"/>
                </a:xfrm>
              </p:grpSpPr>
              <p:pic>
                <p:nvPicPr>
                  <p:cNvPr id="4" name="그림 3">
                    <a:extLst>
                      <a:ext uri="{FF2B5EF4-FFF2-40B4-BE49-F238E27FC236}">
                        <a16:creationId xmlns="" xmlns:a16="http://schemas.microsoft.com/office/drawing/2014/main" id="{16C5694E-D1DF-46F1-8D0C-6EB0A31DE76E}"/>
                      </a:ext>
                    </a:extLst>
                  </p:cNvPr>
                  <p:cNvPicPr>
                    <a:picLocks noChangeAspect="1"/>
                  </p:cNvPicPr>
                  <p:nvPr/>
                </p:nvPicPr>
                <p:blipFill rotWithShape="1">
                  <a:blip r:embed="rId5">
                    <a:extLst>
                      <a:ext uri="{28A0092B-C50C-407E-A947-70E740481C1C}">
                        <a14:useLocalDpi xmlns:a14="http://schemas.microsoft.com/office/drawing/2010/main" val="0"/>
                      </a:ext>
                    </a:extLst>
                  </a:blip>
                  <a:srcRect l="12895" t="11656" r="12112" b="14480"/>
                  <a:stretch/>
                </p:blipFill>
                <p:spPr>
                  <a:xfrm>
                    <a:off x="-1514546" y="2848807"/>
                    <a:ext cx="3571538" cy="3517752"/>
                  </a:xfrm>
                  <a:prstGeom prst="rect">
                    <a:avLst/>
                  </a:prstGeom>
                </p:spPr>
              </p:pic>
              <p:grpSp>
                <p:nvGrpSpPr>
                  <p:cNvPr id="22" name="그룹 21">
                    <a:extLst>
                      <a:ext uri="{FF2B5EF4-FFF2-40B4-BE49-F238E27FC236}">
                        <a16:creationId xmlns="" xmlns:a16="http://schemas.microsoft.com/office/drawing/2014/main" id="{03B7D018-0E14-444F-83AF-DA5184CDC19D}"/>
                      </a:ext>
                    </a:extLst>
                  </p:cNvPr>
                  <p:cNvGrpSpPr/>
                  <p:nvPr/>
                </p:nvGrpSpPr>
                <p:grpSpPr>
                  <a:xfrm>
                    <a:off x="2060415" y="3076686"/>
                    <a:ext cx="9614563" cy="3108961"/>
                    <a:chOff x="2060415" y="3076686"/>
                    <a:chExt cx="9614563" cy="3108961"/>
                  </a:xfrm>
                </p:grpSpPr>
                <p:pic>
                  <p:nvPicPr>
                    <p:cNvPr id="6" name="그림 5">
                      <a:extLst>
                        <a:ext uri="{FF2B5EF4-FFF2-40B4-BE49-F238E27FC236}">
                          <a16:creationId xmlns="" xmlns:a16="http://schemas.microsoft.com/office/drawing/2014/main" id="{37FE1BF1-DF6F-4278-9BD0-A248050090C0}"/>
                        </a:ext>
                      </a:extLst>
                    </p:cNvPr>
                    <p:cNvPicPr>
                      <a:picLocks noChangeAspect="1"/>
                    </p:cNvPicPr>
                    <p:nvPr/>
                  </p:nvPicPr>
                  <p:blipFill rotWithShape="1">
                    <a:blip r:embed="rId6">
                      <a:extLst>
                        <a:ext uri="{28A0092B-C50C-407E-A947-70E740481C1C}">
                          <a14:useLocalDpi xmlns:a14="http://schemas.microsoft.com/office/drawing/2010/main" val="0"/>
                        </a:ext>
                      </a:extLst>
                    </a:blip>
                    <a:srcRect l="18089" t="12334" r="17308" b="13350"/>
                    <a:stretch/>
                  </p:blipFill>
                  <p:spPr>
                    <a:xfrm>
                      <a:off x="2060415" y="3076686"/>
                      <a:ext cx="2702622" cy="3108959"/>
                    </a:xfrm>
                    <a:prstGeom prst="rect">
                      <a:avLst/>
                    </a:prstGeom>
                  </p:spPr>
                </p:pic>
                <p:pic>
                  <p:nvPicPr>
                    <p:cNvPr id="8" name="그림 7">
                      <a:extLst>
                        <a:ext uri="{FF2B5EF4-FFF2-40B4-BE49-F238E27FC236}">
                          <a16:creationId xmlns="" xmlns:a16="http://schemas.microsoft.com/office/drawing/2014/main" id="{35E60B18-E512-44F9-9062-3B96435300CB}"/>
                        </a:ext>
                      </a:extLst>
                    </p:cNvPr>
                    <p:cNvPicPr>
                      <a:picLocks noChangeAspect="1"/>
                    </p:cNvPicPr>
                    <p:nvPr/>
                  </p:nvPicPr>
                  <p:blipFill rotWithShape="1">
                    <a:blip r:embed="rId7">
                      <a:extLst>
                        <a:ext uri="{28A0092B-C50C-407E-A947-70E740481C1C}">
                          <a14:useLocalDpi xmlns:a14="http://schemas.microsoft.com/office/drawing/2010/main" val="0"/>
                        </a:ext>
                      </a:extLst>
                    </a:blip>
                    <a:srcRect l="17186" t="17755" r="19567" b="19223"/>
                    <a:stretch/>
                  </p:blipFill>
                  <p:spPr>
                    <a:xfrm>
                      <a:off x="4727928" y="3087446"/>
                      <a:ext cx="3076918" cy="3065928"/>
                    </a:xfrm>
                    <a:prstGeom prst="rect">
                      <a:avLst/>
                    </a:prstGeom>
                  </p:spPr>
                </p:pic>
                <p:pic>
                  <p:nvPicPr>
                    <p:cNvPr id="21" name="그림 20">
                      <a:extLst>
                        <a:ext uri="{FF2B5EF4-FFF2-40B4-BE49-F238E27FC236}">
                          <a16:creationId xmlns="" xmlns:a16="http://schemas.microsoft.com/office/drawing/2014/main" id="{B5D8999B-F788-4E0F-9206-F4EEE86D20B7}"/>
                        </a:ext>
                      </a:extLst>
                    </p:cNvPr>
                    <p:cNvPicPr>
                      <a:picLocks noChangeAspect="1"/>
                    </p:cNvPicPr>
                    <p:nvPr/>
                  </p:nvPicPr>
                  <p:blipFill rotWithShape="1">
                    <a:blip r:embed="rId8">
                      <a:extLst>
                        <a:ext uri="{28A0092B-C50C-407E-A947-70E740481C1C}">
                          <a14:useLocalDpi xmlns:a14="http://schemas.microsoft.com/office/drawing/2010/main" val="0"/>
                        </a:ext>
                      </a:extLst>
                    </a:blip>
                    <a:srcRect l="9732" t="17530" r="10305" b="18546"/>
                    <a:stretch/>
                  </p:blipFill>
                  <p:spPr>
                    <a:xfrm>
                      <a:off x="7804614" y="3091543"/>
                      <a:ext cx="3870364" cy="3094104"/>
                    </a:xfrm>
                    <a:prstGeom prst="rect">
                      <a:avLst/>
                    </a:prstGeom>
                  </p:spPr>
                </p:pic>
              </p:grpSp>
            </p:grpSp>
            <p:sp>
              <p:nvSpPr>
                <p:cNvPr id="24" name="직사각형 23">
                  <a:extLst>
                    <a:ext uri="{FF2B5EF4-FFF2-40B4-BE49-F238E27FC236}">
                      <a16:creationId xmlns="" xmlns:a16="http://schemas.microsoft.com/office/drawing/2014/main" id="{E3B365FE-6F2B-4F6D-A3AA-6A73BB42C0BE}"/>
                    </a:ext>
                  </a:extLst>
                </p:cNvPr>
                <p:cNvSpPr/>
                <p:nvPr/>
              </p:nvSpPr>
              <p:spPr>
                <a:xfrm>
                  <a:off x="4898143" y="3637545"/>
                  <a:ext cx="1448869" cy="213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7" name="TextBox 26">
                <a:extLst>
                  <a:ext uri="{FF2B5EF4-FFF2-40B4-BE49-F238E27FC236}">
                    <a16:creationId xmlns="" xmlns:a16="http://schemas.microsoft.com/office/drawing/2014/main" id="{0A7972DA-C226-48E5-A6EF-1BF18ED5CD34}"/>
                  </a:ext>
                </a:extLst>
              </p:cNvPr>
              <p:cNvSpPr txBox="1"/>
              <p:nvPr/>
            </p:nvSpPr>
            <p:spPr>
              <a:xfrm>
                <a:off x="4641916" y="3092427"/>
                <a:ext cx="2469443" cy="461665"/>
              </a:xfrm>
              <a:prstGeom prst="rect">
                <a:avLst/>
              </a:prstGeom>
              <a:noFill/>
            </p:spPr>
            <p:txBody>
              <a:bodyPr wrap="square" rtlCol="0">
                <a:spAutoFit/>
              </a:bodyPr>
              <a:lstStyle/>
              <a:p>
                <a:pPr>
                  <a:spcAft>
                    <a:spcPts val="800"/>
                  </a:spcAft>
                  <a:buClr>
                    <a:srgbClr val="193EB0"/>
                  </a:buClr>
                </a:pPr>
                <a:r>
                  <a:rPr lang="en-US" altLang="ko-KR" sz="1200" dirty="0">
                    <a:solidFill>
                      <a:srgbClr val="193EB0"/>
                    </a:solidFill>
                    <a:latin typeface="SamsungOne 400" panose="020B0503030303020204" pitchFamily="34" charset="0"/>
                    <a:ea typeface="SamsungOne 400" panose="020B0503030303020204" pitchFamily="34" charset="0"/>
                  </a:rPr>
                  <a:t>Linear relationship between time and the height of the water bottle</a:t>
                </a:r>
                <a:endParaRPr lang="ko-KR" altLang="en-US" sz="1200" dirty="0">
                  <a:solidFill>
                    <a:srgbClr val="193EB0"/>
                  </a:solidFill>
                  <a:latin typeface="SamsungOne 400" panose="020B0503030303020204" pitchFamily="34" charset="0"/>
                </a:endParaRPr>
              </a:p>
            </p:txBody>
          </p:sp>
        </p:grpSp>
        <p:sp>
          <p:nvSpPr>
            <p:cNvPr id="2" name="화살표: 아래쪽 1">
              <a:extLst>
                <a:ext uri="{FF2B5EF4-FFF2-40B4-BE49-F238E27FC236}">
                  <a16:creationId xmlns="" xmlns:a16="http://schemas.microsoft.com/office/drawing/2014/main" id="{31E09BCD-0C2B-4D3D-8BF5-F0131948A51B}"/>
                </a:ext>
              </a:extLst>
            </p:cNvPr>
            <p:cNvSpPr/>
            <p:nvPr/>
          </p:nvSpPr>
          <p:spPr>
            <a:xfrm>
              <a:off x="5671491" y="4065054"/>
              <a:ext cx="253447" cy="281172"/>
            </a:xfrm>
            <a:prstGeom prst="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2515489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a:t>
            </a:r>
            <a:r>
              <a:rPr kumimoji="1" lang="en-US" altLang="ko-KR" sz="2400" dirty="0">
                <a:solidFill>
                  <a:prstClr val="black"/>
                </a:solidFill>
                <a:latin typeface="Samsung Sharp Sans" pitchFamily="2" charset="0"/>
                <a:cs typeface="Samsung Sharp Sans" pitchFamily="2" charset="0"/>
              </a:rPr>
              <a:t>0111</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18" name="그룹 17">
            <a:extLst>
              <a:ext uri="{FF2B5EF4-FFF2-40B4-BE49-F238E27FC236}">
                <a16:creationId xmlns="" xmlns:a16="http://schemas.microsoft.com/office/drawing/2014/main" id="{ED7EE38F-CDC3-460E-ABCF-58179FFDF36A}"/>
              </a:ext>
            </a:extLst>
          </p:cNvPr>
          <p:cNvGrpSpPr/>
          <p:nvPr/>
        </p:nvGrpSpPr>
        <p:grpSpPr>
          <a:xfrm>
            <a:off x="558798" y="2060849"/>
            <a:ext cx="8797129" cy="3960439"/>
            <a:chOff x="558798" y="2060849"/>
            <a:chExt cx="8797129" cy="3960439"/>
          </a:xfrm>
        </p:grpSpPr>
        <p:sp>
          <p:nvSpPr>
            <p:cNvPr id="23" name="직사각형 22">
              <a:extLst>
                <a:ext uri="{FF2B5EF4-FFF2-40B4-BE49-F238E27FC236}">
                  <a16:creationId xmlns="" xmlns:a16="http://schemas.microsoft.com/office/drawing/2014/main" id="{6A0DA5AD-EDEC-4DFE-8AED-90196E4616A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4" name="그룹 23">
              <a:extLst>
                <a:ext uri="{FF2B5EF4-FFF2-40B4-BE49-F238E27FC236}">
                  <a16:creationId xmlns="" xmlns:a16="http://schemas.microsoft.com/office/drawing/2014/main" id="{AEA8C9EB-1336-4A41-B70D-87C439C7EA00}"/>
                </a:ext>
              </a:extLst>
            </p:cNvPr>
            <p:cNvGrpSpPr/>
            <p:nvPr/>
          </p:nvGrpSpPr>
          <p:grpSpPr>
            <a:xfrm>
              <a:off x="558798" y="3945816"/>
              <a:ext cx="8797129" cy="576572"/>
              <a:chOff x="4778069" y="4391025"/>
              <a:chExt cx="2349160" cy="431802"/>
            </a:xfrm>
          </p:grpSpPr>
          <p:sp>
            <p:nvSpPr>
              <p:cNvPr id="26" name="직사각형 25">
                <a:extLst>
                  <a:ext uri="{FF2B5EF4-FFF2-40B4-BE49-F238E27FC236}">
                    <a16:creationId xmlns="" xmlns:a16="http://schemas.microsoft.com/office/drawing/2014/main" id="{8CB22543-AC21-4D8C-A6CC-BDD68C2A9FBD}"/>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7" name="직사각형 133">
                <a:extLst>
                  <a:ext uri="{FF2B5EF4-FFF2-40B4-BE49-F238E27FC236}">
                    <a16:creationId xmlns="" xmlns:a16="http://schemas.microsoft.com/office/drawing/2014/main" id="{1DD20B9A-05EE-433F-9092-ADC6C6E63657}"/>
                  </a:ext>
                </a:extLst>
              </p:cNvPr>
              <p:cNvSpPr/>
              <p:nvPr/>
            </p:nvSpPr>
            <p:spPr>
              <a:xfrm>
                <a:off x="4852511" y="4492701"/>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'ex_0111.ipynb'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25" name="그림 24" descr="텍스트, 클립아트이(가) 표시된 사진&#10;&#10;자동 생성된 설명">
              <a:extLst>
                <a:ext uri="{FF2B5EF4-FFF2-40B4-BE49-F238E27FC236}">
                  <a16:creationId xmlns="" xmlns:a16="http://schemas.microsoft.com/office/drawing/2014/main" id="{73EA5068-5EDF-48D5-98F1-B4C6CCCD6FD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custDataLst>
      <p:tags r:id="rId1"/>
    </p:custDataLst>
    <p:extLst>
      <p:ext uri="{BB962C8B-B14F-4D97-AF65-F5344CB8AC3E}">
        <p14:creationId xmlns:p14="http://schemas.microsoft.com/office/powerpoint/2010/main" val="1627793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#0112</a:t>
            </a:r>
          </a:p>
        </p:txBody>
      </p:sp>
      <p:grpSp>
        <p:nvGrpSpPr>
          <p:cNvPr id="14" name="그룹 13">
            <a:extLst>
              <a:ext uri="{FF2B5EF4-FFF2-40B4-BE49-F238E27FC236}">
                <a16:creationId xmlns="" xmlns:a16="http://schemas.microsoft.com/office/drawing/2014/main" id="{ED7EE38F-CDC3-460E-ABCF-58179FFDF36A}"/>
              </a:ext>
            </a:extLst>
          </p:cNvPr>
          <p:cNvGrpSpPr/>
          <p:nvPr/>
        </p:nvGrpSpPr>
        <p:grpSpPr>
          <a:xfrm>
            <a:off x="558798" y="2060849"/>
            <a:ext cx="8797129" cy="3960439"/>
            <a:chOff x="558798" y="2060849"/>
            <a:chExt cx="8797129" cy="3960439"/>
          </a:xfrm>
        </p:grpSpPr>
        <p:sp>
          <p:nvSpPr>
            <p:cNvPr id="16" name="직사각형 15">
              <a:extLst>
                <a:ext uri="{FF2B5EF4-FFF2-40B4-BE49-F238E27FC236}">
                  <a16:creationId xmlns="" xmlns:a16="http://schemas.microsoft.com/office/drawing/2014/main" id="{6A0DA5AD-EDEC-4DFE-8AED-90196E4616A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9" name="그룹 18">
              <a:extLst>
                <a:ext uri="{FF2B5EF4-FFF2-40B4-BE49-F238E27FC236}">
                  <a16:creationId xmlns="" xmlns:a16="http://schemas.microsoft.com/office/drawing/2014/main" id="{AEA8C9EB-1336-4A41-B70D-87C439C7EA00}"/>
                </a:ext>
              </a:extLst>
            </p:cNvPr>
            <p:cNvGrpSpPr/>
            <p:nvPr/>
          </p:nvGrpSpPr>
          <p:grpSpPr>
            <a:xfrm>
              <a:off x="558798" y="3945816"/>
              <a:ext cx="8797129" cy="576572"/>
              <a:chOff x="4778069" y="4391025"/>
              <a:chExt cx="2349160" cy="431802"/>
            </a:xfrm>
          </p:grpSpPr>
          <p:sp>
            <p:nvSpPr>
              <p:cNvPr id="21" name="직사각형 20">
                <a:extLst>
                  <a:ext uri="{FF2B5EF4-FFF2-40B4-BE49-F238E27FC236}">
                    <a16:creationId xmlns="" xmlns:a16="http://schemas.microsoft.com/office/drawing/2014/main" id="{8CB22543-AC21-4D8C-A6CC-BDD68C2A9FBD}"/>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2" name="직사각형 133">
                <a:extLst>
                  <a:ext uri="{FF2B5EF4-FFF2-40B4-BE49-F238E27FC236}">
                    <a16:creationId xmlns="" xmlns:a16="http://schemas.microsoft.com/office/drawing/2014/main" id="{1DD20B9A-05EE-433F-9092-ADC6C6E63657}"/>
                  </a:ext>
                </a:extLst>
              </p:cNvPr>
              <p:cNvSpPr/>
              <p:nvPr/>
            </p:nvSpPr>
            <p:spPr>
              <a:xfrm>
                <a:off x="4852511" y="4492701"/>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'ex_0112.ipynb'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20" name="그림 19" descr="텍스트, 클립아트이(가) 표시된 사진&#10;&#10;자동 생성된 설명">
              <a:extLst>
                <a:ext uri="{FF2B5EF4-FFF2-40B4-BE49-F238E27FC236}">
                  <a16:creationId xmlns="" xmlns:a16="http://schemas.microsoft.com/office/drawing/2014/main" id="{73EA5068-5EDF-48D5-98F1-B4C6CCCD6FD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Matplotlib</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Tree>
    <p:custDataLst>
      <p:tags r:id="rId1"/>
    </p:custDataLst>
    <p:extLst>
      <p:ext uri="{BB962C8B-B14F-4D97-AF65-F5344CB8AC3E}">
        <p14:creationId xmlns:p14="http://schemas.microsoft.com/office/powerpoint/2010/main" val="419358669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133">
            <a:extLst>
              <a:ext uri="{FF2B5EF4-FFF2-40B4-BE49-F238E27FC236}">
                <a16:creationId xmlns="" xmlns:a16="http://schemas.microsoft.com/office/drawing/2014/main" id="{25ADB8A5-0DE3-410D-9312-F4570D68C26B}"/>
              </a:ext>
            </a:extLst>
          </p:cNvPr>
          <p:cNvSpPr/>
          <p:nvPr/>
        </p:nvSpPr>
        <p:spPr>
          <a:xfrm>
            <a:off x="912070" y="3133792"/>
            <a:ext cx="8143798"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smtClean="0">
                <a:solidFill>
                  <a:prstClr val="black"/>
                </a:solidFill>
                <a:latin typeface="Samsung Sharp Sans" pitchFamily="2" charset="0"/>
                <a:cs typeface="Samsung Sharp Sans" pitchFamily="2" charset="0"/>
              </a:rPr>
              <a:t>Data Visualization for Various Data Scales</a:t>
            </a:r>
            <a:endParaRPr kumimoji="1" lang="ko-KR" altLang="en-US" sz="3200" dirty="0">
              <a:solidFill>
                <a:prstClr val="black"/>
              </a:solidFill>
              <a:latin typeface="Samsung Sharp Sans" pitchFamily="2" charset="0"/>
              <a:cs typeface="Samsung Sharp Sans" pitchFamily="2" charset="0"/>
            </a:endParaRPr>
          </a:p>
        </p:txBody>
      </p:sp>
      <p:sp>
        <p:nvSpPr>
          <p:cNvPr id="25" name="직사각형 133">
            <a:extLst>
              <a:ext uri="{FF2B5EF4-FFF2-40B4-BE49-F238E27FC236}">
                <a16:creationId xmlns="" xmlns:a16="http://schemas.microsoft.com/office/drawing/2014/main" id="{17B849FD-56EF-4D52-9EE7-7B646DEAAE70}"/>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0" name="그룹 19"/>
          <p:cNvGrpSpPr/>
          <p:nvPr/>
        </p:nvGrpSpPr>
        <p:grpSpPr>
          <a:xfrm>
            <a:off x="930678" y="4576916"/>
            <a:ext cx="8341214" cy="1263900"/>
            <a:chOff x="930678" y="4576916"/>
            <a:chExt cx="8341214" cy="1263900"/>
          </a:xfrm>
        </p:grpSpPr>
        <p:sp>
          <p:nvSpPr>
            <p:cNvPr id="21" name="직사각형 20">
              <a:extLst>
                <a:ext uri="{FF2B5EF4-FFF2-40B4-BE49-F238E27FC236}">
                  <a16:creationId xmlns="" xmlns:a16="http://schemas.microsoft.com/office/drawing/2014/main" id="{8CEA84EE-1CFD-4B57-A1C8-06A1AB4ACA44}"/>
                </a:ext>
              </a:extLst>
            </p:cNvPr>
            <p:cNvSpPr/>
            <p:nvPr/>
          </p:nvSpPr>
          <p:spPr>
            <a:xfrm>
              <a:off x="1113499" y="4581541"/>
              <a:ext cx="420110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srgbClr val="B1B1B1"/>
                  </a:solidFill>
                  <a:latin typeface="SamsungOne 400" panose="020B0503030303020204" pitchFamily="34" charset="0"/>
                  <a:ea typeface="SamsungOne 400" panose="020B0503030303020204" pitchFamily="34" charset="0"/>
                </a:rPr>
                <a:t>4.1. Intro to Data Visualization</a:t>
              </a:r>
              <a:endParaRPr kumimoji="1" lang="ko-KR" altLang="en-US" sz="1799" dirty="0">
                <a:solidFill>
                  <a:srgbClr val="B1B1B1"/>
                </a:solidFill>
                <a:latin typeface="SamsungOne 400" panose="020B0503030303020204" pitchFamily="34" charset="0"/>
                <a:ea typeface="SamsungOne-700" panose="020B0803030303020204" pitchFamily="34" charset="0"/>
              </a:endParaRPr>
            </a:p>
          </p:txBody>
        </p:sp>
        <p:sp>
          <p:nvSpPr>
            <p:cNvPr id="23" name="직사각형 22">
              <a:extLst>
                <a:ext uri="{FF2B5EF4-FFF2-40B4-BE49-F238E27FC236}">
                  <a16:creationId xmlns="" xmlns:a16="http://schemas.microsoft.com/office/drawing/2014/main" id="{490AEC04-CD1D-4B88-858B-CBB56559D797}"/>
                </a:ext>
              </a:extLst>
            </p:cNvPr>
            <p:cNvSpPr/>
            <p:nvPr/>
          </p:nvSpPr>
          <p:spPr>
            <a:xfrm>
              <a:off x="930678" y="458034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4" name="직사각형 23">
              <a:extLst>
                <a:ext uri="{FF2B5EF4-FFF2-40B4-BE49-F238E27FC236}">
                  <a16:creationId xmlns="" xmlns:a16="http://schemas.microsoft.com/office/drawing/2014/main" id="{475B5DE5-347D-4119-80E7-2377740127D9}"/>
                </a:ext>
              </a:extLst>
            </p:cNvPr>
            <p:cNvSpPr/>
            <p:nvPr/>
          </p:nvSpPr>
          <p:spPr>
            <a:xfrm>
              <a:off x="1113499" y="5011238"/>
              <a:ext cx="4435176"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srgbClr val="A6A6A6"/>
                  </a:solidFill>
                  <a:latin typeface="SamsungOne 400" panose="020B0503030303020204" pitchFamily="34" charset="0"/>
                  <a:ea typeface="SamsungOne 400" panose="020B0503030303020204" pitchFamily="34" charset="0"/>
                </a:rPr>
                <a:t>4.2. Graphs for Continuous Data Summary</a:t>
              </a:r>
              <a:endParaRPr kumimoji="1" lang="ko-KR" altLang="en-US" sz="1799" dirty="0">
                <a:solidFill>
                  <a:srgbClr val="A6A6A6"/>
                </a:solidFill>
                <a:latin typeface="SamsungOne 400" panose="020B0503030303020204" pitchFamily="34" charset="0"/>
                <a:ea typeface="SamsungOne-400" panose="020B0503030303020204" pitchFamily="34" charset="0"/>
              </a:endParaRPr>
            </a:p>
          </p:txBody>
        </p:sp>
        <p:sp>
          <p:nvSpPr>
            <p:cNvPr id="26" name="직사각형 25">
              <a:extLst>
                <a:ext uri="{FF2B5EF4-FFF2-40B4-BE49-F238E27FC236}">
                  <a16:creationId xmlns="" xmlns:a16="http://schemas.microsoft.com/office/drawing/2014/main" id="{42D16157-71AB-4EEC-81F2-DE5463F000C0}"/>
                </a:ext>
              </a:extLst>
            </p:cNvPr>
            <p:cNvSpPr/>
            <p:nvPr/>
          </p:nvSpPr>
          <p:spPr>
            <a:xfrm>
              <a:off x="930678" y="501004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7" name="직사각형 43">
              <a:extLst>
                <a:ext uri="{FF2B5EF4-FFF2-40B4-BE49-F238E27FC236}">
                  <a16:creationId xmlns="" xmlns:a16="http://schemas.microsoft.com/office/drawing/2014/main" id="{7C361C6F-D073-4FC0-8ED0-8901EA9A95A1}"/>
                </a:ext>
              </a:extLst>
            </p:cNvPr>
            <p:cNvSpPr/>
            <p:nvPr/>
          </p:nvSpPr>
          <p:spPr>
            <a:xfrm>
              <a:off x="1113499" y="5440933"/>
              <a:ext cx="4435176"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4.3. Graphs for Categorical Data Summary</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8" name="직사각형 44">
              <a:extLst>
                <a:ext uri="{FF2B5EF4-FFF2-40B4-BE49-F238E27FC236}">
                  <a16:creationId xmlns="" xmlns:a16="http://schemas.microsoft.com/office/drawing/2014/main" id="{84CE6F1A-F6A5-409C-BD43-5542C2321C7A}"/>
                </a:ext>
              </a:extLst>
            </p:cNvPr>
            <p:cNvSpPr/>
            <p:nvPr/>
          </p:nvSpPr>
          <p:spPr>
            <a:xfrm>
              <a:off x="930678" y="5439740"/>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9" name="직사각형 43">
              <a:extLst>
                <a:ext uri="{FF2B5EF4-FFF2-40B4-BE49-F238E27FC236}">
                  <a16:creationId xmlns="" xmlns:a16="http://schemas.microsoft.com/office/drawing/2014/main" id="{E636EDF9-BD08-4EFB-ABDD-A5E21AC16A7F}"/>
                </a:ext>
              </a:extLst>
            </p:cNvPr>
            <p:cNvSpPr/>
            <p:nvPr/>
          </p:nvSpPr>
          <p:spPr>
            <a:xfrm>
              <a:off x="5716046" y="4583042"/>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4.4. Visualization for </a:t>
              </a:r>
              <a:r>
                <a:rPr kumimoji="1" lang="en-US" altLang="ko-KR" sz="1799" dirty="0" err="1" smtClean="0">
                  <a:solidFill>
                    <a:prstClr val="white">
                      <a:lumMod val="65000"/>
                    </a:prstClr>
                  </a:solidFill>
                  <a:latin typeface="SamsungOne-400" panose="020B0503030303020204" pitchFamily="34" charset="0"/>
                  <a:ea typeface="SamsungOne-400" panose="020B0503030303020204" pitchFamily="34" charset="0"/>
                </a:rPr>
                <a:t>Matplotlib</a:t>
              </a: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 &amp; Pandas</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0" name="직사각형 44">
              <a:extLst>
                <a:ext uri="{FF2B5EF4-FFF2-40B4-BE49-F238E27FC236}">
                  <a16:creationId xmlns="" xmlns:a16="http://schemas.microsoft.com/office/drawing/2014/main" id="{3AA1A5AD-7960-4AA6-9E10-73E6C03E42DC}"/>
                </a:ext>
              </a:extLst>
            </p:cNvPr>
            <p:cNvSpPr/>
            <p:nvPr/>
          </p:nvSpPr>
          <p:spPr>
            <a:xfrm>
              <a:off x="5548675" y="4576916"/>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46" name="직사각형 43">
              <a:extLst>
                <a:ext uri="{FF2B5EF4-FFF2-40B4-BE49-F238E27FC236}">
                  <a16:creationId xmlns="" xmlns:a16="http://schemas.microsoft.com/office/drawing/2014/main" id="{E636EDF9-BD08-4EFB-ABDD-A5E21AC16A7F}"/>
                </a:ext>
              </a:extLst>
            </p:cNvPr>
            <p:cNvSpPr/>
            <p:nvPr/>
          </p:nvSpPr>
          <p:spPr>
            <a:xfrm>
              <a:off x="5716046" y="5287075"/>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srgbClr val="484848"/>
                  </a:solidFill>
                  <a:latin typeface="SamsungOne-700" panose="020B0803030303020204" pitchFamily="34" charset="0"/>
                  <a:ea typeface="SamsungOne-700" panose="020B0803030303020204" pitchFamily="34" charset="0"/>
                </a:rPr>
                <a:t>4.5. Advanced Graphing with Seaborn</a:t>
              </a:r>
            </a:p>
          </p:txBody>
        </p:sp>
        <p:sp>
          <p:nvSpPr>
            <p:cNvPr id="47" name="직사각형 44">
              <a:extLst>
                <a:ext uri="{FF2B5EF4-FFF2-40B4-BE49-F238E27FC236}">
                  <a16:creationId xmlns="" xmlns:a16="http://schemas.microsoft.com/office/drawing/2014/main" id="{3AA1A5AD-7960-4AA6-9E10-73E6C03E42DC}"/>
                </a:ext>
              </a:extLst>
            </p:cNvPr>
            <p:cNvSpPr/>
            <p:nvPr/>
          </p:nvSpPr>
          <p:spPr>
            <a:xfrm>
              <a:off x="5548675" y="5294785"/>
              <a:ext cx="35988" cy="25192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428835173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2">
            <a:extLst>
              <a:ext uri="{FF2B5EF4-FFF2-40B4-BE49-F238E27FC236}">
                <a16:creationId xmlns="" xmlns:a16="http://schemas.microsoft.com/office/drawing/2014/main" id="{DAEC2FDD-4493-49E1-9C7F-8D91302A3470}"/>
              </a:ext>
            </a:extLst>
          </p:cNvPr>
          <p:cNvSpPr/>
          <p:nvPr/>
        </p:nvSpPr>
        <p:spPr>
          <a:xfrm>
            <a:off x="711201" y="2153176"/>
            <a:ext cx="8632824" cy="185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Internal dataset: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load_dataset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Basic graphic types: distplot(), jointplot(), kdeplot(), rugplot(), barplot(), countplot(), etc.</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Arrays: pairplot(), PairGrid(), FacetGrid(), etc.</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With regression (trend) line: lmplot(), jointplot(), etc.</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Special graphic types: heatmap(), clustermap(), etc.</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Applied graph types: violinplot(), swarmplot(), stripplot(), etc.</a:t>
            </a:r>
          </a:p>
        </p:txBody>
      </p:sp>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7" name="직사각형 16">
            <a:extLst>
              <a:ext uri="{FF2B5EF4-FFF2-40B4-BE49-F238E27FC236}">
                <a16:creationId xmlns="" xmlns:a16="http://schemas.microsoft.com/office/drawing/2014/main"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Seaborn Visualization Library</a:t>
            </a:r>
          </a:p>
        </p:txBody>
      </p:sp>
      <p:sp>
        <p:nvSpPr>
          <p:cNvPr id="10" name="직사각형 9">
            <a:extLst>
              <a:ext uri="{FF2B5EF4-FFF2-40B4-BE49-F238E27FC236}">
                <a16:creationId xmlns="" xmlns:a16="http://schemas.microsoft.com/office/drawing/2014/main" id="{AFACF473-2A8D-411E-A3C3-6C3BE7E02255}"/>
              </a:ext>
            </a:extLst>
          </p:cNvPr>
          <p:cNvSpPr/>
          <p:nvPr/>
        </p:nvSpPr>
        <p:spPr>
          <a:xfrm>
            <a:off x="558396" y="191096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What the Seaborn library provides:</a:t>
            </a:r>
          </a:p>
        </p:txBody>
      </p:sp>
    </p:spTree>
    <p:custDataLst>
      <p:tags r:id="rId1"/>
    </p:custDataLst>
    <p:extLst>
      <p:ext uri="{BB962C8B-B14F-4D97-AF65-F5344CB8AC3E}">
        <p14:creationId xmlns:p14="http://schemas.microsoft.com/office/powerpoint/2010/main" val="340352852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20" name="Rectangle 12">
            <a:extLst>
              <a:ext uri="{FF2B5EF4-FFF2-40B4-BE49-F238E27FC236}">
                <a16:creationId xmlns="" xmlns:a16="http://schemas.microsoft.com/office/drawing/2014/main" id="{DAEC2FDD-4493-49E1-9C7F-8D91302A3470}"/>
              </a:ext>
            </a:extLst>
          </p:cNvPr>
          <p:cNvSpPr/>
          <p:nvPr/>
        </p:nvSpPr>
        <p:spPr>
          <a:xfrm>
            <a:off x="711201" y="1700808"/>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Remember to execute “!pip install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seaborn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command first for Seaborn library installation.</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Import modules.</a:t>
            </a:r>
          </a:p>
        </p:txBody>
      </p:sp>
      <p:grpSp>
        <p:nvGrpSpPr>
          <p:cNvPr id="2" name="그룹 1">
            <a:extLst>
              <a:ext uri="{FF2B5EF4-FFF2-40B4-BE49-F238E27FC236}">
                <a16:creationId xmlns="" xmlns:a16="http://schemas.microsoft.com/office/drawing/2014/main" id="{C2B52730-3780-4DED-9482-820B8969EA67}"/>
              </a:ext>
            </a:extLst>
          </p:cNvPr>
          <p:cNvGrpSpPr/>
          <p:nvPr/>
        </p:nvGrpSpPr>
        <p:grpSpPr>
          <a:xfrm>
            <a:off x="558396" y="2420888"/>
            <a:ext cx="8782050" cy="1872171"/>
            <a:chOff x="558396" y="2492897"/>
            <a:chExt cx="8782050" cy="1872171"/>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2492897"/>
              <a:ext cx="8782050" cy="187217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4776"/>
            <a:stretch/>
          </p:blipFill>
          <p:spPr>
            <a:xfrm>
              <a:off x="706238" y="2536911"/>
              <a:ext cx="8632700" cy="1784219"/>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Install the Seaborn library.</a:t>
            </a:r>
          </a:p>
        </p:txBody>
      </p:sp>
    </p:spTree>
    <p:custDataLst>
      <p:tags r:id="rId1"/>
    </p:custDataLst>
    <p:extLst>
      <p:ext uri="{BB962C8B-B14F-4D97-AF65-F5344CB8AC3E}">
        <p14:creationId xmlns:p14="http://schemas.microsoft.com/office/powerpoint/2010/main" val="123437093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20" name="Rectangle 12">
            <a:extLst>
              <a:ext uri="{FF2B5EF4-FFF2-40B4-BE49-F238E27FC236}">
                <a16:creationId xmlns="" xmlns:a16="http://schemas.microsoft.com/office/drawing/2014/main" id="{DAEC2FDD-4493-49E1-9C7F-8D91302A3470}"/>
              </a:ext>
            </a:extLst>
          </p:cNvPr>
          <p:cNvSpPr/>
          <p:nvPr/>
        </p:nvSpPr>
        <p:spPr>
          <a:xfrm>
            <a:off x="711201" y="1700808"/>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Read in the data set ‘mpg’ from the library.</a:t>
            </a:r>
          </a:p>
        </p:txBody>
      </p:sp>
      <p:grpSp>
        <p:nvGrpSpPr>
          <p:cNvPr id="3" name="그룹 2">
            <a:extLst>
              <a:ext uri="{FF2B5EF4-FFF2-40B4-BE49-F238E27FC236}">
                <a16:creationId xmlns="" xmlns:a16="http://schemas.microsoft.com/office/drawing/2014/main" id="{2F350149-CF44-46AE-ABE3-3777ED12B443}"/>
              </a:ext>
            </a:extLst>
          </p:cNvPr>
          <p:cNvGrpSpPr/>
          <p:nvPr/>
        </p:nvGrpSpPr>
        <p:grpSpPr>
          <a:xfrm>
            <a:off x="558396" y="2046269"/>
            <a:ext cx="8782050" cy="3542971"/>
            <a:chOff x="558396" y="2046269"/>
            <a:chExt cx="8782050" cy="3542971"/>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2046269"/>
              <a:ext cx="8782050" cy="354297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926" t="411" r="5444"/>
            <a:stretch/>
          </p:blipFill>
          <p:spPr>
            <a:xfrm>
              <a:off x="714908" y="2172814"/>
              <a:ext cx="8625538" cy="3384587"/>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Import data set.</a:t>
            </a:r>
          </a:p>
        </p:txBody>
      </p:sp>
    </p:spTree>
    <p:custDataLst>
      <p:tags r:id="rId1"/>
    </p:custDataLst>
    <p:extLst>
      <p:ext uri="{BB962C8B-B14F-4D97-AF65-F5344CB8AC3E}">
        <p14:creationId xmlns:p14="http://schemas.microsoft.com/office/powerpoint/2010/main" val="357456059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 xmlns:a16="http://schemas.microsoft.com/office/drawing/2014/main" id="{B92129BE-FDEF-49A2-B886-4D5AB685C94E}"/>
              </a:ext>
            </a:extLst>
          </p:cNvPr>
          <p:cNvGrpSpPr/>
          <p:nvPr/>
        </p:nvGrpSpPr>
        <p:grpSpPr>
          <a:xfrm>
            <a:off x="558396" y="1758237"/>
            <a:ext cx="8782050" cy="3524963"/>
            <a:chOff x="558396" y="1758237"/>
            <a:chExt cx="8782050" cy="3524963"/>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35249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640" r="20459"/>
            <a:stretch/>
          </p:blipFill>
          <p:spPr>
            <a:xfrm>
              <a:off x="674240" y="1869399"/>
              <a:ext cx="8660425" cy="3367619"/>
            </a:xfrm>
            <a:prstGeom prst="rect">
              <a:avLst/>
            </a:prstGeom>
            <a:noFill/>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Histogram:</a:t>
            </a:r>
          </a:p>
        </p:txBody>
      </p:sp>
    </p:spTree>
    <p:custDataLst>
      <p:tags r:id="rId1"/>
    </p:custDataLst>
    <p:extLst>
      <p:ext uri="{BB962C8B-B14F-4D97-AF65-F5344CB8AC3E}">
        <p14:creationId xmlns:p14="http://schemas.microsoft.com/office/powerpoint/2010/main" val="7461867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 xmlns:a16="http://schemas.microsoft.com/office/drawing/2014/main" id="{44362034-0D67-44B4-8052-46D809A1364E}"/>
              </a:ext>
            </a:extLst>
          </p:cNvPr>
          <p:cNvGrpSpPr/>
          <p:nvPr/>
        </p:nvGrpSpPr>
        <p:grpSpPr>
          <a:xfrm>
            <a:off x="558396" y="1758237"/>
            <a:ext cx="8782050" cy="3488018"/>
            <a:chOff x="558396" y="1758237"/>
            <a:chExt cx="8782050" cy="3488018"/>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34880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229" r="20212"/>
            <a:stretch/>
          </p:blipFill>
          <p:spPr>
            <a:xfrm>
              <a:off x="628399" y="1870763"/>
              <a:ext cx="8706266" cy="3292364"/>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Histogram + KDE:</a:t>
            </a:r>
          </a:p>
        </p:txBody>
      </p:sp>
    </p:spTree>
    <p:custDataLst>
      <p:tags r:id="rId1"/>
    </p:custDataLst>
    <p:extLst>
      <p:ext uri="{BB962C8B-B14F-4D97-AF65-F5344CB8AC3E}">
        <p14:creationId xmlns:p14="http://schemas.microsoft.com/office/powerpoint/2010/main" val="390702415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 xmlns:a16="http://schemas.microsoft.com/office/drawing/2014/main" id="{4AAB66FC-4CFE-437C-BB77-3980C1D48CF8}"/>
              </a:ext>
            </a:extLst>
          </p:cNvPr>
          <p:cNvGrpSpPr/>
          <p:nvPr/>
        </p:nvGrpSpPr>
        <p:grpSpPr>
          <a:xfrm>
            <a:off x="558396" y="1758237"/>
            <a:ext cx="8782050" cy="3451072"/>
            <a:chOff x="558396" y="1758237"/>
            <a:chExt cx="8782050" cy="3451072"/>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345107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478" r="18961"/>
            <a:stretch/>
          </p:blipFill>
          <p:spPr>
            <a:xfrm>
              <a:off x="683492" y="1842592"/>
              <a:ext cx="8651174" cy="3309689"/>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Histogram + Rug:</a:t>
            </a:r>
          </a:p>
        </p:txBody>
      </p:sp>
    </p:spTree>
    <p:custDataLst>
      <p:tags r:id="rId1"/>
    </p:custDataLst>
    <p:extLst>
      <p:ext uri="{BB962C8B-B14F-4D97-AF65-F5344CB8AC3E}">
        <p14:creationId xmlns:p14="http://schemas.microsoft.com/office/powerpoint/2010/main" val="309537906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 xmlns:a16="http://schemas.microsoft.com/office/drawing/2014/main" id="{8141ED51-AF3C-4187-B7DC-789E47114A50}"/>
              </a:ext>
            </a:extLst>
          </p:cNvPr>
          <p:cNvGrpSpPr/>
          <p:nvPr/>
        </p:nvGrpSpPr>
        <p:grpSpPr>
          <a:xfrm>
            <a:off x="558396" y="1758237"/>
            <a:ext cx="8782050" cy="3645036"/>
            <a:chOff x="558396" y="1758237"/>
            <a:chExt cx="8782050" cy="3645036"/>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36450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383" r="22723"/>
            <a:stretch/>
          </p:blipFill>
          <p:spPr>
            <a:xfrm>
              <a:off x="628073" y="1853435"/>
              <a:ext cx="8706591" cy="3466710"/>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KDE (Kernel Density Estimation):</a:t>
            </a:r>
          </a:p>
        </p:txBody>
      </p:sp>
    </p:spTree>
    <p:custDataLst>
      <p:tags r:id="rId1"/>
    </p:custDataLst>
    <p:extLst>
      <p:ext uri="{BB962C8B-B14F-4D97-AF65-F5344CB8AC3E}">
        <p14:creationId xmlns:p14="http://schemas.microsoft.com/office/powerpoint/2010/main" val="2626146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 xmlns:a16="http://schemas.microsoft.com/office/drawing/2014/main" id="{EC6CFB3F-230B-478D-B573-51908D383097}"/>
              </a:ext>
            </a:extLst>
          </p:cNvPr>
          <p:cNvGrpSpPr/>
          <p:nvPr/>
        </p:nvGrpSpPr>
        <p:grpSpPr>
          <a:xfrm>
            <a:off x="557644" y="3847400"/>
            <a:ext cx="8782050" cy="1237784"/>
            <a:chOff x="557644" y="3847400"/>
            <a:chExt cx="8782050" cy="1237784"/>
          </a:xfrm>
        </p:grpSpPr>
        <p:grpSp>
          <p:nvGrpSpPr>
            <p:cNvPr id="21" name="그룹 20"/>
            <p:cNvGrpSpPr/>
            <p:nvPr/>
          </p:nvGrpSpPr>
          <p:grpSpPr>
            <a:xfrm>
              <a:off x="557644" y="3847400"/>
              <a:ext cx="8782050" cy="1237784"/>
              <a:chOff x="557644" y="5085184"/>
              <a:chExt cx="8782050" cy="1237784"/>
            </a:xfrm>
          </p:grpSpPr>
          <p:sp>
            <p:nvSpPr>
              <p:cNvPr id="22" name="모서리가 둥근 직사각형 4">
                <a:extLst>
                  <a:ext uri="{FF2B5EF4-FFF2-40B4-BE49-F238E27FC236}">
                    <a16:creationId xmlns="" xmlns:a16="http://schemas.microsoft.com/office/drawing/2014/main" id="{C3569CBD-5212-483A-A582-6794A42BDB63}"/>
                  </a:ext>
                </a:extLst>
              </p:cNvPr>
              <p:cNvSpPr/>
              <p:nvPr/>
            </p:nvSpPr>
            <p:spPr>
              <a:xfrm>
                <a:off x="557644" y="5085184"/>
                <a:ext cx="8782050" cy="12377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5" name="TextBox 2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Five numbers in the linear space from 1 to 10. </a:t>
                </a:r>
              </a:p>
            </p:txBody>
          </p:sp>
        </p:grpSp>
        <p:pic>
          <p:nvPicPr>
            <p:cNvPr id="26"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5052" y="4466668"/>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 xmlns:a16="http://schemas.microsoft.com/office/drawing/2014/main" id="{EE836FE5-4E63-409C-97E4-2898B8159708}"/>
                </a:ext>
              </a:extLst>
            </p:cNvPr>
            <p:cNvSpPr txBox="1"/>
            <p:nvPr/>
          </p:nvSpPr>
          <p:spPr>
            <a:xfrm>
              <a:off x="923833" y="4443936"/>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8" name="TextBox 27">
              <a:extLst>
                <a:ext uri="{FF2B5EF4-FFF2-40B4-BE49-F238E27FC236}">
                  <a16:creationId xmlns="" xmlns:a16="http://schemas.microsoft.com/office/drawing/2014/main" id="{0800EE66-B78E-4CCD-A49E-31BBE412C7F6}"/>
                </a:ext>
              </a:extLst>
            </p:cNvPr>
            <p:cNvSpPr txBox="1"/>
            <p:nvPr/>
          </p:nvSpPr>
          <p:spPr>
            <a:xfrm>
              <a:off x="1024473" y="477883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20 numbers in the linear space from 10 to 10.</a:t>
              </a:r>
            </a:p>
          </p:txBody>
        </p:sp>
      </p:grpSp>
      <p:grpSp>
        <p:nvGrpSpPr>
          <p:cNvPr id="4" name="그룹 3">
            <a:extLst>
              <a:ext uri="{FF2B5EF4-FFF2-40B4-BE49-F238E27FC236}">
                <a16:creationId xmlns="" xmlns:a16="http://schemas.microsoft.com/office/drawing/2014/main" id="{73F03724-2A17-4951-A919-8D7DA0E571B6}"/>
              </a:ext>
            </a:extLst>
          </p:cNvPr>
          <p:cNvGrpSpPr/>
          <p:nvPr/>
        </p:nvGrpSpPr>
        <p:grpSpPr>
          <a:xfrm>
            <a:off x="558396" y="1719470"/>
            <a:ext cx="8782050" cy="2027379"/>
            <a:chOff x="558396" y="1844825"/>
            <a:chExt cx="8782050" cy="2027379"/>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396" y="1844825"/>
              <a:ext cx="8782050" cy="20273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384" r="18320"/>
            <a:stretch/>
          </p:blipFill>
          <p:spPr>
            <a:xfrm>
              <a:off x="643813" y="1875433"/>
              <a:ext cx="8695882" cy="1971967"/>
            </a:xfrm>
            <a:prstGeom prst="rect">
              <a:avLst/>
            </a:prstGeom>
          </p:spPr>
        </p:pic>
      </p:grpSp>
      <p:sp>
        <p:nvSpPr>
          <p:cNvPr id="18" name="직사각형 17">
            <a:extLst>
              <a:ext uri="{FF2B5EF4-FFF2-40B4-BE49-F238E27FC236}">
                <a16:creationId xmlns="" xmlns:a16="http://schemas.microsoft.com/office/drawing/2014/main" id="{20E4BD26-B4BC-4721-83D7-E470DE68AA9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Creating Arrays </a:t>
            </a:r>
            <a:r>
              <a:rPr lang="en-US" altLang="ko-KR" sz="1400" dirty="0" smtClean="0">
                <a:solidFill>
                  <a:schemeClr val="tx1"/>
                </a:solidFill>
                <a:latin typeface="SamsungOne 400" panose="020B0503030303020204" pitchFamily="34" charset="0"/>
                <a:ea typeface="SamsungOne 400" panose="020B0503030303020204" pitchFamily="34" charset="0"/>
              </a:rPr>
              <a:t>with </a:t>
            </a:r>
            <a:r>
              <a:rPr lang="en-US" altLang="ko-KR" sz="1400" dirty="0">
                <a:solidFill>
                  <a:schemeClr val="tx1"/>
                </a:solidFill>
                <a:latin typeface="SamsungOne 400" panose="020B0503030303020204" pitchFamily="34" charset="0"/>
                <a:ea typeface="SamsungOne 400" panose="020B0503030303020204" pitchFamily="34" charset="0"/>
              </a:rPr>
              <a:t>the </a:t>
            </a:r>
            <a:r>
              <a:rPr lang="en-US" altLang="ko-KR" sz="1400" dirty="0" err="1">
                <a:solidFill>
                  <a:schemeClr val="tx1"/>
                </a:solidFill>
                <a:latin typeface="SamsungOne 400" panose="020B0503030303020204" pitchFamily="34" charset="0"/>
                <a:ea typeface="SamsungOne 400" panose="020B0503030303020204" pitchFamily="34" charset="0"/>
              </a:rPr>
              <a:t>linspace</a:t>
            </a:r>
            <a:r>
              <a:rPr lang="en-US" altLang="ko-KR" sz="1400" dirty="0">
                <a:solidFill>
                  <a:schemeClr val="tx1"/>
                </a:solidFill>
                <a:latin typeface="SamsungOne 400" panose="020B0503030303020204" pitchFamily="34" charset="0"/>
                <a:ea typeface="SamsungOne 400" panose="020B0503030303020204" pitchFamily="34" charset="0"/>
              </a:rPr>
              <a:t> Function</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(2/2)</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67942529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 xmlns:a16="http://schemas.microsoft.com/office/drawing/2014/main" id="{E1EC8566-296E-4F6B-9C6F-ABA5502E9D74}"/>
              </a:ext>
            </a:extLst>
          </p:cNvPr>
          <p:cNvGrpSpPr/>
          <p:nvPr/>
        </p:nvGrpSpPr>
        <p:grpSpPr>
          <a:xfrm>
            <a:off x="558396" y="1758238"/>
            <a:ext cx="8782051" cy="4420890"/>
            <a:chOff x="558396" y="1758238"/>
            <a:chExt cx="8782051" cy="4420890"/>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8"/>
              <a:ext cx="8782050" cy="44208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061" r="23722" b="87002"/>
            <a:stretch/>
          </p:blipFill>
          <p:spPr>
            <a:xfrm>
              <a:off x="630932" y="1792123"/>
              <a:ext cx="8709515" cy="680035"/>
            </a:xfrm>
            <a:prstGeom prst="rect">
              <a:avLst/>
            </a:prstGeom>
            <a:ln>
              <a:noFill/>
            </a:ln>
          </p:spPr>
        </p:pic>
        <p:pic>
          <p:nvPicPr>
            <p:cNvPr id="9" name="그림 8">
              <a:extLst>
                <a:ext uri="{FF2B5EF4-FFF2-40B4-BE49-F238E27FC236}">
                  <a16:creationId xmlns="" xmlns:a16="http://schemas.microsoft.com/office/drawing/2014/main" id="{7A1978AC-7E0C-40D9-B274-0F0D03253541}"/>
                </a:ext>
              </a:extLst>
            </p:cNvPr>
            <p:cNvPicPr>
              <a:picLocks noChangeAspect="1"/>
            </p:cNvPicPr>
            <p:nvPr/>
          </p:nvPicPr>
          <p:blipFill rotWithShape="1">
            <a:blip r:embed="rId4"/>
            <a:srcRect t="12524" r="53082" b="2084"/>
            <a:stretch/>
          </p:blipFill>
          <p:spPr>
            <a:xfrm>
              <a:off x="786249" y="2496966"/>
              <a:ext cx="4309179" cy="3543633"/>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a:t>
            </a:r>
          </a:p>
        </p:txBody>
      </p:sp>
    </p:spTree>
    <p:custDataLst>
      <p:tags r:id="rId1"/>
    </p:custDataLst>
    <p:extLst>
      <p:ext uri="{BB962C8B-B14F-4D97-AF65-F5344CB8AC3E}">
        <p14:creationId xmlns:p14="http://schemas.microsoft.com/office/powerpoint/2010/main" val="350967826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 + regression line:</a:t>
            </a:r>
          </a:p>
        </p:txBody>
      </p:sp>
      <p:grpSp>
        <p:nvGrpSpPr>
          <p:cNvPr id="3" name="그룹 2">
            <a:extLst>
              <a:ext uri="{FF2B5EF4-FFF2-40B4-BE49-F238E27FC236}">
                <a16:creationId xmlns="" xmlns:a16="http://schemas.microsoft.com/office/drawing/2014/main" id="{FE061E9B-BC59-4A9B-8F11-79400B421FF5}"/>
              </a:ext>
            </a:extLst>
          </p:cNvPr>
          <p:cNvGrpSpPr/>
          <p:nvPr/>
        </p:nvGrpSpPr>
        <p:grpSpPr>
          <a:xfrm>
            <a:off x="558396" y="1758237"/>
            <a:ext cx="8782050" cy="4263051"/>
            <a:chOff x="558396" y="1758237"/>
            <a:chExt cx="8782050" cy="4263051"/>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426305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r="23843" b="88013"/>
            <a:stretch/>
          </p:blipFill>
          <p:spPr>
            <a:xfrm>
              <a:off x="583172" y="1838509"/>
              <a:ext cx="8757273" cy="618364"/>
            </a:xfrm>
            <a:prstGeom prst="rect">
              <a:avLst/>
            </a:prstGeom>
            <a:ln>
              <a:noFill/>
            </a:ln>
          </p:spPr>
        </p:pic>
        <p:pic>
          <p:nvPicPr>
            <p:cNvPr id="10" name="그림 9">
              <a:extLst>
                <a:ext uri="{FF2B5EF4-FFF2-40B4-BE49-F238E27FC236}">
                  <a16:creationId xmlns="" xmlns:a16="http://schemas.microsoft.com/office/drawing/2014/main" id="{46F2CA09-C29C-4477-B198-7A8C552832BA}"/>
                </a:ext>
              </a:extLst>
            </p:cNvPr>
            <p:cNvPicPr>
              <a:picLocks noChangeAspect="1"/>
            </p:cNvPicPr>
            <p:nvPr/>
          </p:nvPicPr>
          <p:blipFill rotWithShape="1">
            <a:blip r:embed="rId5"/>
            <a:srcRect l="7693" t="13354" r="53894" b="2539"/>
            <a:stretch/>
          </p:blipFill>
          <p:spPr>
            <a:xfrm>
              <a:off x="1423020" y="2636912"/>
              <a:ext cx="3320163" cy="3284558"/>
            </a:xfrm>
            <a:prstGeom prst="rect">
              <a:avLst/>
            </a:prstGeom>
            <a:ln>
              <a:noFill/>
            </a:ln>
          </p:spPr>
        </p:pic>
      </p:grpSp>
    </p:spTree>
    <p:custDataLst>
      <p:tags r:id="rId1"/>
    </p:custDataLst>
    <p:extLst>
      <p:ext uri="{BB962C8B-B14F-4D97-AF65-F5344CB8AC3E}">
        <p14:creationId xmlns:p14="http://schemas.microsoft.com/office/powerpoint/2010/main" val="111357311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 + regression line:</a:t>
            </a:r>
          </a:p>
        </p:txBody>
      </p:sp>
      <p:grpSp>
        <p:nvGrpSpPr>
          <p:cNvPr id="4" name="그룹 3">
            <a:extLst>
              <a:ext uri="{FF2B5EF4-FFF2-40B4-BE49-F238E27FC236}">
                <a16:creationId xmlns="" xmlns:a16="http://schemas.microsoft.com/office/drawing/2014/main" id="{22DEAC42-6283-4F7C-AB62-A77365E9527A}"/>
              </a:ext>
            </a:extLst>
          </p:cNvPr>
          <p:cNvGrpSpPr/>
          <p:nvPr/>
        </p:nvGrpSpPr>
        <p:grpSpPr>
          <a:xfrm>
            <a:off x="558396" y="1758237"/>
            <a:ext cx="8782050" cy="4263051"/>
            <a:chOff x="558396" y="1758237"/>
            <a:chExt cx="8782050" cy="4263051"/>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426305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l="1376" r="20373" b="82866"/>
            <a:stretch/>
          </p:blipFill>
          <p:spPr>
            <a:xfrm>
              <a:off x="738106" y="1772816"/>
              <a:ext cx="8602340" cy="767184"/>
            </a:xfrm>
            <a:prstGeom prst="rect">
              <a:avLst/>
            </a:prstGeom>
            <a:ln>
              <a:noFill/>
            </a:ln>
          </p:spPr>
        </p:pic>
        <p:pic>
          <p:nvPicPr>
            <p:cNvPr id="9" name="그림 8">
              <a:extLst>
                <a:ext uri="{FF2B5EF4-FFF2-40B4-BE49-F238E27FC236}">
                  <a16:creationId xmlns="" xmlns:a16="http://schemas.microsoft.com/office/drawing/2014/main" id="{65FF656A-6C3A-4595-A272-560C62B8939D}"/>
                </a:ext>
              </a:extLst>
            </p:cNvPr>
            <p:cNvPicPr>
              <a:picLocks noChangeAspect="1"/>
            </p:cNvPicPr>
            <p:nvPr/>
          </p:nvPicPr>
          <p:blipFill rotWithShape="1">
            <a:blip r:embed="rId5"/>
            <a:srcRect l="8021" t="17562" r="57645" b="2320"/>
            <a:stretch/>
          </p:blipFill>
          <p:spPr>
            <a:xfrm>
              <a:off x="1206996" y="2638152"/>
              <a:ext cx="3456385" cy="3284984"/>
            </a:xfrm>
            <a:prstGeom prst="rect">
              <a:avLst/>
            </a:prstGeom>
            <a:ln>
              <a:noFill/>
            </a:ln>
          </p:spPr>
        </p:pic>
      </p:grpSp>
    </p:spTree>
    <p:custDataLst>
      <p:tags r:id="rId1"/>
    </p:custDataLst>
    <p:extLst>
      <p:ext uri="{BB962C8B-B14F-4D97-AF65-F5344CB8AC3E}">
        <p14:creationId xmlns:p14="http://schemas.microsoft.com/office/powerpoint/2010/main" val="387642014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 + regression line (using ‘hue’ argument):</a:t>
            </a:r>
          </a:p>
        </p:txBody>
      </p:sp>
      <p:grpSp>
        <p:nvGrpSpPr>
          <p:cNvPr id="3" name="그룹 2">
            <a:extLst>
              <a:ext uri="{FF2B5EF4-FFF2-40B4-BE49-F238E27FC236}">
                <a16:creationId xmlns="" xmlns:a16="http://schemas.microsoft.com/office/drawing/2014/main" id="{64CD9C10-A2CF-49F4-91E8-A92D3BD88BF6}"/>
              </a:ext>
            </a:extLst>
          </p:cNvPr>
          <p:cNvGrpSpPr/>
          <p:nvPr/>
        </p:nvGrpSpPr>
        <p:grpSpPr>
          <a:xfrm>
            <a:off x="558396" y="1758237"/>
            <a:ext cx="8782050" cy="4191043"/>
            <a:chOff x="558396" y="1758237"/>
            <a:chExt cx="8782050" cy="4191043"/>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41910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l="1193" r="20886" b="84659"/>
            <a:stretch/>
          </p:blipFill>
          <p:spPr>
            <a:xfrm>
              <a:off x="702940" y="1852166"/>
              <a:ext cx="8637506" cy="681561"/>
            </a:xfrm>
            <a:prstGeom prst="rect">
              <a:avLst/>
            </a:prstGeom>
            <a:ln>
              <a:noFill/>
            </a:ln>
          </p:spPr>
        </p:pic>
        <p:pic>
          <p:nvPicPr>
            <p:cNvPr id="8" name="그림 7">
              <a:extLst>
                <a:ext uri="{FF2B5EF4-FFF2-40B4-BE49-F238E27FC236}">
                  <a16:creationId xmlns="" xmlns:a16="http://schemas.microsoft.com/office/drawing/2014/main" id="{EC2C221C-D9E5-45FA-946E-A5E535813D0E}"/>
                </a:ext>
              </a:extLst>
            </p:cNvPr>
            <p:cNvPicPr>
              <a:picLocks noChangeAspect="1"/>
            </p:cNvPicPr>
            <p:nvPr/>
          </p:nvPicPr>
          <p:blipFill rotWithShape="1">
            <a:blip r:embed="rId5"/>
            <a:srcRect l="8584" t="14595" r="52075" b="3860"/>
            <a:stretch/>
          </p:blipFill>
          <p:spPr>
            <a:xfrm>
              <a:off x="1314067" y="2561436"/>
              <a:ext cx="3825524" cy="3199529"/>
            </a:xfrm>
            <a:prstGeom prst="rect">
              <a:avLst/>
            </a:prstGeom>
            <a:ln>
              <a:noFill/>
            </a:ln>
          </p:spPr>
        </p:pic>
      </p:grpSp>
    </p:spTree>
    <p:custDataLst>
      <p:tags r:id="rId1"/>
    </p:custDataLst>
    <p:extLst>
      <p:ext uri="{BB962C8B-B14F-4D97-AF65-F5344CB8AC3E}">
        <p14:creationId xmlns:p14="http://schemas.microsoft.com/office/powerpoint/2010/main" val="25985981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 + regression line (multiple of plots):</a:t>
            </a:r>
          </a:p>
        </p:txBody>
      </p:sp>
      <p:grpSp>
        <p:nvGrpSpPr>
          <p:cNvPr id="3" name="그룹 2">
            <a:extLst>
              <a:ext uri="{FF2B5EF4-FFF2-40B4-BE49-F238E27FC236}">
                <a16:creationId xmlns="" xmlns:a16="http://schemas.microsoft.com/office/drawing/2014/main" id="{81C7E605-AF57-4DD2-BCB9-B0F1102AE642}"/>
              </a:ext>
            </a:extLst>
          </p:cNvPr>
          <p:cNvGrpSpPr/>
          <p:nvPr/>
        </p:nvGrpSpPr>
        <p:grpSpPr>
          <a:xfrm>
            <a:off x="558396" y="1758237"/>
            <a:ext cx="8782050" cy="3722017"/>
            <a:chOff x="558396" y="1758237"/>
            <a:chExt cx="8782050" cy="3722017"/>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372201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l="1641" r="20649" b="83292"/>
            <a:stretch/>
          </p:blipFill>
          <p:spPr>
            <a:xfrm>
              <a:off x="736951" y="1839420"/>
              <a:ext cx="8603495" cy="683199"/>
            </a:xfrm>
            <a:prstGeom prst="rect">
              <a:avLst/>
            </a:prstGeom>
            <a:ln>
              <a:noFill/>
            </a:ln>
          </p:spPr>
        </p:pic>
        <p:pic>
          <p:nvPicPr>
            <p:cNvPr id="8" name="그림 7">
              <a:extLst>
                <a:ext uri="{FF2B5EF4-FFF2-40B4-BE49-F238E27FC236}">
                  <a16:creationId xmlns="" xmlns:a16="http://schemas.microsoft.com/office/drawing/2014/main" id="{C71A9BBB-7128-4612-986D-A73BA635C7A5}"/>
                </a:ext>
              </a:extLst>
            </p:cNvPr>
            <p:cNvPicPr>
              <a:picLocks noChangeAspect="1"/>
            </p:cNvPicPr>
            <p:nvPr/>
          </p:nvPicPr>
          <p:blipFill rotWithShape="1">
            <a:blip r:embed="rId5"/>
            <a:srcRect l="8402" t="17321" r="2317"/>
            <a:stretch/>
          </p:blipFill>
          <p:spPr>
            <a:xfrm>
              <a:off x="1062979" y="2752675"/>
              <a:ext cx="7974627" cy="2727579"/>
            </a:xfrm>
            <a:prstGeom prst="rect">
              <a:avLst/>
            </a:prstGeom>
            <a:ln>
              <a:noFill/>
            </a:ln>
          </p:spPr>
        </p:pic>
      </p:grpSp>
    </p:spTree>
    <p:custDataLst>
      <p:tags r:id="rId1"/>
    </p:custDataLst>
    <p:extLst>
      <p:ext uri="{BB962C8B-B14F-4D97-AF65-F5344CB8AC3E}">
        <p14:creationId xmlns:p14="http://schemas.microsoft.com/office/powerpoint/2010/main" val="420985667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 + regression line (multiple of plots):</a:t>
            </a:r>
          </a:p>
        </p:txBody>
      </p:sp>
      <p:grpSp>
        <p:nvGrpSpPr>
          <p:cNvPr id="3" name="그룹 2">
            <a:extLst>
              <a:ext uri="{FF2B5EF4-FFF2-40B4-BE49-F238E27FC236}">
                <a16:creationId xmlns="" xmlns:a16="http://schemas.microsoft.com/office/drawing/2014/main" id="{189C9CE7-57CB-474D-9A1C-52CE00F1DFFE}"/>
              </a:ext>
            </a:extLst>
          </p:cNvPr>
          <p:cNvGrpSpPr/>
          <p:nvPr/>
        </p:nvGrpSpPr>
        <p:grpSpPr>
          <a:xfrm>
            <a:off x="558396" y="1758237"/>
            <a:ext cx="8782050" cy="3700822"/>
            <a:chOff x="558396" y="1758237"/>
            <a:chExt cx="8782050" cy="3700822"/>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370082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l="827" r="18610" b="82884"/>
            <a:stretch/>
          </p:blipFill>
          <p:spPr>
            <a:xfrm>
              <a:off x="644067" y="1844825"/>
              <a:ext cx="8696379" cy="672948"/>
            </a:xfrm>
            <a:prstGeom prst="rect">
              <a:avLst/>
            </a:prstGeom>
            <a:ln>
              <a:noFill/>
            </a:ln>
          </p:spPr>
        </p:pic>
        <p:pic>
          <p:nvPicPr>
            <p:cNvPr id="8" name="그림 7">
              <a:extLst>
                <a:ext uri="{FF2B5EF4-FFF2-40B4-BE49-F238E27FC236}">
                  <a16:creationId xmlns="" xmlns:a16="http://schemas.microsoft.com/office/drawing/2014/main" id="{15EEF421-9905-4A7C-BC64-07BF098552D1}"/>
                </a:ext>
              </a:extLst>
            </p:cNvPr>
            <p:cNvPicPr>
              <a:picLocks noChangeAspect="1"/>
            </p:cNvPicPr>
            <p:nvPr/>
          </p:nvPicPr>
          <p:blipFill rotWithShape="1">
            <a:blip r:embed="rId5"/>
            <a:srcRect l="8106" t="16793" r="2398"/>
            <a:stretch/>
          </p:blipFill>
          <p:spPr>
            <a:xfrm>
              <a:off x="918964" y="2564904"/>
              <a:ext cx="8240594" cy="2790575"/>
            </a:xfrm>
            <a:prstGeom prst="rect">
              <a:avLst/>
            </a:prstGeom>
            <a:ln>
              <a:noFill/>
            </a:ln>
          </p:spPr>
        </p:pic>
      </p:grpSp>
    </p:spTree>
    <p:custDataLst>
      <p:tags r:id="rId1"/>
    </p:custDataLst>
    <p:extLst>
      <p:ext uri="{BB962C8B-B14F-4D97-AF65-F5344CB8AC3E}">
        <p14:creationId xmlns:p14="http://schemas.microsoft.com/office/powerpoint/2010/main" val="258077676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 + regression line (multiple of plots):</a:t>
            </a:r>
          </a:p>
        </p:txBody>
      </p:sp>
      <p:grpSp>
        <p:nvGrpSpPr>
          <p:cNvPr id="3" name="그룹 2">
            <a:extLst>
              <a:ext uri="{FF2B5EF4-FFF2-40B4-BE49-F238E27FC236}">
                <a16:creationId xmlns="" xmlns:a16="http://schemas.microsoft.com/office/drawing/2014/main" id="{67B25A9E-E668-451F-B3E9-0998A178C019}"/>
              </a:ext>
            </a:extLst>
          </p:cNvPr>
          <p:cNvGrpSpPr/>
          <p:nvPr/>
        </p:nvGrpSpPr>
        <p:grpSpPr>
          <a:xfrm>
            <a:off x="558396" y="1758237"/>
            <a:ext cx="8782050" cy="4407067"/>
            <a:chOff x="558396" y="1758237"/>
            <a:chExt cx="8782050" cy="4407067"/>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440706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 xmlns:a16="http://schemas.microsoft.com/office/drawing/2014/main" id="{9709A2BD-F61A-4376-8649-38955A58B8CC}"/>
                </a:ext>
              </a:extLst>
            </p:cNvPr>
            <p:cNvPicPr>
              <a:picLocks noChangeAspect="1"/>
            </p:cNvPicPr>
            <p:nvPr/>
          </p:nvPicPr>
          <p:blipFill rotWithShape="1">
            <a:blip r:embed="rId5"/>
            <a:srcRect l="8209" t="17385" r="42345" b="2641"/>
            <a:stretch/>
          </p:blipFill>
          <p:spPr>
            <a:xfrm>
              <a:off x="1134988" y="2745463"/>
              <a:ext cx="4896545" cy="3312368"/>
            </a:xfrm>
            <a:prstGeom prst="rect">
              <a:avLst/>
            </a:prstGeom>
            <a:ln>
              <a:noFill/>
            </a:ln>
          </p:spPr>
        </p:pic>
      </p:grpSp>
      <p:pic>
        <p:nvPicPr>
          <p:cNvPr id="11" name="그림 10"/>
          <p:cNvPicPr>
            <a:picLocks noChangeAspect="1"/>
          </p:cNvPicPr>
          <p:nvPr/>
        </p:nvPicPr>
        <p:blipFill>
          <a:blip r:embed="rId6"/>
          <a:stretch>
            <a:fillRect/>
          </a:stretch>
        </p:blipFill>
        <p:spPr>
          <a:xfrm>
            <a:off x="636304" y="1825658"/>
            <a:ext cx="8704142" cy="883262"/>
          </a:xfrm>
          <a:prstGeom prst="rect">
            <a:avLst/>
          </a:prstGeom>
        </p:spPr>
      </p:pic>
      <p:sp>
        <p:nvSpPr>
          <p:cNvPr id="12" name="직사각형 11">
            <a:extLst>
              <a:ext uri="{FF2B5EF4-FFF2-40B4-BE49-F238E27FC236}">
                <a16:creationId xmlns="" xmlns:a16="http://schemas.microsoft.com/office/drawing/2014/main" id="{4806CC86-56BC-F386-FB54-BEF8068AC27A}"/>
              </a:ext>
            </a:extLst>
          </p:cNvPr>
          <p:cNvSpPr/>
          <p:nvPr/>
        </p:nvSpPr>
        <p:spPr>
          <a:xfrm>
            <a:off x="1042165" y="2039378"/>
            <a:ext cx="157364" cy="1444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smtClean="0">
                <a:solidFill>
                  <a:srgbClr val="2D3C9D"/>
                </a:solidFill>
                <a:latin typeface="D2Coding" panose="020B0609020101020101" pitchFamily="49" charset="-127"/>
                <a:ea typeface="D2Coding" panose="020B0609020101020101" pitchFamily="49" charset="-127"/>
              </a:rPr>
              <a:t>15</a:t>
            </a:r>
            <a:endParaRPr lang="ko-KR" altLang="en-US" sz="1050" dirty="0">
              <a:solidFill>
                <a:srgbClr val="2D3C9D"/>
              </a:solidFill>
              <a:latin typeface="D2Coding" panose="020B0609020101020101" pitchFamily="49" charset="-127"/>
              <a:ea typeface="D2Coding" panose="020B0609020101020101" pitchFamily="49" charset="-127"/>
            </a:endParaRPr>
          </a:p>
        </p:txBody>
      </p:sp>
    </p:spTree>
    <p:custDataLst>
      <p:tags r:id="rId1"/>
    </p:custDataLst>
    <p:extLst>
      <p:ext uri="{BB962C8B-B14F-4D97-AF65-F5344CB8AC3E}">
        <p14:creationId xmlns:p14="http://schemas.microsoft.com/office/powerpoint/2010/main" val="137735221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Hex:</a:t>
            </a:r>
          </a:p>
        </p:txBody>
      </p:sp>
      <p:grpSp>
        <p:nvGrpSpPr>
          <p:cNvPr id="3" name="그룹 2">
            <a:extLst>
              <a:ext uri="{FF2B5EF4-FFF2-40B4-BE49-F238E27FC236}">
                <a16:creationId xmlns="" xmlns:a16="http://schemas.microsoft.com/office/drawing/2014/main" id="{EF174879-BC57-456B-8FA2-655059F4D83B}"/>
              </a:ext>
            </a:extLst>
          </p:cNvPr>
          <p:cNvGrpSpPr/>
          <p:nvPr/>
        </p:nvGrpSpPr>
        <p:grpSpPr>
          <a:xfrm>
            <a:off x="558396" y="1758238"/>
            <a:ext cx="8782050" cy="4411654"/>
            <a:chOff x="558396" y="1758238"/>
            <a:chExt cx="8782050" cy="4411654"/>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8"/>
              <a:ext cx="8782050" cy="44116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l="1006" r="22812" b="86926"/>
            <a:stretch/>
          </p:blipFill>
          <p:spPr>
            <a:xfrm>
              <a:off x="702941" y="1844824"/>
              <a:ext cx="8637505" cy="669022"/>
            </a:xfrm>
            <a:prstGeom prst="rect">
              <a:avLst/>
            </a:prstGeom>
            <a:ln>
              <a:noFill/>
            </a:ln>
          </p:spPr>
        </p:pic>
        <p:pic>
          <p:nvPicPr>
            <p:cNvPr id="8" name="그림 7">
              <a:extLst>
                <a:ext uri="{FF2B5EF4-FFF2-40B4-BE49-F238E27FC236}">
                  <a16:creationId xmlns="" xmlns:a16="http://schemas.microsoft.com/office/drawing/2014/main" id="{F0354200-D7D9-46E2-AA9E-A3B3DAF927DA}"/>
                </a:ext>
              </a:extLst>
            </p:cNvPr>
            <p:cNvPicPr>
              <a:picLocks noChangeAspect="1"/>
            </p:cNvPicPr>
            <p:nvPr/>
          </p:nvPicPr>
          <p:blipFill rotWithShape="1">
            <a:blip r:embed="rId5"/>
            <a:srcRect l="7138" t="14313" r="53596" b="1311"/>
            <a:stretch/>
          </p:blipFill>
          <p:spPr>
            <a:xfrm>
              <a:off x="1404548" y="2659881"/>
              <a:ext cx="3546864" cy="3439828"/>
            </a:xfrm>
            <a:prstGeom prst="rect">
              <a:avLst/>
            </a:prstGeom>
            <a:ln>
              <a:noFill/>
            </a:ln>
          </p:spPr>
        </p:pic>
      </p:grpSp>
    </p:spTree>
    <p:custDataLst>
      <p:tags r:id="rId1"/>
    </p:custDataLst>
    <p:extLst>
      <p:ext uri="{BB962C8B-B14F-4D97-AF65-F5344CB8AC3E}">
        <p14:creationId xmlns:p14="http://schemas.microsoft.com/office/powerpoint/2010/main" val="11044341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KDE (Kernel Density Estimation):</a:t>
            </a:r>
          </a:p>
        </p:txBody>
      </p:sp>
      <p:grpSp>
        <p:nvGrpSpPr>
          <p:cNvPr id="3" name="그룹 2">
            <a:extLst>
              <a:ext uri="{FF2B5EF4-FFF2-40B4-BE49-F238E27FC236}">
                <a16:creationId xmlns="" xmlns:a16="http://schemas.microsoft.com/office/drawing/2014/main" id="{411F0AF4-2645-4296-9795-FA6250108097}"/>
              </a:ext>
            </a:extLst>
          </p:cNvPr>
          <p:cNvGrpSpPr/>
          <p:nvPr/>
        </p:nvGrpSpPr>
        <p:grpSpPr>
          <a:xfrm>
            <a:off x="558396" y="1758238"/>
            <a:ext cx="8782050" cy="4418628"/>
            <a:chOff x="558396" y="1758238"/>
            <a:chExt cx="8782050" cy="4418628"/>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8"/>
              <a:ext cx="8782050" cy="44186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l="1171" r="21107" b="85965"/>
            <a:stretch/>
          </p:blipFill>
          <p:spPr>
            <a:xfrm>
              <a:off x="731290" y="1815680"/>
              <a:ext cx="8609156" cy="702433"/>
            </a:xfrm>
            <a:prstGeom prst="rect">
              <a:avLst/>
            </a:prstGeom>
            <a:ln>
              <a:noFill/>
            </a:ln>
          </p:spPr>
        </p:pic>
        <p:pic>
          <p:nvPicPr>
            <p:cNvPr id="8" name="그림 7">
              <a:extLst>
                <a:ext uri="{FF2B5EF4-FFF2-40B4-BE49-F238E27FC236}">
                  <a16:creationId xmlns="" xmlns:a16="http://schemas.microsoft.com/office/drawing/2014/main" id="{D26BCFE4-204A-4421-9CF3-49E176DEB113}"/>
                </a:ext>
              </a:extLst>
            </p:cNvPr>
            <p:cNvPicPr>
              <a:picLocks noChangeAspect="1"/>
            </p:cNvPicPr>
            <p:nvPr/>
          </p:nvPicPr>
          <p:blipFill rotWithShape="1">
            <a:blip r:embed="rId5"/>
            <a:srcRect l="7733" t="14086" r="52493"/>
            <a:stretch/>
          </p:blipFill>
          <p:spPr>
            <a:xfrm>
              <a:off x="1261804" y="2576709"/>
              <a:ext cx="3580809" cy="3494720"/>
            </a:xfrm>
            <a:prstGeom prst="rect">
              <a:avLst/>
            </a:prstGeom>
            <a:ln>
              <a:noFill/>
            </a:ln>
          </p:spPr>
        </p:pic>
      </p:grpSp>
    </p:spTree>
    <p:custDataLst>
      <p:tags r:id="rId1"/>
    </p:custDataLst>
    <p:extLst>
      <p:ext uri="{BB962C8B-B14F-4D97-AF65-F5344CB8AC3E}">
        <p14:creationId xmlns:p14="http://schemas.microsoft.com/office/powerpoint/2010/main" val="18258456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 xmlns:a16="http://schemas.microsoft.com/office/drawing/2014/main" id="{1D629A84-4C25-4705-980B-60FC0427D562}"/>
              </a:ext>
            </a:extLst>
          </p:cNvPr>
          <p:cNvGrpSpPr/>
          <p:nvPr/>
        </p:nvGrpSpPr>
        <p:grpSpPr>
          <a:xfrm>
            <a:off x="558396" y="1758237"/>
            <a:ext cx="8782050" cy="3542972"/>
            <a:chOff x="558396" y="1758237"/>
            <a:chExt cx="8782050" cy="3542972"/>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354297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102" r="20230"/>
            <a:stretch/>
          </p:blipFill>
          <p:spPr>
            <a:xfrm>
              <a:off x="724490" y="1884186"/>
              <a:ext cx="8615956" cy="3317641"/>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One categorical variable + one numeric variable. Aggregated by the mean.</a:t>
            </a:r>
          </a:p>
        </p:txBody>
      </p:sp>
    </p:spTree>
    <p:custDataLst>
      <p:tags r:id="rId1"/>
    </p:custDataLst>
    <p:extLst>
      <p:ext uri="{BB962C8B-B14F-4D97-AF65-F5344CB8AC3E}">
        <p14:creationId xmlns:p14="http://schemas.microsoft.com/office/powerpoint/2010/main" val="2356867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1" name="그룹 20"/>
          <p:cNvGrpSpPr/>
          <p:nvPr/>
        </p:nvGrpSpPr>
        <p:grpSpPr>
          <a:xfrm>
            <a:off x="557644" y="3410338"/>
            <a:ext cx="8782050" cy="733728"/>
            <a:chOff x="557644" y="5085184"/>
            <a:chExt cx="8782050" cy="733728"/>
          </a:xfrm>
        </p:grpSpPr>
        <p:sp>
          <p:nvSpPr>
            <p:cNvPr id="22" name="모서리가 둥근 직사각형 4">
              <a:extLst>
                <a:ext uri="{FF2B5EF4-FFF2-40B4-BE49-F238E27FC236}">
                  <a16:creationId xmlns="" xmlns:a16="http://schemas.microsoft.com/office/drawing/2014/main" id="{C3569CBD-5212-483A-A582-6794A42BDB63}"/>
                </a:ext>
              </a:extLst>
            </p:cNvPr>
            <p:cNvSpPr/>
            <p:nvPr/>
          </p:nvSpPr>
          <p:spPr>
            <a:xfrm>
              <a:off x="557644" y="5085184"/>
              <a:ext cx="8782050" cy="7337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5" name="TextBox 2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Be careful not to skip the “s.”</a:t>
              </a:r>
            </a:p>
          </p:txBody>
        </p:sp>
      </p:grpSp>
      <p:grpSp>
        <p:nvGrpSpPr>
          <p:cNvPr id="2" name="그룹 1">
            <a:extLst>
              <a:ext uri="{FF2B5EF4-FFF2-40B4-BE49-F238E27FC236}">
                <a16:creationId xmlns="" xmlns:a16="http://schemas.microsoft.com/office/drawing/2014/main" id="{85F3FAE2-8870-4113-A474-233D94101D7E}"/>
              </a:ext>
            </a:extLst>
          </p:cNvPr>
          <p:cNvGrpSpPr/>
          <p:nvPr/>
        </p:nvGrpSpPr>
        <p:grpSpPr>
          <a:xfrm>
            <a:off x="558396" y="1719470"/>
            <a:ext cx="8782050" cy="1600578"/>
            <a:chOff x="558396" y="1844825"/>
            <a:chExt cx="8782050" cy="1600578"/>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396" y="1844825"/>
              <a:ext cx="8782050" cy="16005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991" r="22039"/>
            <a:stretch/>
          </p:blipFill>
          <p:spPr>
            <a:xfrm>
              <a:off x="698286" y="1870627"/>
              <a:ext cx="8641408" cy="1558373"/>
            </a:xfrm>
            <a:prstGeom prst="rect">
              <a:avLst/>
            </a:prstGeom>
          </p:spPr>
        </p:pic>
      </p:grpSp>
      <p:sp>
        <p:nvSpPr>
          <p:cNvPr id="16" name="직사각형 15">
            <a:extLst>
              <a:ext uri="{FF2B5EF4-FFF2-40B4-BE49-F238E27FC236}">
                <a16:creationId xmlns="" xmlns:a16="http://schemas.microsoft.com/office/drawing/2014/main" id="{85B61D89-6885-4DC7-8D94-C41B7FAC76A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Creating Arrays </a:t>
            </a:r>
            <a:r>
              <a:rPr lang="en-US" altLang="ko-KR" sz="1400" dirty="0" smtClean="0">
                <a:solidFill>
                  <a:schemeClr val="tx1"/>
                </a:solidFill>
                <a:latin typeface="SamsungOne 400" panose="020B0503030303020204" pitchFamily="34" charset="0"/>
                <a:ea typeface="SamsungOne 400" panose="020B0503030303020204" pitchFamily="34" charset="0"/>
              </a:rPr>
              <a:t>with </a:t>
            </a:r>
            <a:r>
              <a:rPr lang="en-US" altLang="ko-KR" sz="1400" dirty="0" err="1">
                <a:solidFill>
                  <a:schemeClr val="tx1"/>
                </a:solidFill>
                <a:latin typeface="SamsungOne 400" panose="020B0503030303020204" pitchFamily="34" charset="0"/>
                <a:ea typeface="SamsungOne 400" panose="020B0503030303020204" pitchFamily="34" charset="0"/>
              </a:rPr>
              <a:t>np.zeros</a:t>
            </a:r>
            <a:r>
              <a:rPr lang="en-US" altLang="ko-KR" sz="1400" dirty="0">
                <a:solidFill>
                  <a:schemeClr val="tx1"/>
                </a:solidFill>
                <a:latin typeface="SamsungOne 400" panose="020B0503030303020204" pitchFamily="34" charset="0"/>
                <a:ea typeface="SamsungOne 400" panose="020B0503030303020204" pitchFamily="34" charset="0"/>
              </a:rPr>
              <a:t>() and</a:t>
            </a:r>
            <a:r>
              <a:rPr lang="ko-KR" altLang="en-US" sz="1400" dirty="0">
                <a:solidFill>
                  <a:schemeClr val="tx1"/>
                </a:solidFill>
                <a:latin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np.ones</a:t>
            </a:r>
            <a:r>
              <a:rPr lang="en-US" altLang="ko-KR" sz="1400" dirty="0">
                <a:solidFill>
                  <a:schemeClr val="tx1"/>
                </a:solidFill>
                <a:latin typeface="SamsungOne 400" panose="020B0503030303020204" pitchFamily="34" charset="0"/>
                <a:ea typeface="SamsungOne 400" panose="020B0503030303020204" pitchFamily="34" charset="0"/>
              </a:rPr>
              <a:t>()</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405167819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 xmlns:a16="http://schemas.microsoft.com/office/drawing/2014/main" id="{2B05E82B-7A5D-499B-B35A-4F2617C21745}"/>
              </a:ext>
            </a:extLst>
          </p:cNvPr>
          <p:cNvGrpSpPr/>
          <p:nvPr/>
        </p:nvGrpSpPr>
        <p:grpSpPr>
          <a:xfrm>
            <a:off x="558396" y="1758237"/>
            <a:ext cx="8782050" cy="3494910"/>
            <a:chOff x="558396" y="1758237"/>
            <a:chExt cx="8782050" cy="3494910"/>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34949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768" r="20230"/>
            <a:stretch/>
          </p:blipFill>
          <p:spPr>
            <a:xfrm>
              <a:off x="729678" y="1860861"/>
              <a:ext cx="8610768" cy="3392286"/>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One categorical variable + one numeric variable. Aggregated by the median.</a:t>
            </a:r>
          </a:p>
        </p:txBody>
      </p:sp>
    </p:spTree>
    <p:custDataLst>
      <p:tags r:id="rId1"/>
    </p:custDataLst>
    <p:extLst>
      <p:ext uri="{BB962C8B-B14F-4D97-AF65-F5344CB8AC3E}">
        <p14:creationId xmlns:p14="http://schemas.microsoft.com/office/powerpoint/2010/main" val="206006018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 xmlns:a16="http://schemas.microsoft.com/office/drawing/2014/main" id="{B1F2CECF-49D3-4EF9-8F3A-A4820615202D}"/>
              </a:ext>
            </a:extLst>
          </p:cNvPr>
          <p:cNvGrpSpPr/>
          <p:nvPr/>
        </p:nvGrpSpPr>
        <p:grpSpPr>
          <a:xfrm>
            <a:off x="558396" y="1758237"/>
            <a:ext cx="8782050" cy="3532220"/>
            <a:chOff x="558396" y="1758237"/>
            <a:chExt cx="8782050" cy="3532220"/>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35322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273" r="20230"/>
            <a:stretch/>
          </p:blipFill>
          <p:spPr>
            <a:xfrm>
              <a:off x="659728" y="1877663"/>
              <a:ext cx="8680718" cy="3293368"/>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One categorical variable only. Frequency table is implicitly calculated.</a:t>
            </a:r>
          </a:p>
        </p:txBody>
      </p:sp>
    </p:spTree>
    <p:custDataLst>
      <p:tags r:id="rId1"/>
    </p:custDataLst>
    <p:extLst>
      <p:ext uri="{BB962C8B-B14F-4D97-AF65-F5344CB8AC3E}">
        <p14:creationId xmlns:p14="http://schemas.microsoft.com/office/powerpoint/2010/main" val="118921565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 xmlns:a16="http://schemas.microsoft.com/office/drawing/2014/main" id="{D29C727C-21EA-4A5E-8DA1-9C3F01F1246E}"/>
              </a:ext>
            </a:extLst>
          </p:cNvPr>
          <p:cNvGrpSpPr/>
          <p:nvPr/>
        </p:nvGrpSpPr>
        <p:grpSpPr>
          <a:xfrm>
            <a:off x="558396" y="1758237"/>
            <a:ext cx="8782050" cy="3522890"/>
            <a:chOff x="558396" y="1758237"/>
            <a:chExt cx="8782050" cy="3522890"/>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35228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616" r="20229"/>
            <a:stretch/>
          </p:blipFill>
          <p:spPr>
            <a:xfrm>
              <a:off x="722105" y="1877663"/>
              <a:ext cx="8618341" cy="3284037"/>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Two categorical variables. Use of 'hue' argument.</a:t>
            </a:r>
          </a:p>
        </p:txBody>
      </p:sp>
    </p:spTree>
    <p:custDataLst>
      <p:tags r:id="rId1"/>
    </p:custDataLst>
    <p:extLst>
      <p:ext uri="{BB962C8B-B14F-4D97-AF65-F5344CB8AC3E}">
        <p14:creationId xmlns:p14="http://schemas.microsoft.com/office/powerpoint/2010/main" val="341930221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 xmlns:a16="http://schemas.microsoft.com/office/drawing/2014/main" id="{FAF12AB2-D7F6-422D-A04A-5446A104156D}"/>
              </a:ext>
            </a:extLst>
          </p:cNvPr>
          <p:cNvGrpSpPr/>
          <p:nvPr/>
        </p:nvGrpSpPr>
        <p:grpSpPr>
          <a:xfrm>
            <a:off x="558396" y="1758236"/>
            <a:ext cx="8782050" cy="3298955"/>
            <a:chOff x="558396" y="1758236"/>
            <a:chExt cx="8782050" cy="3298955"/>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6"/>
              <a:ext cx="8782050" cy="329895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106" r="20230"/>
            <a:stretch/>
          </p:blipFill>
          <p:spPr>
            <a:xfrm>
              <a:off x="653144" y="1884186"/>
              <a:ext cx="8687302" cy="3047054"/>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Horizontal boxplot:</a:t>
            </a:r>
          </a:p>
        </p:txBody>
      </p:sp>
    </p:spTree>
    <p:custDataLst>
      <p:tags r:id="rId1"/>
    </p:custDataLst>
    <p:extLst>
      <p:ext uri="{BB962C8B-B14F-4D97-AF65-F5344CB8AC3E}">
        <p14:creationId xmlns:p14="http://schemas.microsoft.com/office/powerpoint/2010/main" val="324539439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 xmlns:a16="http://schemas.microsoft.com/office/drawing/2014/main" id="{24A918B1-ACC3-44B3-8A63-B48D5331D838}"/>
              </a:ext>
            </a:extLst>
          </p:cNvPr>
          <p:cNvGrpSpPr/>
          <p:nvPr/>
        </p:nvGrpSpPr>
        <p:grpSpPr>
          <a:xfrm>
            <a:off x="558396" y="1758237"/>
            <a:ext cx="8782050" cy="3569543"/>
            <a:chOff x="558396" y="1758237"/>
            <a:chExt cx="8782050" cy="3569543"/>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35695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975" r="20271"/>
            <a:stretch/>
          </p:blipFill>
          <p:spPr>
            <a:xfrm>
              <a:off x="633200" y="1872470"/>
              <a:ext cx="8707246" cy="3341076"/>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Vertical boxplot:</a:t>
            </a:r>
          </a:p>
        </p:txBody>
      </p:sp>
    </p:spTree>
    <p:custDataLst>
      <p:tags r:id="rId1"/>
    </p:custDataLst>
    <p:extLst>
      <p:ext uri="{BB962C8B-B14F-4D97-AF65-F5344CB8AC3E}">
        <p14:creationId xmlns:p14="http://schemas.microsoft.com/office/powerpoint/2010/main" val="41047032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 xmlns:a16="http://schemas.microsoft.com/office/drawing/2014/main" id="{BBEB75FD-82AA-4086-8CEB-913370E23397}"/>
              </a:ext>
            </a:extLst>
          </p:cNvPr>
          <p:cNvGrpSpPr/>
          <p:nvPr/>
        </p:nvGrpSpPr>
        <p:grpSpPr>
          <a:xfrm>
            <a:off x="558396" y="1758237"/>
            <a:ext cx="8782050" cy="3522890"/>
            <a:chOff x="558396" y="1758237"/>
            <a:chExt cx="8782050" cy="3522890"/>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35228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102" r="20230"/>
            <a:stretch/>
          </p:blipFill>
          <p:spPr>
            <a:xfrm>
              <a:off x="717521" y="1843518"/>
              <a:ext cx="8622925" cy="3352327"/>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a:t>
            </a:r>
            <a:r>
              <a:rPr lang="en-US" altLang="ko-KR" sz="1400" dirty="0" smtClean="0">
                <a:solidFill>
                  <a:schemeClr val="tx1"/>
                </a:solidFill>
                <a:latin typeface="SamsungOne 400" panose="020B0503030303020204" pitchFamily="34" charset="0"/>
                <a:ea typeface="SamsungOne 400" panose="020B0503030303020204" pitchFamily="34" charset="0"/>
              </a:rPr>
              <a:t>boxplots</a:t>
            </a:r>
            <a:r>
              <a:rPr lang="en-US" altLang="ko-KR" sz="1400" dirty="0">
                <a:solidFill>
                  <a:schemeClr val="tx1"/>
                </a:solidFill>
                <a:latin typeface="SamsungOne 400" panose="020B0503030303020204" pitchFamily="34" charset="0"/>
                <a:ea typeface="SamsungOne 400" panose="020B0503030303020204" pitchFamily="34" charset="0"/>
              </a:rPr>
              <a:t>:</a:t>
            </a:r>
          </a:p>
        </p:txBody>
      </p:sp>
    </p:spTree>
    <p:custDataLst>
      <p:tags r:id="rId1"/>
    </p:custDataLst>
    <p:extLst>
      <p:ext uri="{BB962C8B-B14F-4D97-AF65-F5344CB8AC3E}">
        <p14:creationId xmlns:p14="http://schemas.microsoft.com/office/powerpoint/2010/main" val="118378266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 xmlns:a16="http://schemas.microsoft.com/office/drawing/2014/main" id="{67D04856-10A2-44DC-9276-3FDBAD98FD5F}"/>
              </a:ext>
            </a:extLst>
          </p:cNvPr>
          <p:cNvGrpSpPr/>
          <p:nvPr/>
        </p:nvGrpSpPr>
        <p:grpSpPr>
          <a:xfrm>
            <a:off x="558396" y="1758237"/>
            <a:ext cx="8782050" cy="3532220"/>
            <a:chOff x="558396" y="1758237"/>
            <a:chExt cx="8782050" cy="3532220"/>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35322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187" r="20230"/>
            <a:stretch/>
          </p:blipFill>
          <p:spPr>
            <a:xfrm>
              <a:off x="669675" y="1874377"/>
              <a:ext cx="8665054" cy="3299940"/>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a:t>
            </a:r>
            <a:r>
              <a:rPr lang="en-US" altLang="ko-KR" sz="1400" dirty="0" smtClean="0">
                <a:solidFill>
                  <a:schemeClr val="tx1"/>
                </a:solidFill>
                <a:latin typeface="SamsungOne 400" panose="020B0503030303020204" pitchFamily="34" charset="0"/>
                <a:ea typeface="SamsungOne 400" panose="020B0503030303020204" pitchFamily="34" charset="0"/>
              </a:rPr>
              <a:t>boxplots</a:t>
            </a:r>
            <a:r>
              <a:rPr lang="en-US" altLang="ko-KR" sz="1400" dirty="0">
                <a:solidFill>
                  <a:schemeClr val="tx1"/>
                </a:solidFill>
                <a:latin typeface="SamsungOne 400" panose="020B0503030303020204" pitchFamily="34" charset="0"/>
                <a:ea typeface="SamsungOne 400" panose="020B0503030303020204" pitchFamily="34" charset="0"/>
              </a:rPr>
              <a:t>:</a:t>
            </a:r>
          </a:p>
        </p:txBody>
      </p:sp>
    </p:spTree>
    <p:custDataLst>
      <p:tags r:id="rId1"/>
    </p:custDataLst>
    <p:extLst>
      <p:ext uri="{BB962C8B-B14F-4D97-AF65-F5344CB8AC3E}">
        <p14:creationId xmlns:p14="http://schemas.microsoft.com/office/powerpoint/2010/main" val="27917647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 xmlns:a16="http://schemas.microsoft.com/office/drawing/2014/main" id="{36201B72-22A5-4A80-B52D-BE9DD91A8E8C}"/>
              </a:ext>
            </a:extLst>
          </p:cNvPr>
          <p:cNvGrpSpPr/>
          <p:nvPr/>
        </p:nvGrpSpPr>
        <p:grpSpPr>
          <a:xfrm>
            <a:off x="558396" y="1758237"/>
            <a:ext cx="8782050" cy="3466906"/>
            <a:chOff x="558396" y="1758237"/>
            <a:chExt cx="8782050" cy="3466906"/>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34669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273" r="20230"/>
            <a:stretch/>
          </p:blipFill>
          <p:spPr>
            <a:xfrm>
              <a:off x="709112" y="1850360"/>
              <a:ext cx="8631334" cy="3282659"/>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a:t>
            </a:r>
            <a:r>
              <a:rPr lang="en-US" altLang="ko-KR" sz="1400" dirty="0" smtClean="0">
                <a:solidFill>
                  <a:schemeClr val="tx1"/>
                </a:solidFill>
                <a:latin typeface="SamsungOne 400" panose="020B0503030303020204" pitchFamily="34" charset="0"/>
                <a:ea typeface="SamsungOne 400" panose="020B0503030303020204" pitchFamily="34" charset="0"/>
              </a:rPr>
              <a:t>boxplots</a:t>
            </a:r>
            <a:r>
              <a:rPr lang="en-US" altLang="ko-KR" sz="1400" dirty="0">
                <a:solidFill>
                  <a:schemeClr val="tx1"/>
                </a:solidFill>
                <a:latin typeface="SamsungOne 400" panose="020B0503030303020204" pitchFamily="34" charset="0"/>
                <a:ea typeface="SamsungOne 400" panose="020B0503030303020204" pitchFamily="34" charset="0"/>
              </a:rPr>
              <a:t>. Two categorical variables + one numeric variable. Use of 'hue' argument.</a:t>
            </a:r>
          </a:p>
        </p:txBody>
      </p:sp>
    </p:spTree>
    <p:custDataLst>
      <p:tags r:id="rId1"/>
    </p:custDataLst>
    <p:extLst>
      <p:ext uri="{BB962C8B-B14F-4D97-AF65-F5344CB8AC3E}">
        <p14:creationId xmlns:p14="http://schemas.microsoft.com/office/powerpoint/2010/main" val="58690173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 xmlns:a16="http://schemas.microsoft.com/office/drawing/2014/main" id="{451A9F45-06FE-43F3-B559-86738FDBE818}"/>
              </a:ext>
            </a:extLst>
          </p:cNvPr>
          <p:cNvGrpSpPr/>
          <p:nvPr/>
        </p:nvGrpSpPr>
        <p:grpSpPr>
          <a:xfrm>
            <a:off x="558396" y="1758237"/>
            <a:ext cx="8782050" cy="3466906"/>
            <a:chOff x="558396" y="1758237"/>
            <a:chExt cx="8782050" cy="3466906"/>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34669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102" r="20230"/>
            <a:stretch/>
          </p:blipFill>
          <p:spPr>
            <a:xfrm>
              <a:off x="705674" y="1844824"/>
              <a:ext cx="8634772" cy="3348922"/>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a:t>
            </a:r>
            <a:r>
              <a:rPr lang="en-US" altLang="ko-KR" sz="1400" dirty="0" smtClean="0">
                <a:solidFill>
                  <a:schemeClr val="tx1"/>
                </a:solidFill>
                <a:latin typeface="SamsungOne 400" panose="020B0503030303020204" pitchFamily="34" charset="0"/>
                <a:ea typeface="SamsungOne 400" panose="020B0503030303020204" pitchFamily="34" charset="0"/>
              </a:rPr>
              <a:t>violin </a:t>
            </a:r>
            <a:r>
              <a:rPr lang="en-US" altLang="ko-KR" sz="1400" dirty="0">
                <a:solidFill>
                  <a:schemeClr val="tx1"/>
                </a:solidFill>
                <a:latin typeface="SamsungOne 400" panose="020B0503030303020204" pitchFamily="34" charset="0"/>
                <a:ea typeface="SamsungOne 400" panose="020B0503030303020204" pitchFamily="34" charset="0"/>
              </a:rPr>
              <a:t>plots:</a:t>
            </a:r>
          </a:p>
        </p:txBody>
      </p:sp>
    </p:spTree>
    <p:custDataLst>
      <p:tags r:id="rId1"/>
    </p:custDataLst>
    <p:extLst>
      <p:ext uri="{BB962C8B-B14F-4D97-AF65-F5344CB8AC3E}">
        <p14:creationId xmlns:p14="http://schemas.microsoft.com/office/powerpoint/2010/main" val="34034695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 xmlns:a16="http://schemas.microsoft.com/office/drawing/2014/main" id="{A8FF1943-FF17-461F-83FE-129DAC68824B}"/>
              </a:ext>
            </a:extLst>
          </p:cNvPr>
          <p:cNvGrpSpPr/>
          <p:nvPr/>
        </p:nvGrpSpPr>
        <p:grpSpPr>
          <a:xfrm>
            <a:off x="558396" y="1758237"/>
            <a:ext cx="8782050" cy="3560212"/>
            <a:chOff x="558396" y="1758237"/>
            <a:chExt cx="8782050" cy="3560212"/>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356021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106" r="20230"/>
            <a:stretch/>
          </p:blipFill>
          <p:spPr>
            <a:xfrm>
              <a:off x="669047" y="1829522"/>
              <a:ext cx="8666309" cy="3417642"/>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a:t>
            </a:r>
            <a:r>
              <a:rPr lang="en-US" altLang="ko-KR" sz="1400" dirty="0" smtClean="0">
                <a:solidFill>
                  <a:schemeClr val="tx1"/>
                </a:solidFill>
                <a:latin typeface="SamsungOne 400" panose="020B0503030303020204" pitchFamily="34" charset="0"/>
                <a:ea typeface="SamsungOne 400" panose="020B0503030303020204" pitchFamily="34" charset="0"/>
              </a:rPr>
              <a:t>violin </a:t>
            </a:r>
            <a:r>
              <a:rPr lang="en-US" altLang="ko-KR" sz="1400" dirty="0">
                <a:solidFill>
                  <a:schemeClr val="tx1"/>
                </a:solidFill>
                <a:latin typeface="SamsungOne 400" panose="020B0503030303020204" pitchFamily="34" charset="0"/>
                <a:ea typeface="SamsungOne 400" panose="020B0503030303020204" pitchFamily="34" charset="0"/>
              </a:rPr>
              <a:t>plots:</a:t>
            </a:r>
          </a:p>
        </p:txBody>
      </p:sp>
    </p:spTree>
    <p:custDataLst>
      <p:tags r:id="rId1"/>
    </p:custDataLst>
    <p:extLst>
      <p:ext uri="{BB962C8B-B14F-4D97-AF65-F5344CB8AC3E}">
        <p14:creationId xmlns:p14="http://schemas.microsoft.com/office/powerpoint/2010/main" val="752858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Data Structure</a:t>
            </a:r>
          </a:p>
        </p:txBody>
      </p:sp>
      <p:sp>
        <p:nvSpPr>
          <p:cNvPr id="9" name="직사각형 8">
            <a:extLst>
              <a:ext uri="{FF2B5EF4-FFF2-40B4-BE49-F238E27FC236}">
                <a16:creationId xmlns="" xmlns:a16="http://schemas.microsoft.com/office/drawing/2014/main" id="{1401A66D-46E7-472C-AF12-50C0C4A39389}"/>
              </a:ext>
            </a:extLst>
          </p:cNvPr>
          <p:cNvSpPr/>
          <p:nvPr/>
        </p:nvSpPr>
        <p:spPr>
          <a:xfrm>
            <a:off x="580388" y="1844824"/>
            <a:ext cx="888761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The most important concepts in programming are data types, data structures, and algorithms. Knowing the clear differences between these three concepts is essential for easily dealing with various programming languages and solving many errors.</a:t>
            </a:r>
          </a:p>
        </p:txBody>
      </p:sp>
    </p:spTree>
    <p:extLst>
      <p:ext uri="{BB962C8B-B14F-4D97-AF65-F5344CB8AC3E}">
        <p14:creationId xmlns:p14="http://schemas.microsoft.com/office/powerpoint/2010/main" val="2431274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Multidimensional Arrays</a:t>
            </a:r>
          </a:p>
        </p:txBody>
      </p:sp>
      <p:grpSp>
        <p:nvGrpSpPr>
          <p:cNvPr id="6" name="그룹 5">
            <a:extLst>
              <a:ext uri="{FF2B5EF4-FFF2-40B4-BE49-F238E27FC236}">
                <a16:creationId xmlns="" xmlns:a16="http://schemas.microsoft.com/office/drawing/2014/main" id="{3EBFF513-9EFF-41D7-8B86-42A16019DFA3}"/>
              </a:ext>
            </a:extLst>
          </p:cNvPr>
          <p:cNvGrpSpPr/>
          <p:nvPr/>
        </p:nvGrpSpPr>
        <p:grpSpPr>
          <a:xfrm>
            <a:off x="557644" y="4994514"/>
            <a:ext cx="8782050" cy="1309792"/>
            <a:chOff x="557644" y="4994514"/>
            <a:chExt cx="8782050" cy="1309792"/>
          </a:xfrm>
        </p:grpSpPr>
        <p:grpSp>
          <p:nvGrpSpPr>
            <p:cNvPr id="16" name="그룹 15"/>
            <p:cNvGrpSpPr/>
            <p:nvPr/>
          </p:nvGrpSpPr>
          <p:grpSpPr>
            <a:xfrm>
              <a:off x="557644" y="4994514"/>
              <a:ext cx="8782050" cy="1309792"/>
              <a:chOff x="557644" y="5085184"/>
              <a:chExt cx="8782050" cy="1309792"/>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57644" y="5085184"/>
                <a:ext cx="8782050" cy="13097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first element in this list is also a list, so the first element in that list is 1.</a:t>
                </a:r>
              </a:p>
            </p:txBody>
          </p:sp>
        </p:grpSp>
        <p:grpSp>
          <p:nvGrpSpPr>
            <p:cNvPr id="5" name="그룹 4">
              <a:extLst>
                <a:ext uri="{FF2B5EF4-FFF2-40B4-BE49-F238E27FC236}">
                  <a16:creationId xmlns="" xmlns:a16="http://schemas.microsoft.com/office/drawing/2014/main" id="{6132DD71-35DB-45A2-9ACA-3699F6EDE9D0}"/>
                </a:ext>
              </a:extLst>
            </p:cNvPr>
            <p:cNvGrpSpPr/>
            <p:nvPr/>
          </p:nvGrpSpPr>
          <p:grpSpPr>
            <a:xfrm>
              <a:off x="658228" y="5671166"/>
              <a:ext cx="8640559" cy="534949"/>
              <a:chOff x="658228" y="5736483"/>
              <a:chExt cx="8640559" cy="534949"/>
            </a:xfrm>
          </p:grpSpPr>
          <p:pic>
            <p:nvPicPr>
              <p:cNvPr id="3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58228" y="5759215"/>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 xmlns:a16="http://schemas.microsoft.com/office/drawing/2014/main" id="{EE836FE5-4E63-409C-97E4-2898B8159708}"/>
                  </a:ext>
                </a:extLst>
              </p:cNvPr>
              <p:cNvSpPr txBox="1"/>
              <p:nvPr/>
            </p:nvSpPr>
            <p:spPr>
              <a:xfrm>
                <a:off x="917009" y="5736483"/>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6" name="TextBox 35">
                <a:extLst>
                  <a:ext uri="{FF2B5EF4-FFF2-40B4-BE49-F238E27FC236}">
                    <a16:creationId xmlns="" xmlns:a16="http://schemas.microsoft.com/office/drawing/2014/main" id="{0800EE66-B78E-4CCD-A49E-31BBE412C7F6}"/>
                  </a:ext>
                </a:extLst>
              </p:cNvPr>
              <p:cNvSpPr txBox="1"/>
              <p:nvPr/>
            </p:nvSpPr>
            <p:spPr>
              <a:xfrm>
                <a:off x="1017649" y="607137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Two-dimensional Array</a:t>
                </a:r>
              </a:p>
            </p:txBody>
          </p:sp>
        </p:grpSp>
      </p:grpSp>
      <p:grpSp>
        <p:nvGrpSpPr>
          <p:cNvPr id="4" name="그룹 3">
            <a:extLst>
              <a:ext uri="{FF2B5EF4-FFF2-40B4-BE49-F238E27FC236}">
                <a16:creationId xmlns="" xmlns:a16="http://schemas.microsoft.com/office/drawing/2014/main" id="{93C87593-65FE-4F16-B16F-89C02E105633}"/>
              </a:ext>
            </a:extLst>
          </p:cNvPr>
          <p:cNvGrpSpPr/>
          <p:nvPr/>
        </p:nvGrpSpPr>
        <p:grpSpPr>
          <a:xfrm>
            <a:off x="558396" y="2365732"/>
            <a:ext cx="8782050" cy="2540752"/>
            <a:chOff x="558396" y="2328408"/>
            <a:chExt cx="8782050" cy="2540752"/>
          </a:xfrm>
        </p:grpSpPr>
        <p:sp>
          <p:nvSpPr>
            <p:cNvPr id="15" name="모서리가 둥근 직사각형 4">
              <a:extLst>
                <a:ext uri="{FF2B5EF4-FFF2-40B4-BE49-F238E27FC236}">
                  <a16:creationId xmlns="" xmlns:a16="http://schemas.microsoft.com/office/drawing/2014/main" id="{A36E3BA1-83BF-4EF9-8B22-BB45DE7AA1FC}"/>
                </a:ext>
              </a:extLst>
            </p:cNvPr>
            <p:cNvSpPr/>
            <p:nvPr/>
          </p:nvSpPr>
          <p:spPr>
            <a:xfrm>
              <a:off x="558396" y="2328408"/>
              <a:ext cx="8782050" cy="25407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4607"/>
            <a:stretch/>
          </p:blipFill>
          <p:spPr>
            <a:xfrm>
              <a:off x="590885" y="2347192"/>
              <a:ext cx="8748809" cy="2477256"/>
            </a:xfrm>
            <a:prstGeom prst="rect">
              <a:avLst/>
            </a:prstGeom>
          </p:spPr>
        </p:pic>
      </p:grpSp>
      <p:sp>
        <p:nvSpPr>
          <p:cNvPr id="31" name="직사각형 30">
            <a:extLst>
              <a:ext uri="{FF2B5EF4-FFF2-40B4-BE49-F238E27FC236}">
                <a16:creationId xmlns="" xmlns:a16="http://schemas.microsoft.com/office/drawing/2014/main" id="{FD5C1558-2E02-435F-9B7E-0BA2782F415B}"/>
              </a:ext>
            </a:extLst>
          </p:cNvPr>
          <p:cNvSpPr/>
          <p:nvPr/>
        </p:nvSpPr>
        <p:spPr>
          <a:xfrm>
            <a:off x="580388" y="1833801"/>
            <a:ext cx="878205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 multidimensional array refers to an array of two or more dimensions. It can be made in the form of a list in the list. </a:t>
            </a:r>
          </a:p>
        </p:txBody>
      </p:sp>
    </p:spTree>
    <p:extLst>
      <p:ext uri="{BB962C8B-B14F-4D97-AF65-F5344CB8AC3E}">
        <p14:creationId xmlns:p14="http://schemas.microsoft.com/office/powerpoint/2010/main" val="216313240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 xmlns:a16="http://schemas.microsoft.com/office/drawing/2014/main" id="{735D8985-70E8-47D0-9588-717D9909CECF}"/>
              </a:ext>
            </a:extLst>
          </p:cNvPr>
          <p:cNvGrpSpPr/>
          <p:nvPr/>
        </p:nvGrpSpPr>
        <p:grpSpPr>
          <a:xfrm>
            <a:off x="558396" y="1758236"/>
            <a:ext cx="8782050" cy="3578873"/>
            <a:chOff x="558396" y="1758236"/>
            <a:chExt cx="8782050" cy="3578873"/>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6"/>
              <a:ext cx="8782050" cy="357887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106" r="20230"/>
            <a:stretch/>
          </p:blipFill>
          <p:spPr>
            <a:xfrm>
              <a:off x="677319" y="1847890"/>
              <a:ext cx="8649766" cy="3370988"/>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Strip plot:</a:t>
            </a:r>
          </a:p>
        </p:txBody>
      </p:sp>
    </p:spTree>
    <p:custDataLst>
      <p:tags r:id="rId1"/>
    </p:custDataLst>
    <p:extLst>
      <p:ext uri="{BB962C8B-B14F-4D97-AF65-F5344CB8AC3E}">
        <p14:creationId xmlns:p14="http://schemas.microsoft.com/office/powerpoint/2010/main" val="102091523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 xmlns:a16="http://schemas.microsoft.com/office/drawing/2014/main" id="{71CC2B76-2A8E-47AE-8159-E2BA1F387A52}"/>
              </a:ext>
            </a:extLst>
          </p:cNvPr>
          <p:cNvGrpSpPr/>
          <p:nvPr/>
        </p:nvGrpSpPr>
        <p:grpSpPr>
          <a:xfrm>
            <a:off x="558396" y="1758237"/>
            <a:ext cx="8782050" cy="3513559"/>
            <a:chOff x="558396" y="1758237"/>
            <a:chExt cx="8782050" cy="3513559"/>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351355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106" r="20230"/>
            <a:stretch/>
          </p:blipFill>
          <p:spPr>
            <a:xfrm>
              <a:off x="622703" y="1848881"/>
              <a:ext cx="8653435" cy="3332270"/>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Swarm plot:</a:t>
            </a:r>
          </a:p>
        </p:txBody>
      </p:sp>
    </p:spTree>
    <p:custDataLst>
      <p:tags r:id="rId1"/>
    </p:custDataLst>
    <p:extLst>
      <p:ext uri="{BB962C8B-B14F-4D97-AF65-F5344CB8AC3E}">
        <p14:creationId xmlns:p14="http://schemas.microsoft.com/office/powerpoint/2010/main" val="342214917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 xmlns:a16="http://schemas.microsoft.com/office/drawing/2014/main" id="{E8DFFE2E-9E3A-43F3-9C8F-B5F138D77098}"/>
              </a:ext>
            </a:extLst>
          </p:cNvPr>
          <p:cNvGrpSpPr/>
          <p:nvPr/>
        </p:nvGrpSpPr>
        <p:grpSpPr>
          <a:xfrm>
            <a:off x="558396" y="1758237"/>
            <a:ext cx="8782050" cy="3746824"/>
            <a:chOff x="558396" y="1758237"/>
            <a:chExt cx="8782050" cy="3746824"/>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37468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102" r="20230"/>
            <a:stretch/>
          </p:blipFill>
          <p:spPr>
            <a:xfrm>
              <a:off x="677227" y="1851195"/>
              <a:ext cx="8663219" cy="3560908"/>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Violin plot + Swarm plot:</a:t>
            </a:r>
          </a:p>
        </p:txBody>
      </p:sp>
    </p:spTree>
    <p:custDataLst>
      <p:tags r:id="rId1"/>
    </p:custDataLst>
    <p:extLst>
      <p:ext uri="{BB962C8B-B14F-4D97-AF65-F5344CB8AC3E}">
        <p14:creationId xmlns:p14="http://schemas.microsoft.com/office/powerpoint/2010/main" val="131333773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 xmlns:a16="http://schemas.microsoft.com/office/drawing/2014/main" id="{C1B568F4-8746-413B-B310-ECDC573FC8F2}"/>
              </a:ext>
            </a:extLst>
          </p:cNvPr>
          <p:cNvGrpSpPr/>
          <p:nvPr/>
        </p:nvGrpSpPr>
        <p:grpSpPr>
          <a:xfrm>
            <a:off x="558396" y="1758236"/>
            <a:ext cx="8782050" cy="4101387"/>
            <a:chOff x="558396" y="1758236"/>
            <a:chExt cx="8782050" cy="4101387"/>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6"/>
              <a:ext cx="8782050" cy="41013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102" t="11110" r="20230"/>
            <a:stretch/>
          </p:blipFill>
          <p:spPr>
            <a:xfrm>
              <a:off x="707105" y="1893516"/>
              <a:ext cx="8633341" cy="3830825"/>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Color palette (Frequency table shown as bar plot):</a:t>
            </a:r>
          </a:p>
        </p:txBody>
      </p:sp>
    </p:spTree>
    <p:custDataLst>
      <p:tags r:id="rId1"/>
    </p:custDataLst>
    <p:extLst>
      <p:ext uri="{BB962C8B-B14F-4D97-AF65-F5344CB8AC3E}">
        <p14:creationId xmlns:p14="http://schemas.microsoft.com/office/powerpoint/2010/main" val="256963471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7" name="직사각형 16">
            <a:extLst>
              <a:ext uri="{FF2B5EF4-FFF2-40B4-BE49-F238E27FC236}">
                <a16:creationId xmlns="" xmlns:a16="http://schemas.microsoft.com/office/drawing/2014/main"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Seaborn Visualization Library (with more examples)</a:t>
            </a:r>
          </a:p>
        </p:txBody>
      </p:sp>
      <p:grpSp>
        <p:nvGrpSpPr>
          <p:cNvPr id="4" name="그룹 3"/>
          <p:cNvGrpSpPr/>
          <p:nvPr/>
        </p:nvGrpSpPr>
        <p:grpSpPr>
          <a:xfrm>
            <a:off x="558396" y="2262293"/>
            <a:ext cx="8782050" cy="1742771"/>
            <a:chOff x="558396" y="2262293"/>
            <a:chExt cx="8782050" cy="1742771"/>
          </a:xfrm>
        </p:grpSpPr>
        <p:sp>
          <p:nvSpPr>
            <p:cNvPr id="10" name="모서리가 둥근 직사각형 4">
              <a:extLst>
                <a:ext uri="{FF2B5EF4-FFF2-40B4-BE49-F238E27FC236}">
                  <a16:creationId xmlns="" xmlns:a16="http://schemas.microsoft.com/office/drawing/2014/main" id="{930158F8-A5B7-4F97-8E44-C73FC55364FC}"/>
                </a:ext>
              </a:extLst>
            </p:cNvPr>
            <p:cNvSpPr/>
            <p:nvPr/>
          </p:nvSpPr>
          <p:spPr>
            <a:xfrm>
              <a:off x="558396" y="2262293"/>
              <a:ext cx="8782050" cy="174277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767" r="18908"/>
            <a:stretch/>
          </p:blipFill>
          <p:spPr>
            <a:xfrm>
              <a:off x="695796" y="2305046"/>
              <a:ext cx="8640960" cy="1677698"/>
            </a:xfrm>
            <a:prstGeom prst="rect">
              <a:avLst/>
            </a:prstGeom>
            <a:ln>
              <a:noFill/>
            </a:ln>
          </p:spPr>
        </p:pic>
      </p:grpSp>
      <p:sp>
        <p:nvSpPr>
          <p:cNvPr id="11" name="직사각형 10">
            <a:extLst>
              <a:ext uri="{FF2B5EF4-FFF2-40B4-BE49-F238E27FC236}">
                <a16:creationId xmlns="" xmlns:a16="http://schemas.microsoft.com/office/drawing/2014/main" id="{AFACF473-2A8D-411E-A3C3-6C3BE7E02255}"/>
              </a:ext>
            </a:extLst>
          </p:cNvPr>
          <p:cNvSpPr/>
          <p:nvPr/>
        </p:nvSpPr>
        <p:spPr>
          <a:xfrm>
            <a:off x="558396" y="191096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Import modules.</a:t>
            </a:r>
          </a:p>
        </p:txBody>
      </p:sp>
    </p:spTree>
    <p:custDataLst>
      <p:tags r:id="rId1"/>
    </p:custDataLst>
    <p:extLst>
      <p:ext uri="{BB962C8B-B14F-4D97-AF65-F5344CB8AC3E}">
        <p14:creationId xmlns:p14="http://schemas.microsoft.com/office/powerpoint/2010/main" val="61936866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p:cNvGrpSpPr/>
          <p:nvPr/>
        </p:nvGrpSpPr>
        <p:grpSpPr>
          <a:xfrm>
            <a:off x="558396" y="1758237"/>
            <a:ext cx="8782050" cy="662651"/>
            <a:chOff x="558396" y="1758237"/>
            <a:chExt cx="8782050" cy="662651"/>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66265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107" r="18908"/>
            <a:stretch/>
          </p:blipFill>
          <p:spPr>
            <a:xfrm>
              <a:off x="623788" y="1851741"/>
              <a:ext cx="8712968" cy="461168"/>
            </a:xfrm>
            <a:prstGeom prst="rect">
              <a:avLst/>
            </a:prstGeom>
            <a:ln>
              <a:noFill/>
            </a:ln>
          </p:spPr>
        </p:pic>
      </p:grpSp>
      <p:grpSp>
        <p:nvGrpSpPr>
          <p:cNvPr id="13" name="그룹 12"/>
          <p:cNvGrpSpPr/>
          <p:nvPr/>
        </p:nvGrpSpPr>
        <p:grpSpPr>
          <a:xfrm>
            <a:off x="557644" y="2479926"/>
            <a:ext cx="8782050" cy="720080"/>
            <a:chOff x="568325" y="5114924"/>
            <a:chExt cx="8782050" cy="744077"/>
          </a:xfrm>
        </p:grpSpPr>
        <p:sp>
          <p:nvSpPr>
            <p:cNvPr id="15" name="모서리가 둥근 직사각형 4">
              <a:extLst>
                <a:ext uri="{FF2B5EF4-FFF2-40B4-BE49-F238E27FC236}">
                  <a16:creationId xmlns="" xmlns:a16="http://schemas.microsoft.com/office/drawing/2014/main" id="{930158F8-A5B7-4F97-8E44-C73FC55364FC}"/>
                </a:ext>
              </a:extLst>
            </p:cNvPr>
            <p:cNvSpPr/>
            <p:nvPr/>
          </p:nvSpPr>
          <p:spPr>
            <a:xfrm>
              <a:off x="568325" y="5114924"/>
              <a:ext cx="8782050" cy="7440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p:cNvGrpSpPr/>
            <p:nvPr/>
          </p:nvGrpSpPr>
          <p:grpSpPr>
            <a:xfrm>
              <a:off x="675835" y="5210921"/>
              <a:ext cx="1477946" cy="302132"/>
              <a:chOff x="732985" y="5582396"/>
              <a:chExt cx="1477946" cy="302132"/>
            </a:xfrm>
          </p:grpSpPr>
          <p:pic>
            <p:nvPicPr>
              <p:cNvPr id="20" name="Picture 2" descr="Byte - Free electronics icons">
                <a:extLst>
                  <a:ext uri="{FF2B5EF4-FFF2-40B4-BE49-F238E27FC236}">
                    <a16:creationId xmlns="" xmlns:a16="http://schemas.microsoft.com/office/drawing/2014/main" id="{2E1868BC-E3F2-46C6-A15E-1A8572E0F8A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 xmlns:a16="http://schemas.microsoft.com/office/drawing/2014/main"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7" name="TextBox 16">
              <a:extLst>
                <a:ext uri="{FF2B5EF4-FFF2-40B4-BE49-F238E27FC236}">
                  <a16:creationId xmlns="" xmlns:a16="http://schemas.microsoft.com/office/drawing/2014/main" id="{FF266B98-5C19-4B37-8678-61D0A80AF6D7}"/>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Read in the 'iris' data from the library.</a:t>
              </a:r>
              <a:endParaRPr lang="en-US" altLang="ko-KR" sz="1300" dirty="0">
                <a:latin typeface="SamsungOne 400" panose="020B0503030303020204" pitchFamily="34" charset="0"/>
                <a:ea typeface="SamsungOne 400" panose="020B0503030303020204" pitchFamily="34" charset="0"/>
                <a:cs typeface="Tahoma" panose="020B0604030504040204" pitchFamily="34" charset="0"/>
              </a:endParaRPr>
            </a:p>
          </p:txBody>
        </p:sp>
      </p:grpSp>
      <p:sp>
        <p:nvSpPr>
          <p:cNvPr id="23" name="직사각형 2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 array: </a:t>
            </a:r>
          </a:p>
        </p:txBody>
      </p:sp>
    </p:spTree>
    <p:custDataLst>
      <p:tags r:id="rId1"/>
    </p:custDataLst>
    <p:extLst>
      <p:ext uri="{BB962C8B-B14F-4D97-AF65-F5344CB8AC3E}">
        <p14:creationId xmlns:p14="http://schemas.microsoft.com/office/powerpoint/2010/main" val="196273012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 xmlns:a16="http://schemas.microsoft.com/office/drawing/2014/main" id="{67AA1605-A36B-46DF-8413-0CB41B4F3A3A}"/>
              </a:ext>
            </a:extLst>
          </p:cNvPr>
          <p:cNvGrpSpPr/>
          <p:nvPr/>
        </p:nvGrpSpPr>
        <p:grpSpPr>
          <a:xfrm>
            <a:off x="558396" y="1758237"/>
            <a:ext cx="8782050" cy="4479075"/>
            <a:chOff x="558396" y="1758237"/>
            <a:chExt cx="8782050" cy="4479075"/>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44790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767" r="18908"/>
            <a:stretch/>
          </p:blipFill>
          <p:spPr>
            <a:xfrm>
              <a:off x="695796" y="1816995"/>
              <a:ext cx="8640960" cy="612240"/>
            </a:xfrm>
            <a:prstGeom prst="rect">
              <a:avLst/>
            </a:prstGeom>
            <a:ln>
              <a:noFill/>
            </a:ln>
          </p:spPr>
        </p:pic>
        <p:pic>
          <p:nvPicPr>
            <p:cNvPr id="4" name="그림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9004" y="2487993"/>
              <a:ext cx="3672408" cy="3672408"/>
            </a:xfrm>
            <a:prstGeom prst="rect">
              <a:avLst/>
            </a:prstGeom>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 array: </a:t>
            </a:r>
          </a:p>
        </p:txBody>
      </p:sp>
    </p:spTree>
    <p:custDataLst>
      <p:tags r:id="rId1"/>
    </p:custDataLst>
    <p:extLst>
      <p:ext uri="{BB962C8B-B14F-4D97-AF65-F5344CB8AC3E}">
        <p14:creationId xmlns:p14="http://schemas.microsoft.com/office/powerpoint/2010/main" val="1362572769"/>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 xmlns:a16="http://schemas.microsoft.com/office/drawing/2014/main" id="{9A998F6E-4586-498C-92BD-804421EF8B03}"/>
              </a:ext>
            </a:extLst>
          </p:cNvPr>
          <p:cNvGrpSpPr/>
          <p:nvPr/>
        </p:nvGrpSpPr>
        <p:grpSpPr>
          <a:xfrm>
            <a:off x="558396" y="1758237"/>
            <a:ext cx="8782050" cy="4479075"/>
            <a:chOff x="558396" y="1758237"/>
            <a:chExt cx="8782050" cy="4479075"/>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44790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004" y="2533810"/>
              <a:ext cx="4114034" cy="3641511"/>
            </a:xfrm>
            <a:prstGeom prst="rect">
              <a:avLst/>
            </a:prstGeom>
          </p:spPr>
        </p:pic>
        <p:pic>
          <p:nvPicPr>
            <p:cNvPr id="7" name="그림 6"/>
            <p:cNvPicPr>
              <a:picLocks noChangeAspect="1"/>
            </p:cNvPicPr>
            <p:nvPr/>
          </p:nvPicPr>
          <p:blipFill rotWithShape="1">
            <a:blip r:embed="rId5"/>
            <a:srcRect l="1768" t="7011" r="18908"/>
            <a:stretch/>
          </p:blipFill>
          <p:spPr>
            <a:xfrm>
              <a:off x="695796" y="1815921"/>
              <a:ext cx="8640960" cy="635864"/>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 array (Color the markers with 'species.'): </a:t>
            </a:r>
          </a:p>
        </p:txBody>
      </p:sp>
    </p:spTree>
    <p:custDataLst>
      <p:tags r:id="rId1"/>
    </p:custDataLst>
    <p:extLst>
      <p:ext uri="{BB962C8B-B14F-4D97-AF65-F5344CB8AC3E}">
        <p14:creationId xmlns:p14="http://schemas.microsoft.com/office/powerpoint/2010/main" val="21227189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4" name="그룹 3">
            <a:extLst>
              <a:ext uri="{FF2B5EF4-FFF2-40B4-BE49-F238E27FC236}">
                <a16:creationId xmlns="" xmlns:a16="http://schemas.microsoft.com/office/drawing/2014/main" id="{C19A096C-49A8-4BB9-BDFF-F8F40BEDD55D}"/>
              </a:ext>
            </a:extLst>
          </p:cNvPr>
          <p:cNvGrpSpPr/>
          <p:nvPr/>
        </p:nvGrpSpPr>
        <p:grpSpPr>
          <a:xfrm>
            <a:off x="558396" y="1758238"/>
            <a:ext cx="8782050" cy="4511934"/>
            <a:chOff x="558396" y="1758238"/>
            <a:chExt cx="8782050" cy="4511934"/>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8"/>
              <a:ext cx="8782050" cy="45119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767" r="18908"/>
            <a:stretch/>
          </p:blipFill>
          <p:spPr>
            <a:xfrm>
              <a:off x="695796" y="1808044"/>
              <a:ext cx="8640960" cy="651996"/>
            </a:xfrm>
            <a:prstGeom prst="rect">
              <a:avLst/>
            </a:prstGeom>
            <a:ln>
              <a:noFill/>
            </a:ln>
          </p:spPr>
        </p:pic>
        <p:pic>
          <p:nvPicPr>
            <p:cNvPr id="3" name="그림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9004" y="2524135"/>
              <a:ext cx="4113649" cy="3641170"/>
            </a:xfrm>
            <a:prstGeom prst="rect">
              <a:avLst/>
            </a:prstGeom>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 array (Color the markers with 'species.' Apply palette.): </a:t>
            </a:r>
          </a:p>
        </p:txBody>
      </p:sp>
    </p:spTree>
    <p:custDataLst>
      <p:tags r:id="rId1"/>
    </p:custDataLst>
    <p:extLst>
      <p:ext uri="{BB962C8B-B14F-4D97-AF65-F5344CB8AC3E}">
        <p14:creationId xmlns:p14="http://schemas.microsoft.com/office/powerpoint/2010/main" val="291453669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 xmlns:a16="http://schemas.microsoft.com/office/drawing/2014/main" id="{E2346AE0-9EB3-4C3C-AA57-3B4F9482AB42}"/>
              </a:ext>
            </a:extLst>
          </p:cNvPr>
          <p:cNvGrpSpPr/>
          <p:nvPr/>
        </p:nvGrpSpPr>
        <p:grpSpPr>
          <a:xfrm>
            <a:off x="558396" y="1398941"/>
            <a:ext cx="8887612" cy="4889893"/>
            <a:chOff x="558396" y="1398941"/>
            <a:chExt cx="8887612" cy="4889893"/>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8"/>
              <a:ext cx="8782050" cy="45305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1769" r="18908"/>
            <a:stretch/>
          </p:blipFill>
          <p:spPr>
            <a:xfrm>
              <a:off x="695796" y="1808683"/>
              <a:ext cx="8640960" cy="795117"/>
            </a:xfrm>
            <a:prstGeom prst="rect">
              <a:avLst/>
            </a:prstGeom>
            <a:ln>
              <a:noFill/>
            </a:ln>
          </p:spPr>
        </p:pic>
        <p:pic>
          <p:nvPicPr>
            <p:cNvPr id="5" name="그림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7077" y="2704417"/>
              <a:ext cx="3477020" cy="3516871"/>
            </a:xfrm>
            <a:prstGeom prst="rect">
              <a:avLst/>
            </a:prstGeom>
          </p:spPr>
        </p:pic>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 400" panose="020B0503030303020204" pitchFamily="34" charset="0"/>
                  <a:ea typeface="SamsungOne 400" panose="020B0503030303020204" pitchFamily="34" charset="0"/>
                </a:rPr>
                <a:t>PairGrid</a:t>
              </a:r>
              <a:r>
                <a:rPr lang="en-US" altLang="ko-KR" sz="1400" dirty="0">
                  <a:solidFill>
                    <a:schemeClr val="tx1"/>
                  </a:solidFill>
                  <a:latin typeface="SamsungOne 400" panose="020B0503030303020204" pitchFamily="34" charset="0"/>
                  <a:ea typeface="SamsungOne 400" panose="020B0503030303020204" pitchFamily="34" charset="0"/>
                </a:rPr>
                <a:t> (An array of scatter plots):</a:t>
              </a:r>
            </a:p>
          </p:txBody>
        </p:sp>
      </p:grpSp>
    </p:spTree>
    <p:custDataLst>
      <p:tags r:id="rId1"/>
    </p:custDataLst>
    <p:extLst>
      <p:ext uri="{BB962C8B-B14F-4D97-AF65-F5344CB8AC3E}">
        <p14:creationId xmlns:p14="http://schemas.microsoft.com/office/powerpoint/2010/main" val="1869861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 xmlns:a16="http://schemas.microsoft.com/office/drawing/2014/main" id="{26648D12-6F70-4179-A1B5-BEE386D2FBCC}"/>
              </a:ext>
            </a:extLst>
          </p:cNvPr>
          <p:cNvGrpSpPr/>
          <p:nvPr/>
        </p:nvGrpSpPr>
        <p:grpSpPr>
          <a:xfrm>
            <a:off x="558396" y="1700808"/>
            <a:ext cx="8782050" cy="864095"/>
            <a:chOff x="558396" y="1844825"/>
            <a:chExt cx="8782050" cy="864095"/>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396" y="1844825"/>
              <a:ext cx="8782050" cy="86409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3164"/>
            <a:stretch/>
          </p:blipFill>
          <p:spPr>
            <a:xfrm>
              <a:off x="581554" y="1913761"/>
              <a:ext cx="8758892" cy="731606"/>
            </a:xfrm>
            <a:prstGeom prst="rect">
              <a:avLst/>
            </a:prstGeom>
          </p:spPr>
        </p:pic>
      </p:grpSp>
      <p:grpSp>
        <p:nvGrpSpPr>
          <p:cNvPr id="5" name="그룹 4">
            <a:extLst>
              <a:ext uri="{FF2B5EF4-FFF2-40B4-BE49-F238E27FC236}">
                <a16:creationId xmlns="" xmlns:a16="http://schemas.microsoft.com/office/drawing/2014/main" id="{27AC219B-52C3-4334-B77E-3CE51AF58B0B}"/>
              </a:ext>
            </a:extLst>
          </p:cNvPr>
          <p:cNvGrpSpPr/>
          <p:nvPr/>
        </p:nvGrpSpPr>
        <p:grpSpPr>
          <a:xfrm>
            <a:off x="558924" y="3080297"/>
            <a:ext cx="8782050" cy="1200403"/>
            <a:chOff x="558924" y="3212977"/>
            <a:chExt cx="8782050" cy="1200403"/>
          </a:xfrm>
        </p:grpSpPr>
        <p:sp>
          <p:nvSpPr>
            <p:cNvPr id="26" name="모서리가 둥근 직사각형 4">
              <a:extLst>
                <a:ext uri="{FF2B5EF4-FFF2-40B4-BE49-F238E27FC236}">
                  <a16:creationId xmlns="" xmlns:a16="http://schemas.microsoft.com/office/drawing/2014/main" id="{A36E3BA1-83BF-4EF9-8B22-BB45DE7AA1FC}"/>
                </a:ext>
              </a:extLst>
            </p:cNvPr>
            <p:cNvSpPr/>
            <p:nvPr/>
          </p:nvSpPr>
          <p:spPr>
            <a:xfrm>
              <a:off x="558924" y="3212977"/>
              <a:ext cx="8782050" cy="12004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16894"/>
            <a:stretch/>
          </p:blipFill>
          <p:spPr>
            <a:xfrm>
              <a:off x="589991" y="3257767"/>
              <a:ext cx="8750455" cy="1100081"/>
            </a:xfrm>
            <a:prstGeom prst="rect">
              <a:avLst/>
            </a:prstGeom>
          </p:spPr>
        </p:pic>
      </p:grpSp>
      <p:sp>
        <p:nvSpPr>
          <p:cNvPr id="21" name="직사각형 20">
            <a:extLst>
              <a:ext uri="{FF2B5EF4-FFF2-40B4-BE49-F238E27FC236}">
                <a16:creationId xmlns="" xmlns:a16="http://schemas.microsoft.com/office/drawing/2014/main" id="{A4BEF5ED-4DF1-4540-B359-2692426D1F3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Check the dimensions of the array with </a:t>
            </a:r>
            <a:r>
              <a:rPr lang="en-US" altLang="ko-KR" sz="1400" dirty="0" err="1">
                <a:solidFill>
                  <a:schemeClr val="tx1"/>
                </a:solidFill>
                <a:latin typeface="SamsungOne 400" panose="020B0503030303020204" pitchFamily="34" charset="0"/>
                <a:ea typeface="SamsungOne 400" panose="020B0503030303020204" pitchFamily="34" charset="0"/>
              </a:rPr>
              <a:t>ndim</a:t>
            </a:r>
            <a:r>
              <a:rPr lang="en-US" altLang="ko-KR" sz="1400" dirty="0">
                <a:solidFill>
                  <a:schemeClr val="tx1"/>
                </a:solidFill>
                <a:latin typeface="SamsungOne 400" panose="020B0503030303020204" pitchFamily="34" charset="0"/>
                <a:ea typeface="SamsungOne 400" panose="020B0503030303020204" pitchFamily="34" charset="0"/>
              </a:rPr>
              <a:t>.</a:t>
            </a:r>
            <a:endParaRPr lang="ko-KR" altLang="en-US" sz="1400" dirty="0">
              <a:solidFill>
                <a:schemeClr val="tx1"/>
              </a:solidFill>
              <a:latin typeface="SamsungOne 400" panose="020B0503030303020204" pitchFamily="34" charset="0"/>
            </a:endParaRPr>
          </a:p>
        </p:txBody>
      </p:sp>
      <p:sp>
        <p:nvSpPr>
          <p:cNvPr id="22" name="직사각형 21">
            <a:extLst>
              <a:ext uri="{FF2B5EF4-FFF2-40B4-BE49-F238E27FC236}">
                <a16:creationId xmlns="" xmlns:a16="http://schemas.microsoft.com/office/drawing/2014/main" id="{3FF5A93B-B390-4F2D-A90E-5E5084677B6F}"/>
              </a:ext>
            </a:extLst>
          </p:cNvPr>
          <p:cNvSpPr/>
          <p:nvPr/>
        </p:nvSpPr>
        <p:spPr>
          <a:xfrm>
            <a:off x="585155" y="278092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Then, let’s check the one-dimensional array that we learned before.</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418968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4" name="그룹 3">
            <a:extLst>
              <a:ext uri="{FF2B5EF4-FFF2-40B4-BE49-F238E27FC236}">
                <a16:creationId xmlns="" xmlns:a16="http://schemas.microsoft.com/office/drawing/2014/main" id="{43A6F2BD-3BB6-4E23-901E-16EA10A75559}"/>
              </a:ext>
            </a:extLst>
          </p:cNvPr>
          <p:cNvGrpSpPr/>
          <p:nvPr/>
        </p:nvGrpSpPr>
        <p:grpSpPr>
          <a:xfrm>
            <a:off x="558396" y="1758238"/>
            <a:ext cx="8782050" cy="3700822"/>
            <a:chOff x="558396" y="1758238"/>
            <a:chExt cx="8782050" cy="3700822"/>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8"/>
              <a:ext cx="8782050" cy="370082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837" r="18908"/>
            <a:stretch/>
          </p:blipFill>
          <p:spPr>
            <a:xfrm>
              <a:off x="703409" y="1780570"/>
              <a:ext cx="8633347" cy="1137018"/>
            </a:xfrm>
            <a:prstGeom prst="rect">
              <a:avLst/>
            </a:prstGeom>
            <a:ln>
              <a:noFill/>
            </a:ln>
          </p:spPr>
        </p:pic>
        <p:pic>
          <p:nvPicPr>
            <p:cNvPr id="3" name="그림 2"/>
            <p:cNvPicPr>
              <a:picLocks noChangeAspect="1"/>
            </p:cNvPicPr>
            <p:nvPr/>
          </p:nvPicPr>
          <p:blipFill rotWithShape="1">
            <a:blip r:embed="rId5">
              <a:extLst>
                <a:ext uri="{28A0092B-C50C-407E-A947-70E740481C1C}">
                  <a14:useLocalDpi xmlns:a14="http://schemas.microsoft.com/office/drawing/2010/main" val="0"/>
                </a:ext>
              </a:extLst>
            </a:blip>
            <a:srcRect b="51855"/>
            <a:stretch/>
          </p:blipFill>
          <p:spPr>
            <a:xfrm>
              <a:off x="711200" y="3112401"/>
              <a:ext cx="4237302" cy="2090402"/>
            </a:xfrm>
            <a:prstGeom prst="rect">
              <a:avLst/>
            </a:prstGeom>
          </p:spPr>
        </p:pic>
        <p:pic>
          <p:nvPicPr>
            <p:cNvPr id="13" name="그림 12"/>
            <p:cNvPicPr>
              <a:picLocks noChangeAspect="1"/>
            </p:cNvPicPr>
            <p:nvPr/>
          </p:nvPicPr>
          <p:blipFill rotWithShape="1">
            <a:blip r:embed="rId5">
              <a:extLst>
                <a:ext uri="{28A0092B-C50C-407E-A947-70E740481C1C}">
                  <a14:useLocalDpi xmlns:a14="http://schemas.microsoft.com/office/drawing/2010/main" val="0"/>
                </a:ext>
              </a:extLst>
            </a:blip>
            <a:srcRect t="48071"/>
            <a:stretch/>
          </p:blipFill>
          <p:spPr>
            <a:xfrm>
              <a:off x="5009673" y="3140968"/>
              <a:ext cx="4168919" cy="2218284"/>
            </a:xfrm>
            <a:prstGeom prst="rect">
              <a:avLst/>
            </a:prstGeom>
          </p:spPr>
        </p:pic>
      </p:grpSp>
      <p:sp>
        <p:nvSpPr>
          <p:cNvPr id="15" name="직사각형 14">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 400" panose="020B0503030303020204" pitchFamily="34" charset="0"/>
                <a:ea typeface="SamsungOne 400" panose="020B0503030303020204" pitchFamily="34" charset="0"/>
              </a:rPr>
              <a:t>PairGrid</a:t>
            </a:r>
            <a:r>
              <a:rPr lang="en-US" altLang="ko-KR" sz="1400" dirty="0">
                <a:solidFill>
                  <a:schemeClr val="tx1"/>
                </a:solidFill>
                <a:latin typeface="SamsungOne 400" panose="020B0503030303020204" pitchFamily="34" charset="0"/>
                <a:ea typeface="SamsungOne 400" panose="020B0503030303020204" pitchFamily="34" charset="0"/>
              </a:rPr>
              <a:t> (An array of different visualization types):</a:t>
            </a:r>
          </a:p>
        </p:txBody>
      </p:sp>
    </p:spTree>
    <p:custDataLst>
      <p:tags r:id="rId1"/>
    </p:custDataLst>
    <p:extLst>
      <p:ext uri="{BB962C8B-B14F-4D97-AF65-F5344CB8AC3E}">
        <p14:creationId xmlns:p14="http://schemas.microsoft.com/office/powerpoint/2010/main" val="344862780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 xmlns:a16="http://schemas.microsoft.com/office/drawing/2014/main" id="{725DA65E-8B13-41EA-BF1D-3B3E2E7C0C82}"/>
              </a:ext>
            </a:extLst>
          </p:cNvPr>
          <p:cNvGrpSpPr/>
          <p:nvPr/>
        </p:nvGrpSpPr>
        <p:grpSpPr>
          <a:xfrm>
            <a:off x="558396" y="1758237"/>
            <a:ext cx="8782050" cy="3075020"/>
            <a:chOff x="558396" y="1758237"/>
            <a:chExt cx="8782050" cy="3075020"/>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30750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1107" t="2051" r="18908"/>
            <a:stretch/>
          </p:blipFill>
          <p:spPr>
            <a:xfrm>
              <a:off x="623788" y="1863486"/>
              <a:ext cx="8712968" cy="2889379"/>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 400" panose="020B0503030303020204" pitchFamily="34" charset="0"/>
                <a:ea typeface="SamsungOne 400" panose="020B0503030303020204" pitchFamily="34" charset="0"/>
              </a:rPr>
              <a:t>FacetGrid</a:t>
            </a:r>
            <a:r>
              <a:rPr lang="en-US" altLang="ko-KR" sz="1400" dirty="0">
                <a:solidFill>
                  <a:schemeClr val="tx1"/>
                </a:solidFill>
                <a:latin typeface="SamsungOne 400" panose="020B0503030303020204" pitchFamily="34" charset="0"/>
                <a:ea typeface="SamsungOne 400" panose="020B0503030303020204" pitchFamily="34" charset="0"/>
              </a:rPr>
              <a:t> (Multiple histograms):</a:t>
            </a:r>
          </a:p>
        </p:txBody>
      </p:sp>
    </p:spTree>
    <p:custDataLst>
      <p:tags r:id="rId1"/>
    </p:custDataLst>
    <p:extLst>
      <p:ext uri="{BB962C8B-B14F-4D97-AF65-F5344CB8AC3E}">
        <p14:creationId xmlns:p14="http://schemas.microsoft.com/office/powerpoint/2010/main" val="196428980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4" name="그룹 3">
            <a:extLst>
              <a:ext uri="{FF2B5EF4-FFF2-40B4-BE49-F238E27FC236}">
                <a16:creationId xmlns="" xmlns:a16="http://schemas.microsoft.com/office/drawing/2014/main" id="{CA6987A9-862E-4BB2-917F-F7E3AA488C52}"/>
              </a:ext>
            </a:extLst>
          </p:cNvPr>
          <p:cNvGrpSpPr/>
          <p:nvPr/>
        </p:nvGrpSpPr>
        <p:grpSpPr>
          <a:xfrm>
            <a:off x="558396" y="1758237"/>
            <a:ext cx="8782050" cy="4551083"/>
            <a:chOff x="558396" y="1758237"/>
            <a:chExt cx="8782050" cy="4551083"/>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45510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767" r="18908"/>
            <a:stretch/>
          </p:blipFill>
          <p:spPr>
            <a:xfrm>
              <a:off x="695796" y="1817843"/>
              <a:ext cx="8640960" cy="818971"/>
            </a:xfrm>
            <a:prstGeom prst="rect">
              <a:avLst/>
            </a:prstGeom>
            <a:ln>
              <a:noFill/>
            </a:ln>
          </p:spPr>
        </p:pic>
        <p:pic>
          <p:nvPicPr>
            <p:cNvPr id="3" name="그림 2"/>
            <p:cNvPicPr>
              <a:picLocks noChangeAspect="1"/>
            </p:cNvPicPr>
            <p:nvPr/>
          </p:nvPicPr>
          <p:blipFill rotWithShape="1">
            <a:blip r:embed="rId5">
              <a:extLst>
                <a:ext uri="{28A0092B-C50C-407E-A947-70E740481C1C}">
                  <a14:useLocalDpi xmlns:a14="http://schemas.microsoft.com/office/drawing/2010/main" val="0"/>
                </a:ext>
              </a:extLst>
            </a:blip>
            <a:srcRect t="64049"/>
            <a:stretch/>
          </p:blipFill>
          <p:spPr>
            <a:xfrm>
              <a:off x="3727276" y="2783582"/>
              <a:ext cx="1737729" cy="1922243"/>
            </a:xfrm>
            <a:prstGeom prst="rect">
              <a:avLst/>
            </a:prstGeom>
          </p:spPr>
        </p:pic>
        <p:pic>
          <p:nvPicPr>
            <p:cNvPr id="13" name="그림 12"/>
            <p:cNvPicPr>
              <a:picLocks noChangeAspect="1"/>
            </p:cNvPicPr>
            <p:nvPr/>
          </p:nvPicPr>
          <p:blipFill rotWithShape="1">
            <a:blip r:embed="rId5">
              <a:extLst>
                <a:ext uri="{28A0092B-C50C-407E-A947-70E740481C1C}">
                  <a14:useLocalDpi xmlns:a14="http://schemas.microsoft.com/office/drawing/2010/main" val="0"/>
                </a:ext>
              </a:extLst>
            </a:blip>
            <a:srcRect b="36244"/>
            <a:stretch/>
          </p:blipFill>
          <p:spPr>
            <a:xfrm>
              <a:off x="1495028" y="2768641"/>
              <a:ext cx="1737729" cy="3408949"/>
            </a:xfrm>
            <a:prstGeom prst="rect">
              <a:avLst/>
            </a:prstGeom>
          </p:spPr>
        </p:pic>
      </p:grpSp>
      <p:sp>
        <p:nvSpPr>
          <p:cNvPr id="15" name="직사각형 14">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 400" panose="020B0503030303020204" pitchFamily="34" charset="0"/>
                <a:ea typeface="SamsungOne 400" panose="020B0503030303020204" pitchFamily="34" charset="0"/>
              </a:rPr>
              <a:t>FacetGrid</a:t>
            </a:r>
            <a:r>
              <a:rPr lang="en-US" altLang="ko-KR" sz="1400" dirty="0">
                <a:solidFill>
                  <a:schemeClr val="tx1"/>
                </a:solidFill>
                <a:latin typeface="SamsungOne 400" panose="020B0503030303020204" pitchFamily="34" charset="0"/>
                <a:ea typeface="SamsungOne 400" panose="020B0503030303020204" pitchFamily="34" charset="0"/>
              </a:rPr>
              <a:t> (Multiple histograms):</a:t>
            </a:r>
          </a:p>
        </p:txBody>
      </p:sp>
    </p:spTree>
    <p:custDataLst>
      <p:tags r:id="rId1"/>
    </p:custDataLst>
    <p:extLst>
      <p:ext uri="{BB962C8B-B14F-4D97-AF65-F5344CB8AC3E}">
        <p14:creationId xmlns:p14="http://schemas.microsoft.com/office/powerpoint/2010/main" val="239590555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 xmlns:a16="http://schemas.microsoft.com/office/drawing/2014/main" id="{3D098287-2B3D-4C61-8162-85E294B0AD64}"/>
              </a:ext>
            </a:extLst>
          </p:cNvPr>
          <p:cNvGrpSpPr/>
          <p:nvPr/>
        </p:nvGrpSpPr>
        <p:grpSpPr>
          <a:xfrm>
            <a:off x="558396" y="1758237"/>
            <a:ext cx="8782050" cy="3084351"/>
            <a:chOff x="558396" y="1758237"/>
            <a:chExt cx="8782050" cy="3084351"/>
          </a:xfrm>
        </p:grpSpPr>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7"/>
              <a:ext cx="8782050" cy="308435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1109" t="813" r="18907"/>
            <a:stretch/>
          </p:blipFill>
          <p:spPr>
            <a:xfrm>
              <a:off x="623788" y="1844824"/>
              <a:ext cx="8712968" cy="2965340"/>
            </a:xfrm>
            <a:prstGeom prst="rect">
              <a:avLst/>
            </a:prstGeom>
            <a:ln>
              <a:noFill/>
            </a:ln>
          </p:spPr>
        </p:pic>
      </p:grpSp>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 400" panose="020B0503030303020204" pitchFamily="34" charset="0"/>
                <a:ea typeface="SamsungOne 400" panose="020B0503030303020204" pitchFamily="34" charset="0"/>
              </a:rPr>
              <a:t>FacetGrid</a:t>
            </a:r>
            <a:r>
              <a:rPr lang="en-US" altLang="ko-KR" sz="1400" dirty="0">
                <a:solidFill>
                  <a:schemeClr val="tx1"/>
                </a:solidFill>
                <a:latin typeface="SamsungOne 400" panose="020B0503030303020204" pitchFamily="34" charset="0"/>
                <a:ea typeface="SamsungOne 400" panose="020B0503030303020204" pitchFamily="34" charset="0"/>
              </a:rPr>
              <a:t> (Multiple scatter plots):</a:t>
            </a:r>
          </a:p>
        </p:txBody>
      </p:sp>
    </p:spTree>
    <p:custDataLst>
      <p:tags r:id="rId1"/>
    </p:custDataLst>
    <p:extLst>
      <p:ext uri="{BB962C8B-B14F-4D97-AF65-F5344CB8AC3E}">
        <p14:creationId xmlns:p14="http://schemas.microsoft.com/office/powerpoint/2010/main" val="298896986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13" name="그룹 12"/>
          <p:cNvGrpSpPr/>
          <p:nvPr/>
        </p:nvGrpSpPr>
        <p:grpSpPr>
          <a:xfrm>
            <a:off x="558064" y="2657232"/>
            <a:ext cx="8782050" cy="720080"/>
            <a:chOff x="568325" y="5114924"/>
            <a:chExt cx="8782050" cy="744077"/>
          </a:xfrm>
        </p:grpSpPr>
        <p:sp>
          <p:nvSpPr>
            <p:cNvPr id="15" name="모서리가 둥근 직사각형 4">
              <a:extLst>
                <a:ext uri="{FF2B5EF4-FFF2-40B4-BE49-F238E27FC236}">
                  <a16:creationId xmlns="" xmlns:a16="http://schemas.microsoft.com/office/drawing/2014/main" id="{930158F8-A5B7-4F97-8E44-C73FC55364FC}"/>
                </a:ext>
              </a:extLst>
            </p:cNvPr>
            <p:cNvSpPr/>
            <p:nvPr/>
          </p:nvSpPr>
          <p:spPr>
            <a:xfrm>
              <a:off x="568325" y="5114924"/>
              <a:ext cx="8782050" cy="7440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p:cNvGrpSpPr/>
            <p:nvPr/>
          </p:nvGrpSpPr>
          <p:grpSpPr>
            <a:xfrm>
              <a:off x="675835" y="5210921"/>
              <a:ext cx="1477946" cy="302132"/>
              <a:chOff x="732985" y="5582396"/>
              <a:chExt cx="1477946" cy="302132"/>
            </a:xfrm>
          </p:grpSpPr>
          <p:pic>
            <p:nvPicPr>
              <p:cNvPr id="20" name="Picture 2" descr="Byte - Free electronics icons">
                <a:extLst>
                  <a:ext uri="{FF2B5EF4-FFF2-40B4-BE49-F238E27FC236}">
                    <a16:creationId xmlns="" xmlns:a16="http://schemas.microsoft.com/office/drawing/2014/main" id="{2E1868BC-E3F2-46C6-A15E-1A8572E0F8A8}"/>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 xmlns:a16="http://schemas.microsoft.com/office/drawing/2014/main"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7" name="TextBox 16">
              <a:extLst>
                <a:ext uri="{FF2B5EF4-FFF2-40B4-BE49-F238E27FC236}">
                  <a16:creationId xmlns="" xmlns:a16="http://schemas.microsoft.com/office/drawing/2014/main" id="{FF266B98-5C19-4B37-8678-61D0A80AF6D7}"/>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Read in 'mpg' data from the library. </a:t>
              </a:r>
              <a:endParaRPr lang="en-US" altLang="ko-KR" sz="1300" dirty="0">
                <a:latin typeface="SamsungOne 400" panose="020B0503030303020204" pitchFamily="34" charset="0"/>
                <a:ea typeface="SamsungOne 400" panose="020B0503030303020204" pitchFamily="34" charset="0"/>
                <a:cs typeface="Tahoma" panose="020B0604030504040204" pitchFamily="34" charset="0"/>
              </a:endParaRPr>
            </a:p>
          </p:txBody>
        </p:sp>
      </p:grpSp>
      <p:sp>
        <p:nvSpPr>
          <p:cNvPr id="23" name="직사각형 2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Heat map:</a:t>
            </a:r>
          </a:p>
        </p:txBody>
      </p:sp>
      <p:grpSp>
        <p:nvGrpSpPr>
          <p:cNvPr id="24" name="그룹 23">
            <a:extLst>
              <a:ext uri="{FF2B5EF4-FFF2-40B4-BE49-F238E27FC236}">
                <a16:creationId xmlns="" xmlns:a16="http://schemas.microsoft.com/office/drawing/2014/main" id="{7C7B03F8-3C35-82C0-1570-842960C80804}"/>
              </a:ext>
            </a:extLst>
          </p:cNvPr>
          <p:cNvGrpSpPr/>
          <p:nvPr/>
        </p:nvGrpSpPr>
        <p:grpSpPr>
          <a:xfrm>
            <a:off x="558396" y="1758238"/>
            <a:ext cx="8782050" cy="812242"/>
            <a:chOff x="558396" y="1758238"/>
            <a:chExt cx="8782050" cy="812242"/>
          </a:xfrm>
        </p:grpSpPr>
        <p:sp>
          <p:nvSpPr>
            <p:cNvPr id="12" name="모서리가 둥근 직사각형 4">
              <a:extLst>
                <a:ext uri="{FF2B5EF4-FFF2-40B4-BE49-F238E27FC236}">
                  <a16:creationId xmlns="" xmlns:a16="http://schemas.microsoft.com/office/drawing/2014/main" id="{431DE8A9-624C-8998-529D-B693F1CCB44C}"/>
                </a:ext>
              </a:extLst>
            </p:cNvPr>
            <p:cNvSpPr/>
            <p:nvPr/>
          </p:nvSpPr>
          <p:spPr>
            <a:xfrm>
              <a:off x="558396" y="1758238"/>
              <a:ext cx="8782050" cy="8122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a:extLst>
                <a:ext uri="{FF2B5EF4-FFF2-40B4-BE49-F238E27FC236}">
                  <a16:creationId xmlns="" xmlns:a16="http://schemas.microsoft.com/office/drawing/2014/main" id="{ED797654-BD9F-FCA6-46D4-F2B710400695}"/>
                </a:ext>
              </a:extLst>
            </p:cNvPr>
            <p:cNvPicPr>
              <a:picLocks noChangeAspect="1"/>
            </p:cNvPicPr>
            <p:nvPr/>
          </p:nvPicPr>
          <p:blipFill rotWithShape="1">
            <a:blip r:embed="rId6"/>
            <a:srcRect r="14696"/>
            <a:stretch/>
          </p:blipFill>
          <p:spPr>
            <a:xfrm>
              <a:off x="1377095" y="1865394"/>
              <a:ext cx="7963019" cy="637440"/>
            </a:xfrm>
            <a:prstGeom prst="rect">
              <a:avLst/>
            </a:prstGeom>
          </p:spPr>
        </p:pic>
        <p:grpSp>
          <p:nvGrpSpPr>
            <p:cNvPr id="11" name="그룹 10">
              <a:extLst>
                <a:ext uri="{FF2B5EF4-FFF2-40B4-BE49-F238E27FC236}">
                  <a16:creationId xmlns="" xmlns:a16="http://schemas.microsoft.com/office/drawing/2014/main" id="{C20FE0F7-050B-28C5-5ABC-4DDB0BD70AF6}"/>
                </a:ext>
              </a:extLst>
            </p:cNvPr>
            <p:cNvGrpSpPr/>
            <p:nvPr/>
          </p:nvGrpSpPr>
          <p:grpSpPr>
            <a:xfrm>
              <a:off x="706853" y="1947775"/>
              <a:ext cx="648560" cy="230801"/>
              <a:chOff x="-846539" y="2391912"/>
              <a:chExt cx="677863" cy="241229"/>
            </a:xfrm>
          </p:grpSpPr>
          <p:pic>
            <p:nvPicPr>
              <p:cNvPr id="8" name="그림 7">
                <a:extLst>
                  <a:ext uri="{FF2B5EF4-FFF2-40B4-BE49-F238E27FC236}">
                    <a16:creationId xmlns="" xmlns:a16="http://schemas.microsoft.com/office/drawing/2014/main" id="{A67BB79F-5EF2-BB95-6A39-8EC57EF9D81E}"/>
                  </a:ext>
                </a:extLst>
              </p:cNvPr>
              <p:cNvPicPr>
                <a:picLocks noChangeAspect="1"/>
              </p:cNvPicPr>
              <p:nvPr/>
            </p:nvPicPr>
            <p:blipFill rotWithShape="1">
              <a:blip r:embed="rId7"/>
              <a:srcRect b="59965"/>
              <a:stretch/>
            </p:blipFill>
            <p:spPr>
              <a:xfrm>
                <a:off x="-846539" y="2391912"/>
                <a:ext cx="677863" cy="241229"/>
              </a:xfrm>
              <a:prstGeom prst="rect">
                <a:avLst/>
              </a:prstGeom>
            </p:spPr>
          </p:pic>
          <p:sp>
            <p:nvSpPr>
              <p:cNvPr id="9" name="직사각형 8">
                <a:extLst>
                  <a:ext uri="{FF2B5EF4-FFF2-40B4-BE49-F238E27FC236}">
                    <a16:creationId xmlns="" xmlns:a16="http://schemas.microsoft.com/office/drawing/2014/main" id="{CE1D41E2-3C3B-E3B4-AE53-E4B580198BE7}"/>
                  </a:ext>
                </a:extLst>
              </p:cNvPr>
              <p:cNvSpPr/>
              <p:nvPr/>
            </p:nvSpPr>
            <p:spPr>
              <a:xfrm>
                <a:off x="-500091" y="2455353"/>
                <a:ext cx="1697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dirty="0">
                    <a:solidFill>
                      <a:srgbClr val="2D3C9D"/>
                    </a:solidFill>
                    <a:latin typeface="D2Coding" panose="020B0609020101020101" pitchFamily="49" charset="-127"/>
                    <a:ea typeface="D2Coding" panose="020B0609020101020101" pitchFamily="49" charset="-127"/>
                  </a:rPr>
                  <a:t>11</a:t>
                </a:r>
                <a:endParaRPr lang="ko-KR" altLang="en-US" sz="1100" dirty="0">
                  <a:solidFill>
                    <a:srgbClr val="2D3C9D"/>
                  </a:solidFill>
                  <a:latin typeface="D2Coding" panose="020B0609020101020101" pitchFamily="49" charset="-127"/>
                  <a:ea typeface="D2Coding" panose="020B0609020101020101" pitchFamily="49" charset="-127"/>
                </a:endParaRPr>
              </a:p>
            </p:txBody>
          </p:sp>
        </p:grpSp>
      </p:grpSp>
    </p:spTree>
    <p:custDataLst>
      <p:tags r:id="rId1"/>
    </p:custDataLst>
    <p:extLst>
      <p:ext uri="{BB962C8B-B14F-4D97-AF65-F5344CB8AC3E}">
        <p14:creationId xmlns:p14="http://schemas.microsoft.com/office/powerpoint/2010/main" val="197279087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8"/>
            <a:ext cx="8782050" cy="354297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19404"/>
          <a:stretch/>
        </p:blipFill>
        <p:spPr>
          <a:xfrm>
            <a:off x="564505" y="1758238"/>
            <a:ext cx="8779395" cy="3609833"/>
          </a:xfrm>
          <a:prstGeom prst="rect">
            <a:avLst/>
          </a:prstGeom>
          <a:ln>
            <a:solidFill>
              <a:schemeClr val="bg1">
                <a:lumMod val="85000"/>
              </a:schemeClr>
            </a:solidFill>
          </a:ln>
        </p:spPr>
      </p:pic>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Heat map (Correlation matrix):</a:t>
            </a:r>
          </a:p>
        </p:txBody>
      </p:sp>
    </p:spTree>
    <p:custDataLst>
      <p:tags r:id="rId1"/>
    </p:custDataLst>
    <p:extLst>
      <p:ext uri="{BB962C8B-B14F-4D97-AF65-F5344CB8AC3E}">
        <p14:creationId xmlns:p14="http://schemas.microsoft.com/office/powerpoint/2010/main" val="115002879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8"/>
            <a:ext cx="8782050" cy="36869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9412"/>
          <a:stretch/>
        </p:blipFill>
        <p:spPr>
          <a:xfrm>
            <a:off x="565273" y="1758238"/>
            <a:ext cx="8778627" cy="3776807"/>
          </a:xfrm>
          <a:prstGeom prst="rect">
            <a:avLst/>
          </a:prstGeom>
          <a:ln>
            <a:solidFill>
              <a:schemeClr val="bg1">
                <a:lumMod val="85000"/>
              </a:schemeClr>
            </a:solidFill>
          </a:ln>
        </p:spPr>
      </p:pic>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Heat map (Default </a:t>
            </a:r>
            <a:r>
              <a:rPr lang="en-US" altLang="ko-KR" sz="1400" dirty="0" err="1">
                <a:solidFill>
                  <a:schemeClr val="tx1"/>
                </a:solidFill>
                <a:latin typeface="SamsungOne 400" panose="020B0503030303020204" pitchFamily="34" charset="0"/>
                <a:ea typeface="SamsungOne 400" panose="020B0503030303020204" pitchFamily="34" charset="0"/>
              </a:rPr>
              <a:t>heatmap</a:t>
            </a:r>
            <a:r>
              <a:rPr lang="en-US" altLang="ko-KR" sz="1400" dirty="0">
                <a:solidFill>
                  <a:schemeClr val="tx1"/>
                </a:solidFill>
                <a:latin typeface="SamsungOne 400" panose="020B0503030303020204" pitchFamily="34" charset="0"/>
                <a:ea typeface="SamsungOne 400" panose="020B0503030303020204" pitchFamily="34" charset="0"/>
              </a:rPr>
              <a:t>):</a:t>
            </a:r>
          </a:p>
        </p:txBody>
      </p:sp>
    </p:spTree>
    <p:custDataLst>
      <p:tags r:id="rId1"/>
    </p:custDataLst>
    <p:extLst>
      <p:ext uri="{BB962C8B-B14F-4D97-AF65-F5344CB8AC3E}">
        <p14:creationId xmlns:p14="http://schemas.microsoft.com/office/powerpoint/2010/main" val="186655578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8"/>
            <a:ext cx="8782050" cy="36869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19354"/>
          <a:stretch/>
        </p:blipFill>
        <p:spPr>
          <a:xfrm>
            <a:off x="558396" y="1758238"/>
            <a:ext cx="8784976" cy="3792710"/>
          </a:xfrm>
          <a:prstGeom prst="rect">
            <a:avLst/>
          </a:prstGeom>
          <a:ln>
            <a:solidFill>
              <a:schemeClr val="bg1">
                <a:lumMod val="85000"/>
              </a:schemeClr>
            </a:solidFill>
          </a:ln>
        </p:spPr>
      </p:pic>
      <p:sp>
        <p:nvSpPr>
          <p:cNvPr id="13" name="직사각형 12">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Heat map (Use '</a:t>
            </a:r>
            <a:r>
              <a:rPr lang="en-US" altLang="ko-KR" sz="1400" dirty="0" err="1">
                <a:solidFill>
                  <a:schemeClr val="tx1"/>
                </a:solidFill>
                <a:latin typeface="SamsungOne 400" panose="020B0503030303020204" pitchFamily="34" charset="0"/>
                <a:ea typeface="SamsungOne 400" panose="020B0503030303020204" pitchFamily="34" charset="0"/>
              </a:rPr>
              <a:t>cmap</a:t>
            </a:r>
            <a:r>
              <a:rPr lang="en-US" altLang="ko-KR" sz="1400" dirty="0">
                <a:solidFill>
                  <a:schemeClr val="tx1"/>
                </a:solidFill>
                <a:latin typeface="SamsungOne 400" panose="020B0503030303020204" pitchFamily="34" charset="0"/>
                <a:ea typeface="SamsungOne 400" panose="020B0503030303020204" pitchFamily="34" charset="0"/>
              </a:rPr>
              <a:t>' instead of 'palette</a:t>
            </a:r>
            <a:r>
              <a:rPr lang="en-US" altLang="ko-KR" sz="1400" dirty="0" smtClean="0">
                <a:solidFill>
                  <a:schemeClr val="tx1"/>
                </a:solidFill>
                <a:latin typeface="SamsungOne 400" panose="020B0503030303020204" pitchFamily="34" charset="0"/>
                <a:ea typeface="SamsungOne 400" panose="020B0503030303020204" pitchFamily="34" charset="0"/>
              </a:rPr>
              <a:t>.'):</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Tree>
    <p:custDataLst>
      <p:tags r:id="rId1"/>
    </p:custDataLst>
    <p:extLst>
      <p:ext uri="{BB962C8B-B14F-4D97-AF65-F5344CB8AC3E}">
        <p14:creationId xmlns:p14="http://schemas.microsoft.com/office/powerpoint/2010/main" val="1667044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21" name="모서리가 둥근 직사각형 4">
            <a:extLst>
              <a:ext uri="{FF2B5EF4-FFF2-40B4-BE49-F238E27FC236}">
                <a16:creationId xmlns="" xmlns:a16="http://schemas.microsoft.com/office/drawing/2014/main" id="{930158F8-A5B7-4F97-8E44-C73FC55364FC}"/>
              </a:ext>
            </a:extLst>
          </p:cNvPr>
          <p:cNvSpPr/>
          <p:nvPr/>
        </p:nvSpPr>
        <p:spPr>
          <a:xfrm>
            <a:off x="558396" y="1758238"/>
            <a:ext cx="8782050" cy="36869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9412"/>
          <a:stretch/>
        </p:blipFill>
        <p:spPr>
          <a:xfrm>
            <a:off x="565273" y="1758238"/>
            <a:ext cx="8778627" cy="3760906"/>
          </a:xfrm>
          <a:prstGeom prst="rect">
            <a:avLst/>
          </a:prstGeom>
          <a:ln>
            <a:solidFill>
              <a:schemeClr val="bg1">
                <a:lumMod val="85000"/>
              </a:schemeClr>
            </a:solidFill>
          </a:ln>
        </p:spPr>
      </p:pic>
      <p:sp>
        <p:nvSpPr>
          <p:cNvPr id="15" name="직사각형 14">
            <a:extLst>
              <a:ext uri="{FF2B5EF4-FFF2-40B4-BE49-F238E27FC236}">
                <a16:creationId xmlns=""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Heat map (Adjust the center.):</a:t>
            </a:r>
          </a:p>
        </p:txBody>
      </p:sp>
    </p:spTree>
    <p:custDataLst>
      <p:tags r:id="rId1"/>
    </p:custDataLst>
    <p:extLst>
      <p:ext uri="{BB962C8B-B14F-4D97-AF65-F5344CB8AC3E}">
        <p14:creationId xmlns:p14="http://schemas.microsoft.com/office/powerpoint/2010/main" val="3137948688"/>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58B1BC1D-DFB7-4482-BA23-F01AD71B1BBE}"/>
              </a:ext>
            </a:extLst>
          </p:cNvPr>
          <p:cNvSpPr/>
          <p:nvPr/>
        </p:nvSpPr>
        <p:spPr>
          <a:xfrm>
            <a:off x="546895" y="1523719"/>
            <a:ext cx="8797130" cy="353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3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#0113</a:t>
            </a:r>
            <a:r>
              <a:rPr lang="en-US" altLang="ko-KR" sz="2300" b="1" dirty="0">
                <a:solidFill>
                  <a:schemeClr val="tx1">
                    <a:lumMod val="95000"/>
                    <a:lumOff val="5000"/>
                  </a:schemeClr>
                </a:solidFill>
                <a:latin typeface="Samsung Sharp Sans" pitchFamily="2" charset="0"/>
                <a:ea typeface="Samsung Sharp Sans" pitchFamily="2" charset="0"/>
                <a:cs typeface="Samsung Sharp Sans" pitchFamily="2" charset="0"/>
              </a:rPr>
              <a:t> </a:t>
            </a: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cs typeface="SamsungSharpSans-Medium" pitchFamily="2" charset="0"/>
                </a:rPr>
                <a:t>4.5. Advanced Graphing with </a:t>
              </a:r>
              <a:r>
                <a:rPr lang="en-US" altLang="ko-KR" dirty="0" err="1">
                  <a:solidFill>
                    <a:prstClr val="white"/>
                  </a:solidFill>
                  <a:latin typeface="SamsungSharpSans-Medium" pitchFamily="2" charset="0"/>
                  <a:cs typeface="SamsungSharpSans-Medium" pitchFamily="2" charset="0"/>
                </a:rPr>
                <a:t>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8" name="그룹 27">
            <a:extLst>
              <a:ext uri="{FF2B5EF4-FFF2-40B4-BE49-F238E27FC236}">
                <a16:creationId xmlns="" xmlns:a16="http://schemas.microsoft.com/office/drawing/2014/main" id="{ED7EE38F-CDC3-460E-ABCF-58179FFDF36A}"/>
              </a:ext>
            </a:extLst>
          </p:cNvPr>
          <p:cNvGrpSpPr/>
          <p:nvPr/>
        </p:nvGrpSpPr>
        <p:grpSpPr>
          <a:xfrm>
            <a:off x="558798" y="2060849"/>
            <a:ext cx="8797129" cy="3960439"/>
            <a:chOff x="558798" y="2060849"/>
            <a:chExt cx="8797129" cy="3960439"/>
          </a:xfrm>
        </p:grpSpPr>
        <p:sp>
          <p:nvSpPr>
            <p:cNvPr id="29" name="직사각형 28">
              <a:extLst>
                <a:ext uri="{FF2B5EF4-FFF2-40B4-BE49-F238E27FC236}">
                  <a16:creationId xmlns="" xmlns:a16="http://schemas.microsoft.com/office/drawing/2014/main" id="{6A0DA5AD-EDEC-4DFE-8AED-90196E4616A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0" name="그룹 29">
              <a:extLst>
                <a:ext uri="{FF2B5EF4-FFF2-40B4-BE49-F238E27FC236}">
                  <a16:creationId xmlns="" xmlns:a16="http://schemas.microsoft.com/office/drawing/2014/main" id="{AEA8C9EB-1336-4A41-B70D-87C439C7EA00}"/>
                </a:ext>
              </a:extLst>
            </p:cNvPr>
            <p:cNvGrpSpPr/>
            <p:nvPr/>
          </p:nvGrpSpPr>
          <p:grpSpPr>
            <a:xfrm>
              <a:off x="558798" y="3945816"/>
              <a:ext cx="8797129" cy="576572"/>
              <a:chOff x="4778069" y="4391025"/>
              <a:chExt cx="2349160" cy="431802"/>
            </a:xfrm>
          </p:grpSpPr>
          <p:sp>
            <p:nvSpPr>
              <p:cNvPr id="32" name="직사각형 31">
                <a:extLst>
                  <a:ext uri="{FF2B5EF4-FFF2-40B4-BE49-F238E27FC236}">
                    <a16:creationId xmlns="" xmlns:a16="http://schemas.microsoft.com/office/drawing/2014/main" id="{8CB22543-AC21-4D8C-A6CC-BDD68C2A9FBD}"/>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33" name="직사각형 133">
                <a:extLst>
                  <a:ext uri="{FF2B5EF4-FFF2-40B4-BE49-F238E27FC236}">
                    <a16:creationId xmlns="" xmlns:a16="http://schemas.microsoft.com/office/drawing/2014/main" id="{1DD20B9A-05EE-433F-9092-ADC6C6E63657}"/>
                  </a:ext>
                </a:extLst>
              </p:cNvPr>
              <p:cNvSpPr/>
              <p:nvPr/>
            </p:nvSpPr>
            <p:spPr>
              <a:xfrm>
                <a:off x="4852511" y="4492701"/>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'ex_0113.ipynb'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31" name="그림 30" descr="텍스트, 클립아트이(가) 표시된 사진&#10;&#10;자동 생성된 설명">
              <a:extLst>
                <a:ext uri="{FF2B5EF4-FFF2-40B4-BE49-F238E27FC236}">
                  <a16:creationId xmlns="" xmlns:a16="http://schemas.microsoft.com/office/drawing/2014/main" id="{73EA5068-5EDF-48D5-98F1-B4C6CCCD6FD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custDataLst>
      <p:tags r:id="rId1"/>
    </p:custDataLst>
    <p:extLst>
      <p:ext uri="{BB962C8B-B14F-4D97-AF65-F5344CB8AC3E}">
        <p14:creationId xmlns:p14="http://schemas.microsoft.com/office/powerpoint/2010/main" val="42807921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 xmlns:a16="http://schemas.microsoft.com/office/drawing/2014/main" id="{2CEAB96C-538D-43FD-9760-2C8213EE1D42}"/>
              </a:ext>
            </a:extLst>
          </p:cNvPr>
          <p:cNvGrpSpPr/>
          <p:nvPr/>
        </p:nvGrpSpPr>
        <p:grpSpPr>
          <a:xfrm>
            <a:off x="558396" y="1700808"/>
            <a:ext cx="8782051" cy="1318253"/>
            <a:chOff x="558396" y="1844825"/>
            <a:chExt cx="8782051" cy="1318253"/>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396" y="1844825"/>
              <a:ext cx="8782050" cy="131825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0602" b="60079"/>
            <a:stretch/>
          </p:blipFill>
          <p:spPr>
            <a:xfrm>
              <a:off x="602171" y="1904865"/>
              <a:ext cx="8738276" cy="1236104"/>
            </a:xfrm>
            <a:prstGeom prst="rect">
              <a:avLst/>
            </a:prstGeom>
          </p:spPr>
        </p:pic>
      </p:grpSp>
      <p:sp>
        <p:nvSpPr>
          <p:cNvPr id="10" name="직사각형 9">
            <a:extLst>
              <a:ext uri="{FF2B5EF4-FFF2-40B4-BE49-F238E27FC236}">
                <a16:creationId xmlns="" xmlns:a16="http://schemas.microsoft.com/office/drawing/2014/main" id="{9E935A0F-073D-4BF7-975B-F9D8CDFC7B0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We will also make a three-dimensional array.</a:t>
            </a:r>
            <a:endParaRPr lang="ko-KR" altLang="en-US" sz="1400" dirty="0">
              <a:solidFill>
                <a:schemeClr val="tx1"/>
              </a:solidFill>
              <a:latin typeface="SamsungOne 400" panose="020B0503030303020204" pitchFamily="34" charset="0"/>
            </a:endParaRPr>
          </a:p>
        </p:txBody>
      </p:sp>
      <p:grpSp>
        <p:nvGrpSpPr>
          <p:cNvPr id="6" name="그룹 5">
            <a:extLst>
              <a:ext uri="{FF2B5EF4-FFF2-40B4-BE49-F238E27FC236}">
                <a16:creationId xmlns="" xmlns:a16="http://schemas.microsoft.com/office/drawing/2014/main" id="{BE141E4A-C98C-43FE-A8DB-9A5FA87DB83F}"/>
              </a:ext>
            </a:extLst>
          </p:cNvPr>
          <p:cNvGrpSpPr/>
          <p:nvPr/>
        </p:nvGrpSpPr>
        <p:grpSpPr>
          <a:xfrm>
            <a:off x="3649851" y="3317390"/>
            <a:ext cx="2599140" cy="1767794"/>
            <a:chOff x="6620915" y="3848192"/>
            <a:chExt cx="2599140" cy="1767794"/>
          </a:xfrm>
        </p:grpSpPr>
        <p:grpSp>
          <p:nvGrpSpPr>
            <p:cNvPr id="5" name="그룹 4">
              <a:extLst>
                <a:ext uri="{FF2B5EF4-FFF2-40B4-BE49-F238E27FC236}">
                  <a16:creationId xmlns="" xmlns:a16="http://schemas.microsoft.com/office/drawing/2014/main" id="{86A08C4C-EB99-47C9-92D8-C951E571BFAB}"/>
                </a:ext>
              </a:extLst>
            </p:cNvPr>
            <p:cNvGrpSpPr/>
            <p:nvPr/>
          </p:nvGrpSpPr>
          <p:grpSpPr>
            <a:xfrm>
              <a:off x="7447305" y="3848192"/>
              <a:ext cx="1772750" cy="1179569"/>
              <a:chOff x="7255668" y="3257543"/>
              <a:chExt cx="1195561" cy="1179569"/>
            </a:xfrm>
          </p:grpSpPr>
          <p:sp>
            <p:nvSpPr>
              <p:cNvPr id="4" name="정육면체 3">
                <a:extLst>
                  <a:ext uri="{FF2B5EF4-FFF2-40B4-BE49-F238E27FC236}">
                    <a16:creationId xmlns="" xmlns:a16="http://schemas.microsoft.com/office/drawing/2014/main" id="{B1D5D6B2-0A81-475C-817F-F3F3AA7741B5}"/>
                  </a:ext>
                </a:extLst>
              </p:cNvPr>
              <p:cNvSpPr/>
              <p:nvPr/>
            </p:nvSpPr>
            <p:spPr>
              <a:xfrm>
                <a:off x="7255668" y="3789040"/>
                <a:ext cx="648072" cy="648072"/>
              </a:xfrm>
              <a:prstGeom prst="cube">
                <a:avLst>
                  <a:gd name="adj" fmla="val 16182"/>
                </a:avLst>
              </a:prstGeom>
            </p:spPr>
            <p:style>
              <a:lnRef idx="3">
                <a:schemeClr val="lt1"/>
              </a:lnRef>
              <a:fillRef idx="1">
                <a:schemeClr val="accent6"/>
              </a:fillRef>
              <a:effectRef idx="1">
                <a:schemeClr val="accent6"/>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 400" panose="020B0503030303020204" pitchFamily="34" charset="0"/>
                    <a:ea typeface="SamsungOne 400" panose="020B0503030303020204" pitchFamily="34" charset="0"/>
                  </a:rPr>
                  <a:t>7</a:t>
                </a:r>
                <a:endParaRPr lang="ko-KR" altLang="en-US" sz="1600" b="1" dirty="0">
                  <a:solidFill>
                    <a:schemeClr val="bg1"/>
                  </a:solidFill>
                  <a:latin typeface="SamsungOne 400" panose="020B0503030303020204" pitchFamily="34" charset="0"/>
                </a:endParaRPr>
              </a:p>
            </p:txBody>
          </p:sp>
          <p:sp>
            <p:nvSpPr>
              <p:cNvPr id="16" name="정육면체 15">
                <a:extLst>
                  <a:ext uri="{FF2B5EF4-FFF2-40B4-BE49-F238E27FC236}">
                    <a16:creationId xmlns="" xmlns:a16="http://schemas.microsoft.com/office/drawing/2014/main" id="{AA61A074-594B-4785-875D-44C6B2B962ED}"/>
                  </a:ext>
                </a:extLst>
              </p:cNvPr>
              <p:cNvSpPr/>
              <p:nvPr/>
            </p:nvSpPr>
            <p:spPr>
              <a:xfrm>
                <a:off x="7803157" y="3789040"/>
                <a:ext cx="648072" cy="648072"/>
              </a:xfrm>
              <a:prstGeom prst="cube">
                <a:avLst>
                  <a:gd name="adj" fmla="val 16182"/>
                </a:avLst>
              </a:prstGeom>
            </p:spPr>
            <p:style>
              <a:lnRef idx="3">
                <a:schemeClr val="lt1"/>
              </a:lnRef>
              <a:fillRef idx="1">
                <a:schemeClr val="accent6"/>
              </a:fillRef>
              <a:effectRef idx="1">
                <a:schemeClr val="accent6"/>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 400" panose="020B0503030303020204" pitchFamily="34" charset="0"/>
                    <a:ea typeface="SamsungOne 400" panose="020B0503030303020204" pitchFamily="34" charset="0"/>
                  </a:rPr>
                  <a:t>8</a:t>
                </a:r>
                <a:endParaRPr lang="ko-KR" altLang="en-US" sz="1600" b="1" dirty="0">
                  <a:solidFill>
                    <a:schemeClr val="bg1"/>
                  </a:solidFill>
                  <a:latin typeface="SamsungOne 400" panose="020B0503030303020204" pitchFamily="34" charset="0"/>
                </a:endParaRPr>
              </a:p>
            </p:txBody>
          </p:sp>
          <p:sp>
            <p:nvSpPr>
              <p:cNvPr id="18" name="정육면체 17">
                <a:extLst>
                  <a:ext uri="{FF2B5EF4-FFF2-40B4-BE49-F238E27FC236}">
                    <a16:creationId xmlns="" xmlns:a16="http://schemas.microsoft.com/office/drawing/2014/main" id="{5C1B516D-7A04-4AC6-B76E-0CA3136D8F80}"/>
                  </a:ext>
                </a:extLst>
              </p:cNvPr>
              <p:cNvSpPr/>
              <p:nvPr/>
            </p:nvSpPr>
            <p:spPr>
              <a:xfrm>
                <a:off x="7255668" y="3257543"/>
                <a:ext cx="648072" cy="648072"/>
              </a:xfrm>
              <a:prstGeom prst="cube">
                <a:avLst>
                  <a:gd name="adj" fmla="val 16182"/>
                </a:avLst>
              </a:prstGeom>
            </p:spPr>
            <p:style>
              <a:lnRef idx="3">
                <a:schemeClr val="lt1"/>
              </a:lnRef>
              <a:fillRef idx="1">
                <a:schemeClr val="accent6"/>
              </a:fillRef>
              <a:effectRef idx="1">
                <a:schemeClr val="accent6"/>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 400" panose="020B0503030303020204" pitchFamily="34" charset="0"/>
                    <a:ea typeface="SamsungOne 400" panose="020B0503030303020204" pitchFamily="34" charset="0"/>
                  </a:rPr>
                  <a:t>5</a:t>
                </a:r>
                <a:endParaRPr lang="ko-KR" altLang="en-US" sz="1600" b="1" dirty="0">
                  <a:solidFill>
                    <a:schemeClr val="bg1"/>
                  </a:solidFill>
                  <a:latin typeface="SamsungOne 400" panose="020B0503030303020204" pitchFamily="34" charset="0"/>
                </a:endParaRPr>
              </a:p>
            </p:txBody>
          </p:sp>
          <p:sp>
            <p:nvSpPr>
              <p:cNvPr id="19" name="정육면체 18">
                <a:extLst>
                  <a:ext uri="{FF2B5EF4-FFF2-40B4-BE49-F238E27FC236}">
                    <a16:creationId xmlns="" xmlns:a16="http://schemas.microsoft.com/office/drawing/2014/main" id="{05DFEDAE-56BE-42E3-9130-8E6146A3C353}"/>
                  </a:ext>
                </a:extLst>
              </p:cNvPr>
              <p:cNvSpPr/>
              <p:nvPr/>
            </p:nvSpPr>
            <p:spPr>
              <a:xfrm>
                <a:off x="7803157" y="3257543"/>
                <a:ext cx="648072" cy="648072"/>
              </a:xfrm>
              <a:prstGeom prst="cube">
                <a:avLst>
                  <a:gd name="adj" fmla="val 16182"/>
                </a:avLst>
              </a:prstGeom>
            </p:spPr>
            <p:style>
              <a:lnRef idx="3">
                <a:schemeClr val="lt1"/>
              </a:lnRef>
              <a:fillRef idx="1">
                <a:schemeClr val="accent6"/>
              </a:fillRef>
              <a:effectRef idx="1">
                <a:schemeClr val="accent6"/>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 400" panose="020B0503030303020204" pitchFamily="34" charset="0"/>
                    <a:ea typeface="SamsungOne 400" panose="020B0503030303020204" pitchFamily="34" charset="0"/>
                  </a:rPr>
                  <a:t>6</a:t>
                </a:r>
                <a:endParaRPr lang="ko-KR" altLang="en-US" sz="1600" b="1" dirty="0">
                  <a:solidFill>
                    <a:schemeClr val="bg1"/>
                  </a:solidFill>
                  <a:latin typeface="SamsungOne 400" panose="020B0503030303020204" pitchFamily="34" charset="0"/>
                </a:endParaRPr>
              </a:p>
            </p:txBody>
          </p:sp>
        </p:grpSp>
        <p:grpSp>
          <p:nvGrpSpPr>
            <p:cNvPr id="21" name="그룹 20">
              <a:extLst>
                <a:ext uri="{FF2B5EF4-FFF2-40B4-BE49-F238E27FC236}">
                  <a16:creationId xmlns="" xmlns:a16="http://schemas.microsoft.com/office/drawing/2014/main" id="{13BEEE83-E16F-4E71-993D-66A225460BA9}"/>
                </a:ext>
              </a:extLst>
            </p:cNvPr>
            <p:cNvGrpSpPr/>
            <p:nvPr/>
          </p:nvGrpSpPr>
          <p:grpSpPr>
            <a:xfrm>
              <a:off x="6620915" y="4436417"/>
              <a:ext cx="1772750" cy="1179569"/>
              <a:chOff x="7255668" y="3257543"/>
              <a:chExt cx="1195561" cy="1179569"/>
            </a:xfrm>
          </p:grpSpPr>
          <p:sp>
            <p:nvSpPr>
              <p:cNvPr id="22" name="정육면체 21">
                <a:extLst>
                  <a:ext uri="{FF2B5EF4-FFF2-40B4-BE49-F238E27FC236}">
                    <a16:creationId xmlns="" xmlns:a16="http://schemas.microsoft.com/office/drawing/2014/main" id="{3E9525C2-FBBB-408B-BD97-7542D4FACBD8}"/>
                  </a:ext>
                </a:extLst>
              </p:cNvPr>
              <p:cNvSpPr/>
              <p:nvPr/>
            </p:nvSpPr>
            <p:spPr>
              <a:xfrm>
                <a:off x="7255668" y="3789040"/>
                <a:ext cx="648072" cy="648072"/>
              </a:xfrm>
              <a:prstGeom prst="cube">
                <a:avLst>
                  <a:gd name="adj" fmla="val 16182"/>
                </a:avLst>
              </a:prstGeom>
            </p:spPr>
            <p:style>
              <a:lnRef idx="3">
                <a:schemeClr val="lt1"/>
              </a:lnRef>
              <a:fillRef idx="1">
                <a:schemeClr val="accent5"/>
              </a:fillRef>
              <a:effectRef idx="1">
                <a:schemeClr val="accent5"/>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 400" panose="020B0503030303020204" pitchFamily="34" charset="0"/>
                    <a:ea typeface="SamsungOne 400" panose="020B0503030303020204" pitchFamily="34" charset="0"/>
                  </a:rPr>
                  <a:t>3</a:t>
                </a:r>
                <a:endParaRPr lang="ko-KR" altLang="en-US" sz="1600" b="1" dirty="0">
                  <a:solidFill>
                    <a:schemeClr val="bg1"/>
                  </a:solidFill>
                  <a:latin typeface="SamsungOne 400" panose="020B0503030303020204" pitchFamily="34" charset="0"/>
                </a:endParaRPr>
              </a:p>
            </p:txBody>
          </p:sp>
          <p:sp>
            <p:nvSpPr>
              <p:cNvPr id="23" name="정육면체 22">
                <a:extLst>
                  <a:ext uri="{FF2B5EF4-FFF2-40B4-BE49-F238E27FC236}">
                    <a16:creationId xmlns="" xmlns:a16="http://schemas.microsoft.com/office/drawing/2014/main" id="{D41E2D09-01A6-4EBA-AF4D-69C60E1F46BB}"/>
                  </a:ext>
                </a:extLst>
              </p:cNvPr>
              <p:cNvSpPr/>
              <p:nvPr/>
            </p:nvSpPr>
            <p:spPr>
              <a:xfrm>
                <a:off x="7803157" y="3789040"/>
                <a:ext cx="648072" cy="648072"/>
              </a:xfrm>
              <a:prstGeom prst="cube">
                <a:avLst>
                  <a:gd name="adj" fmla="val 16182"/>
                </a:avLst>
              </a:prstGeom>
            </p:spPr>
            <p:style>
              <a:lnRef idx="3">
                <a:schemeClr val="lt1"/>
              </a:lnRef>
              <a:fillRef idx="1">
                <a:schemeClr val="accent5"/>
              </a:fillRef>
              <a:effectRef idx="1">
                <a:schemeClr val="accent5"/>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 400" panose="020B0503030303020204" pitchFamily="34" charset="0"/>
                    <a:ea typeface="SamsungOne 400" panose="020B0503030303020204" pitchFamily="34" charset="0"/>
                  </a:rPr>
                  <a:t>4</a:t>
                </a:r>
                <a:endParaRPr lang="ko-KR" altLang="en-US" sz="1600" b="1" dirty="0">
                  <a:solidFill>
                    <a:schemeClr val="bg1"/>
                  </a:solidFill>
                  <a:latin typeface="SamsungOne 400" panose="020B0503030303020204" pitchFamily="34" charset="0"/>
                </a:endParaRPr>
              </a:p>
            </p:txBody>
          </p:sp>
          <p:sp>
            <p:nvSpPr>
              <p:cNvPr id="24" name="정육면체 23">
                <a:extLst>
                  <a:ext uri="{FF2B5EF4-FFF2-40B4-BE49-F238E27FC236}">
                    <a16:creationId xmlns="" xmlns:a16="http://schemas.microsoft.com/office/drawing/2014/main" id="{5CA71966-09DB-4B02-821D-9192EBB837CE}"/>
                  </a:ext>
                </a:extLst>
              </p:cNvPr>
              <p:cNvSpPr/>
              <p:nvPr/>
            </p:nvSpPr>
            <p:spPr>
              <a:xfrm>
                <a:off x="7255668" y="3257543"/>
                <a:ext cx="648072" cy="648072"/>
              </a:xfrm>
              <a:prstGeom prst="cube">
                <a:avLst>
                  <a:gd name="adj" fmla="val 16182"/>
                </a:avLst>
              </a:prstGeom>
            </p:spPr>
            <p:style>
              <a:lnRef idx="3">
                <a:schemeClr val="lt1"/>
              </a:lnRef>
              <a:fillRef idx="1">
                <a:schemeClr val="accent5"/>
              </a:fillRef>
              <a:effectRef idx="1">
                <a:schemeClr val="accent5"/>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 400" panose="020B0503030303020204" pitchFamily="34" charset="0"/>
                    <a:ea typeface="SamsungOne 400" panose="020B0503030303020204" pitchFamily="34" charset="0"/>
                  </a:rPr>
                  <a:t>1</a:t>
                </a:r>
                <a:endParaRPr lang="ko-KR" altLang="en-US" sz="1600" b="1" dirty="0">
                  <a:solidFill>
                    <a:schemeClr val="bg1"/>
                  </a:solidFill>
                  <a:latin typeface="SamsungOne 400" panose="020B0503030303020204" pitchFamily="34" charset="0"/>
                </a:endParaRPr>
              </a:p>
            </p:txBody>
          </p:sp>
          <p:sp>
            <p:nvSpPr>
              <p:cNvPr id="25" name="정육면체 24">
                <a:extLst>
                  <a:ext uri="{FF2B5EF4-FFF2-40B4-BE49-F238E27FC236}">
                    <a16:creationId xmlns="" xmlns:a16="http://schemas.microsoft.com/office/drawing/2014/main" id="{80982843-ADED-47A4-B61E-D541FC27531A}"/>
                  </a:ext>
                </a:extLst>
              </p:cNvPr>
              <p:cNvSpPr/>
              <p:nvPr/>
            </p:nvSpPr>
            <p:spPr>
              <a:xfrm>
                <a:off x="7803157" y="3257543"/>
                <a:ext cx="648072" cy="648072"/>
              </a:xfrm>
              <a:prstGeom prst="cube">
                <a:avLst>
                  <a:gd name="adj" fmla="val 16182"/>
                </a:avLst>
              </a:prstGeom>
            </p:spPr>
            <p:style>
              <a:lnRef idx="3">
                <a:schemeClr val="lt1"/>
              </a:lnRef>
              <a:fillRef idx="1">
                <a:schemeClr val="accent5"/>
              </a:fillRef>
              <a:effectRef idx="1">
                <a:schemeClr val="accent5"/>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 400" panose="020B0503030303020204" pitchFamily="34" charset="0"/>
                    <a:ea typeface="SamsungOne 400" panose="020B0503030303020204" pitchFamily="34" charset="0"/>
                  </a:rPr>
                  <a:t>2</a:t>
                </a:r>
                <a:endParaRPr lang="ko-KR" altLang="en-US" sz="1600" b="1" dirty="0">
                  <a:solidFill>
                    <a:schemeClr val="bg1"/>
                  </a:solidFill>
                  <a:latin typeface="SamsungOne 400" panose="020B0503030303020204" pitchFamily="34" charset="0"/>
                </a:endParaRPr>
              </a:p>
            </p:txBody>
          </p:sp>
        </p:grpSp>
      </p:grpSp>
    </p:spTree>
    <p:extLst>
      <p:ext uri="{BB962C8B-B14F-4D97-AF65-F5344CB8AC3E}">
        <p14:creationId xmlns:p14="http://schemas.microsoft.com/office/powerpoint/2010/main" val="27940462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 xmlns:a16="http://schemas.microsoft.com/office/drawing/2014/main"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 xmlns:a16="http://schemas.microsoft.com/office/drawing/2014/main"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Document</a:t>
              </a:r>
            </a:p>
          </p:txBody>
        </p:sp>
      </p:grpSp>
      <p:cxnSp>
        <p:nvCxnSpPr>
          <p:cNvPr id="21" name="직선 연결선 8">
            <a:extLst>
              <a:ext uri="{FF2B5EF4-FFF2-40B4-BE49-F238E27FC236}">
                <a16:creationId xmlns="" xmlns:a16="http://schemas.microsoft.com/office/drawing/2014/main" id="{25DE7436-47BD-40B7-92CB-A7CD2878D696}"/>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 xmlns:a16="http://schemas.microsoft.com/office/drawing/2014/main" id="{7FDCF192-C90A-4624-9B5C-7829663CF369}"/>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custDataLst>
      <p:tags r:id="rId1"/>
    </p:custDataLst>
    <p:extLst>
      <p:ext uri="{BB962C8B-B14F-4D97-AF65-F5344CB8AC3E}">
        <p14:creationId xmlns:p14="http://schemas.microsoft.com/office/powerpoint/2010/main" val="98232190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78672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6" name="그룹 5">
            <a:extLst>
              <a:ext uri="{FF2B5EF4-FFF2-40B4-BE49-F238E27FC236}">
                <a16:creationId xmlns="" xmlns:a16="http://schemas.microsoft.com/office/drawing/2014/main" id="{B212D5F5-AB89-4C7C-A27F-3D7CDAE8BE5E}"/>
              </a:ext>
            </a:extLst>
          </p:cNvPr>
          <p:cNvGrpSpPr/>
          <p:nvPr/>
        </p:nvGrpSpPr>
        <p:grpSpPr>
          <a:xfrm>
            <a:off x="557823" y="3814165"/>
            <a:ext cx="8782050" cy="1559051"/>
            <a:chOff x="460741" y="4581127"/>
            <a:chExt cx="8782050" cy="1559051"/>
          </a:xfrm>
        </p:grpSpPr>
        <p:grpSp>
          <p:nvGrpSpPr>
            <p:cNvPr id="10" name="그룹 9"/>
            <p:cNvGrpSpPr/>
            <p:nvPr/>
          </p:nvGrpSpPr>
          <p:grpSpPr>
            <a:xfrm>
              <a:off x="460741" y="4581127"/>
              <a:ext cx="8782050" cy="1559051"/>
              <a:chOff x="557644" y="5085183"/>
              <a:chExt cx="8782050" cy="1559051"/>
            </a:xfrm>
          </p:grpSpPr>
          <p:sp>
            <p:nvSpPr>
              <p:cNvPr id="11" name="모서리가 둥근 직사각형 4">
                <a:extLst>
                  <a:ext uri="{FF2B5EF4-FFF2-40B4-BE49-F238E27FC236}">
                    <a16:creationId xmlns="" xmlns:a16="http://schemas.microsoft.com/office/drawing/2014/main" id="{C3569CBD-5212-483A-A582-6794A42BDB63}"/>
                  </a:ext>
                </a:extLst>
              </p:cNvPr>
              <p:cNvSpPr/>
              <p:nvPr/>
            </p:nvSpPr>
            <p:spPr>
              <a:xfrm>
                <a:off x="557644" y="5085183"/>
                <a:ext cx="8782050" cy="155905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105879"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 surface is two-dimensional and can be stacked. It’s easy to understand if you think of the surface as a piece of paper.</a:t>
                </a:r>
              </a:p>
            </p:txBody>
          </p:sp>
        </p:grpSp>
        <p:grpSp>
          <p:nvGrpSpPr>
            <p:cNvPr id="5" name="그룹 4">
              <a:extLst>
                <a:ext uri="{FF2B5EF4-FFF2-40B4-BE49-F238E27FC236}">
                  <a16:creationId xmlns="" xmlns:a16="http://schemas.microsoft.com/office/drawing/2014/main" id="{B413B37C-75BB-41A9-B232-932B4F26AAD5}"/>
                </a:ext>
              </a:extLst>
            </p:cNvPr>
            <p:cNvGrpSpPr/>
            <p:nvPr/>
          </p:nvGrpSpPr>
          <p:grpSpPr>
            <a:xfrm>
              <a:off x="561325" y="5433789"/>
              <a:ext cx="8576819" cy="534949"/>
              <a:chOff x="561325" y="5246075"/>
              <a:chExt cx="8576819" cy="534949"/>
            </a:xfrm>
          </p:grpSpPr>
          <p:pic>
            <p:nvPicPr>
              <p:cNvPr id="18"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561325" y="526880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 xmlns:a16="http://schemas.microsoft.com/office/drawing/2014/main" id="{EE836FE5-4E63-409C-97E4-2898B8159708}"/>
                  </a:ext>
                </a:extLst>
              </p:cNvPr>
              <p:cNvSpPr txBox="1"/>
              <p:nvPr/>
            </p:nvSpPr>
            <p:spPr>
              <a:xfrm>
                <a:off x="820106" y="5246075"/>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 xmlns:a16="http://schemas.microsoft.com/office/drawing/2014/main" id="{0800EE66-B78E-4CCD-A49E-31BBE412C7F6}"/>
                  </a:ext>
                </a:extLst>
              </p:cNvPr>
              <p:cNvSpPr txBox="1"/>
              <p:nvPr/>
            </p:nvSpPr>
            <p:spPr>
              <a:xfrm>
                <a:off x="920746" y="5580969"/>
                <a:ext cx="821739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When extracting a three-dimensional value, it’s easier to think of it as a method of approaching step by step.</a:t>
                </a:r>
              </a:p>
            </p:txBody>
          </p:sp>
        </p:grpSp>
      </p:grpSp>
      <p:grpSp>
        <p:nvGrpSpPr>
          <p:cNvPr id="3" name="그룹 2">
            <a:extLst>
              <a:ext uri="{FF2B5EF4-FFF2-40B4-BE49-F238E27FC236}">
                <a16:creationId xmlns="" xmlns:a16="http://schemas.microsoft.com/office/drawing/2014/main" id="{68D76ED7-6FD5-43C7-93A8-8F571D5A04BF}"/>
              </a:ext>
            </a:extLst>
          </p:cNvPr>
          <p:cNvGrpSpPr/>
          <p:nvPr/>
        </p:nvGrpSpPr>
        <p:grpSpPr>
          <a:xfrm>
            <a:off x="558396" y="1700808"/>
            <a:ext cx="8782050" cy="2012800"/>
            <a:chOff x="558396" y="1844826"/>
            <a:chExt cx="8782050" cy="2012800"/>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396" y="1844826"/>
              <a:ext cx="8782050" cy="20128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t="3835" r="19823"/>
            <a:stretch/>
          </p:blipFill>
          <p:spPr>
            <a:xfrm>
              <a:off x="607408" y="1914525"/>
              <a:ext cx="8732286" cy="1938420"/>
            </a:xfrm>
            <a:prstGeom prst="rect">
              <a:avLst/>
            </a:prstGeom>
          </p:spPr>
        </p:pic>
      </p:grpSp>
      <p:sp>
        <p:nvSpPr>
          <p:cNvPr id="25" name="직사각형 24">
            <a:extLst>
              <a:ext uri="{FF2B5EF4-FFF2-40B4-BE49-F238E27FC236}">
                <a16:creationId xmlns="" xmlns:a16="http://schemas.microsoft.com/office/drawing/2014/main" id="{EFC87A58-58C2-498F-A12C-3AEB54430D6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Three-Dimensional Array</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160597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10" name="그룹 9"/>
          <p:cNvGrpSpPr/>
          <p:nvPr/>
        </p:nvGrpSpPr>
        <p:grpSpPr>
          <a:xfrm>
            <a:off x="557644" y="2805311"/>
            <a:ext cx="8782050" cy="733728"/>
            <a:chOff x="557644" y="5085184"/>
            <a:chExt cx="8782050" cy="733728"/>
          </a:xfrm>
        </p:grpSpPr>
        <p:sp>
          <p:nvSpPr>
            <p:cNvPr id="11" name="모서리가 둥근 직사각형 4">
              <a:extLst>
                <a:ext uri="{FF2B5EF4-FFF2-40B4-BE49-F238E27FC236}">
                  <a16:creationId xmlns="" xmlns:a16="http://schemas.microsoft.com/office/drawing/2014/main" id="{C3569CBD-5212-483A-A582-6794A42BDB63}"/>
                </a:ext>
              </a:extLst>
            </p:cNvPr>
            <p:cNvSpPr/>
            <p:nvPr/>
          </p:nvSpPr>
          <p:spPr>
            <a:xfrm>
              <a:off x="557644" y="5085184"/>
              <a:ext cx="8782050" cy="7337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Designate it as two rows and three columns in the form of a tuple. </a:t>
              </a:r>
            </a:p>
          </p:txBody>
        </p:sp>
      </p:grpSp>
      <p:grpSp>
        <p:nvGrpSpPr>
          <p:cNvPr id="2" name="그룹 1">
            <a:extLst>
              <a:ext uri="{FF2B5EF4-FFF2-40B4-BE49-F238E27FC236}">
                <a16:creationId xmlns="" xmlns:a16="http://schemas.microsoft.com/office/drawing/2014/main" id="{A77780D0-5B14-43E7-B6FB-DCD65E9B1767}"/>
              </a:ext>
            </a:extLst>
          </p:cNvPr>
          <p:cNvGrpSpPr/>
          <p:nvPr/>
        </p:nvGrpSpPr>
        <p:grpSpPr>
          <a:xfrm>
            <a:off x="558396" y="1700808"/>
            <a:ext cx="8782050" cy="1014270"/>
            <a:chOff x="558396" y="1844826"/>
            <a:chExt cx="8782050" cy="1014270"/>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396" y="1844826"/>
              <a:ext cx="8782050" cy="101427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3187"/>
            <a:stretch/>
          </p:blipFill>
          <p:spPr>
            <a:xfrm>
              <a:off x="588357" y="1891851"/>
              <a:ext cx="8751337" cy="935248"/>
            </a:xfrm>
            <a:prstGeom prst="rect">
              <a:avLst/>
            </a:prstGeom>
          </p:spPr>
        </p:pic>
      </p:grpSp>
      <p:sp>
        <p:nvSpPr>
          <p:cNvPr id="24" name="Rectangle 12">
            <a:extLst>
              <a:ext uri="{FF2B5EF4-FFF2-40B4-BE49-F238E27FC236}">
                <a16:creationId xmlns="" xmlns:a16="http://schemas.microsoft.com/office/drawing/2014/main" id="{39C1D0BA-7152-4AAC-B295-DCCB5F8378F4}"/>
              </a:ext>
            </a:extLst>
          </p:cNvPr>
          <p:cNvSpPr/>
          <p:nvPr/>
        </p:nvSpPr>
        <p:spPr>
          <a:xfrm>
            <a:off x="711201" y="37757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created, the element within it is normally a float.</a:t>
            </a:r>
          </a:p>
        </p:txBody>
      </p:sp>
      <p:grpSp>
        <p:nvGrpSpPr>
          <p:cNvPr id="4" name="그룹 3">
            <a:extLst>
              <a:ext uri="{FF2B5EF4-FFF2-40B4-BE49-F238E27FC236}">
                <a16:creationId xmlns="" xmlns:a16="http://schemas.microsoft.com/office/drawing/2014/main" id="{4BDDDD88-D8AE-443A-B69F-7D74294D7458}"/>
              </a:ext>
            </a:extLst>
          </p:cNvPr>
          <p:cNvGrpSpPr/>
          <p:nvPr/>
        </p:nvGrpSpPr>
        <p:grpSpPr>
          <a:xfrm>
            <a:off x="558924" y="4143747"/>
            <a:ext cx="8782050" cy="1302302"/>
            <a:chOff x="558924" y="4219083"/>
            <a:chExt cx="8782050" cy="1302302"/>
          </a:xfrm>
        </p:grpSpPr>
        <p:sp>
          <p:nvSpPr>
            <p:cNvPr id="25" name="모서리가 둥근 직사각형 4">
              <a:extLst>
                <a:ext uri="{FF2B5EF4-FFF2-40B4-BE49-F238E27FC236}">
                  <a16:creationId xmlns="" xmlns:a16="http://schemas.microsoft.com/office/drawing/2014/main" id="{A36E3BA1-83BF-4EF9-8B22-BB45DE7AA1FC}"/>
                </a:ext>
              </a:extLst>
            </p:cNvPr>
            <p:cNvSpPr/>
            <p:nvPr/>
          </p:nvSpPr>
          <p:spPr>
            <a:xfrm>
              <a:off x="558924" y="4219083"/>
              <a:ext cx="8782050" cy="13023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p:cNvPicPr>
              <a:picLocks noChangeAspect="1"/>
            </p:cNvPicPr>
            <p:nvPr/>
          </p:nvPicPr>
          <p:blipFill rotWithShape="1">
            <a:blip r:embed="rId5"/>
            <a:srcRect r="20939"/>
            <a:stretch/>
          </p:blipFill>
          <p:spPr>
            <a:xfrm>
              <a:off x="568326" y="4268957"/>
              <a:ext cx="8771368" cy="1175661"/>
            </a:xfrm>
            <a:prstGeom prst="rect">
              <a:avLst/>
            </a:prstGeom>
          </p:spPr>
        </p:pic>
      </p:grpSp>
      <p:sp>
        <p:nvSpPr>
          <p:cNvPr id="18" name="직사각형 17">
            <a:extLst>
              <a:ext uri="{FF2B5EF4-FFF2-40B4-BE49-F238E27FC236}">
                <a16:creationId xmlns="" xmlns:a16="http://schemas.microsoft.com/office/drawing/2014/main" id="{1FD8EA10-12C1-45CC-B280-DEF8B4993E7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Creating two-dimensional shapes using </a:t>
            </a:r>
            <a:r>
              <a:rPr lang="en-US" altLang="ko-KR" sz="1400" dirty="0" err="1">
                <a:solidFill>
                  <a:schemeClr val="tx1"/>
                </a:solidFill>
                <a:latin typeface="SamsungOne 400" panose="020B0503030303020204" pitchFamily="34" charset="0"/>
                <a:ea typeface="SamsungOne 400" panose="020B0503030303020204" pitchFamily="34" charset="0"/>
              </a:rPr>
              <a:t>np.zeros</a:t>
            </a:r>
            <a:r>
              <a:rPr lang="en-US" altLang="ko-KR" sz="1400" dirty="0">
                <a:solidFill>
                  <a:schemeClr val="tx1"/>
                </a:solidFill>
                <a:latin typeface="SamsungOne 400" panose="020B0503030303020204" pitchFamily="34" charset="0"/>
                <a:ea typeface="SamsungOne 400" panose="020B0503030303020204" pitchFamily="34" charset="0"/>
              </a:rPr>
              <a:t>()</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703422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 xmlns:a16="http://schemas.microsoft.com/office/drawing/2014/main" id="{9EA4814A-96E5-4458-B52B-CA63A15A0316}"/>
              </a:ext>
            </a:extLst>
          </p:cNvPr>
          <p:cNvGrpSpPr/>
          <p:nvPr/>
        </p:nvGrpSpPr>
        <p:grpSpPr>
          <a:xfrm>
            <a:off x="558396" y="1700808"/>
            <a:ext cx="8782050" cy="2146149"/>
            <a:chOff x="558396" y="1844825"/>
            <a:chExt cx="8782050" cy="2146149"/>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396" y="1844825"/>
              <a:ext cx="8782050" cy="21461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19291"/>
            <a:stretch/>
          </p:blipFill>
          <p:spPr>
            <a:xfrm>
              <a:off x="607407" y="1946617"/>
              <a:ext cx="8733039" cy="1986439"/>
            </a:xfrm>
            <a:prstGeom prst="rect">
              <a:avLst/>
            </a:prstGeom>
          </p:spPr>
        </p:pic>
      </p:grpSp>
      <p:sp>
        <p:nvSpPr>
          <p:cNvPr id="10" name="직사각형 9">
            <a:extLst>
              <a:ext uri="{FF2B5EF4-FFF2-40B4-BE49-F238E27FC236}">
                <a16:creationId xmlns="" xmlns:a16="http://schemas.microsoft.com/office/drawing/2014/main" id="{9F30AB3B-479C-42B7-9829-4EF3B9A2FA5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If it is created by a different type, designate the parameter name using </a:t>
            </a:r>
            <a:r>
              <a:rPr lang="en-US" altLang="ko-KR" sz="1400" dirty="0" err="1">
                <a:solidFill>
                  <a:schemeClr val="tx1"/>
                </a:solidFill>
                <a:latin typeface="SamsungOne 400" panose="020B0503030303020204" pitchFamily="34" charset="0"/>
                <a:ea typeface="SamsungOne 400" panose="020B0503030303020204" pitchFamily="34" charset="0"/>
              </a:rPr>
              <a:t>dtype</a:t>
            </a:r>
            <a:r>
              <a:rPr lang="en-US" altLang="ko-KR" sz="1400" dirty="0">
                <a:solidFill>
                  <a:schemeClr val="tx1"/>
                </a:solidFill>
                <a:latin typeface="SamsungOne 400" panose="020B0503030303020204" pitchFamily="34" charset="0"/>
                <a:ea typeface="SamsungOne 400" panose="020B0503030303020204" pitchFamily="34" charset="0"/>
              </a:rPr>
              <a:t>.</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413798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5" name="그룹 4">
            <a:extLst>
              <a:ext uri="{FF2B5EF4-FFF2-40B4-BE49-F238E27FC236}">
                <a16:creationId xmlns="" xmlns:a16="http://schemas.microsoft.com/office/drawing/2014/main" id="{3C663656-06E9-45E3-803F-2B7033A65400}"/>
              </a:ext>
            </a:extLst>
          </p:cNvPr>
          <p:cNvGrpSpPr/>
          <p:nvPr/>
        </p:nvGrpSpPr>
        <p:grpSpPr>
          <a:xfrm>
            <a:off x="558396" y="1700808"/>
            <a:ext cx="8782051" cy="2231874"/>
            <a:chOff x="558396" y="1844826"/>
            <a:chExt cx="8782051" cy="2231874"/>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396" y="1844826"/>
              <a:ext cx="8782050" cy="22318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19916" b="6626"/>
            <a:stretch/>
          </p:blipFill>
          <p:spPr>
            <a:xfrm>
              <a:off x="597883" y="1916161"/>
              <a:ext cx="8742564" cy="2084339"/>
            </a:xfrm>
            <a:prstGeom prst="rect">
              <a:avLst/>
            </a:prstGeom>
          </p:spPr>
        </p:pic>
      </p:grpSp>
      <p:sp>
        <p:nvSpPr>
          <p:cNvPr id="12" name="직사각형 11">
            <a:extLst>
              <a:ext uri="{FF2B5EF4-FFF2-40B4-BE49-F238E27FC236}">
                <a16:creationId xmlns="" xmlns:a16="http://schemas.microsoft.com/office/drawing/2014/main" id="{173EB71D-E075-45F8-A676-7D737D9EF4B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Use the </a:t>
            </a:r>
            <a:r>
              <a:rPr lang="en-US" altLang="ko-KR" sz="1400" dirty="0" err="1">
                <a:solidFill>
                  <a:schemeClr val="tx1"/>
                </a:solidFill>
                <a:latin typeface="SamsungOne 400" panose="020B0503030303020204" pitchFamily="34" charset="0"/>
                <a:ea typeface="SamsungOne 400" panose="020B0503030303020204" pitchFamily="34" charset="0"/>
              </a:rPr>
              <a:t>astype</a:t>
            </a:r>
            <a:r>
              <a:rPr lang="en-US" altLang="ko-KR" sz="1400" dirty="0">
                <a:solidFill>
                  <a:schemeClr val="tx1"/>
                </a:solidFill>
                <a:latin typeface="SamsungOne 400" panose="020B0503030303020204" pitchFamily="34" charset="0"/>
                <a:ea typeface="SamsungOne 400" panose="020B0503030303020204" pitchFamily="34" charset="0"/>
              </a:rPr>
              <a:t>() method if you want to change the type to a float. </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4772433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Properties of the NumPy Array</a:t>
            </a:r>
          </a:p>
        </p:txBody>
      </p:sp>
      <p:grpSp>
        <p:nvGrpSpPr>
          <p:cNvPr id="2" name="그룹 1">
            <a:extLst>
              <a:ext uri="{FF2B5EF4-FFF2-40B4-BE49-F238E27FC236}">
                <a16:creationId xmlns="" xmlns:a16="http://schemas.microsoft.com/office/drawing/2014/main" id="{42E697EC-305C-47BB-8B6D-B75BF6DF0777}"/>
              </a:ext>
            </a:extLst>
          </p:cNvPr>
          <p:cNvGrpSpPr/>
          <p:nvPr/>
        </p:nvGrpSpPr>
        <p:grpSpPr>
          <a:xfrm>
            <a:off x="557644" y="5108207"/>
            <a:ext cx="8782050" cy="1224136"/>
            <a:chOff x="557644" y="5157192"/>
            <a:chExt cx="8782050" cy="1224136"/>
          </a:xfrm>
        </p:grpSpPr>
        <p:grpSp>
          <p:nvGrpSpPr>
            <p:cNvPr id="16" name="그룹 15"/>
            <p:cNvGrpSpPr/>
            <p:nvPr/>
          </p:nvGrpSpPr>
          <p:grpSpPr>
            <a:xfrm>
              <a:off x="557644" y="5157192"/>
              <a:ext cx="8782050" cy="1224136"/>
              <a:chOff x="557644" y="5085184"/>
              <a:chExt cx="8782050" cy="1224136"/>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57644" y="5085184"/>
                <a:ext cx="8782050" cy="12241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Size</a:t>
                </a:r>
              </a:p>
            </p:txBody>
          </p:sp>
        </p:grpSp>
        <p:pic>
          <p:nvPicPr>
            <p:cNvPr id="3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58228" y="5797103"/>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 xmlns:a16="http://schemas.microsoft.com/office/drawing/2014/main" id="{EE836FE5-4E63-409C-97E4-2898B8159708}"/>
                </a:ext>
              </a:extLst>
            </p:cNvPr>
            <p:cNvSpPr txBox="1"/>
            <p:nvPr/>
          </p:nvSpPr>
          <p:spPr>
            <a:xfrm>
              <a:off x="917009" y="5774371"/>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6" name="TextBox 35">
              <a:extLst>
                <a:ext uri="{FF2B5EF4-FFF2-40B4-BE49-F238E27FC236}">
                  <a16:creationId xmlns="" xmlns:a16="http://schemas.microsoft.com/office/drawing/2014/main" id="{0800EE66-B78E-4CCD-A49E-31BBE412C7F6}"/>
                </a:ext>
              </a:extLst>
            </p:cNvPr>
            <p:cNvSpPr txBox="1"/>
            <p:nvPr/>
          </p:nvSpPr>
          <p:spPr>
            <a:xfrm>
              <a:off x="1017649" y="6109265"/>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Converting the row and columns into a tuple</a:t>
              </a:r>
            </a:p>
          </p:txBody>
        </p:sp>
      </p:grpSp>
      <p:sp>
        <p:nvSpPr>
          <p:cNvPr id="33" name="Rectangle 12">
            <a:extLst>
              <a:ext uri="{FF2B5EF4-FFF2-40B4-BE49-F238E27FC236}">
                <a16:creationId xmlns="" xmlns:a16="http://schemas.microsoft.com/office/drawing/2014/main" id="{39C1D0BA-7152-4AAC-B295-DCCB5F8378F4}"/>
              </a:ext>
            </a:extLst>
          </p:cNvPr>
          <p:cNvSpPr/>
          <p:nvPr/>
        </p:nvSpPr>
        <p:spPr>
          <a:xfrm>
            <a:off x="711201" y="204233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Note that since it is not a method, () should not be attached. </a:t>
            </a:r>
          </a:p>
        </p:txBody>
      </p:sp>
      <p:sp>
        <p:nvSpPr>
          <p:cNvPr id="32" name="직사각형 31">
            <a:extLst>
              <a:ext uri="{FF2B5EF4-FFF2-40B4-BE49-F238E27FC236}">
                <a16:creationId xmlns="" xmlns:a16="http://schemas.microsoft.com/office/drawing/2014/main" id="{6FEB5214-D12C-463F-8576-F8918DCD1943}"/>
              </a:ext>
            </a:extLst>
          </p:cNvPr>
          <p:cNvSpPr/>
          <p:nvPr/>
        </p:nvSpPr>
        <p:spPr>
          <a:xfrm>
            <a:off x="580388" y="1833801"/>
            <a:ext cx="878205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Explanation of Each Property</a:t>
            </a:r>
          </a:p>
        </p:txBody>
      </p:sp>
      <p:grpSp>
        <p:nvGrpSpPr>
          <p:cNvPr id="6" name="그룹 5">
            <a:extLst>
              <a:ext uri="{FF2B5EF4-FFF2-40B4-BE49-F238E27FC236}">
                <a16:creationId xmlns="" xmlns:a16="http://schemas.microsoft.com/office/drawing/2014/main" id="{75EE43C2-FA57-4DA6-A760-8CE26F66459E}"/>
              </a:ext>
            </a:extLst>
          </p:cNvPr>
          <p:cNvGrpSpPr/>
          <p:nvPr/>
        </p:nvGrpSpPr>
        <p:grpSpPr>
          <a:xfrm>
            <a:off x="558396" y="2420888"/>
            <a:ext cx="8782050" cy="2603862"/>
            <a:chOff x="558396" y="2564904"/>
            <a:chExt cx="8782050" cy="2603862"/>
          </a:xfrm>
        </p:grpSpPr>
        <p:sp>
          <p:nvSpPr>
            <p:cNvPr id="15" name="모서리가 둥근 직사각형 4">
              <a:extLst>
                <a:ext uri="{FF2B5EF4-FFF2-40B4-BE49-F238E27FC236}">
                  <a16:creationId xmlns="" xmlns:a16="http://schemas.microsoft.com/office/drawing/2014/main" id="{A36E3BA1-83BF-4EF9-8B22-BB45DE7AA1FC}"/>
                </a:ext>
              </a:extLst>
            </p:cNvPr>
            <p:cNvSpPr/>
            <p:nvPr/>
          </p:nvSpPr>
          <p:spPr>
            <a:xfrm>
              <a:off x="558396" y="2564904"/>
              <a:ext cx="8782050" cy="26038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5" name="그룹 4">
              <a:extLst>
                <a:ext uri="{FF2B5EF4-FFF2-40B4-BE49-F238E27FC236}">
                  <a16:creationId xmlns="" xmlns:a16="http://schemas.microsoft.com/office/drawing/2014/main" id="{74A6BC96-749F-498F-BAB4-7AAB293937CC}"/>
                </a:ext>
              </a:extLst>
            </p:cNvPr>
            <p:cNvGrpSpPr/>
            <p:nvPr/>
          </p:nvGrpSpPr>
          <p:grpSpPr>
            <a:xfrm>
              <a:off x="607408" y="2617962"/>
              <a:ext cx="8732286" cy="2486372"/>
              <a:chOff x="607408" y="2608337"/>
              <a:chExt cx="8732286" cy="2486372"/>
            </a:xfrm>
          </p:grpSpPr>
          <p:pic>
            <p:nvPicPr>
              <p:cNvPr id="3" name="그림 2"/>
              <p:cNvPicPr>
                <a:picLocks noChangeAspect="1"/>
              </p:cNvPicPr>
              <p:nvPr/>
            </p:nvPicPr>
            <p:blipFill rotWithShape="1">
              <a:blip r:embed="rId5"/>
              <a:srcRect r="15605"/>
              <a:stretch/>
            </p:blipFill>
            <p:spPr>
              <a:xfrm>
                <a:off x="607408" y="2608337"/>
                <a:ext cx="8732286" cy="2486372"/>
              </a:xfrm>
              <a:prstGeom prst="rect">
                <a:avLst/>
              </a:prstGeom>
            </p:spPr>
          </p:pic>
          <p:sp>
            <p:nvSpPr>
              <p:cNvPr id="39" name="직사각형 38"/>
              <p:cNvSpPr/>
              <p:nvPr/>
            </p:nvSpPr>
            <p:spPr>
              <a:xfrm>
                <a:off x="1942584" y="4553219"/>
                <a:ext cx="4573954" cy="21602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직사각형 36">
                <a:extLst>
                  <a:ext uri="{FF2B5EF4-FFF2-40B4-BE49-F238E27FC236}">
                    <a16:creationId xmlns="" xmlns:a16="http://schemas.microsoft.com/office/drawing/2014/main" id="{5284CFC5-6B3A-4C47-9F69-C8C2FCB80174}"/>
                  </a:ext>
                </a:extLst>
              </p:cNvPr>
              <p:cNvSpPr/>
              <p:nvPr/>
            </p:nvSpPr>
            <p:spPr>
              <a:xfrm>
                <a:off x="1947495" y="3835280"/>
                <a:ext cx="4573954" cy="21602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직사각형 37">
                <a:extLst>
                  <a:ext uri="{FF2B5EF4-FFF2-40B4-BE49-F238E27FC236}">
                    <a16:creationId xmlns="" xmlns:a16="http://schemas.microsoft.com/office/drawing/2014/main" id="{EE8E7027-F49C-4667-8C5C-4E9F8D966322}"/>
                  </a:ext>
                </a:extLst>
              </p:cNvPr>
              <p:cNvSpPr/>
              <p:nvPr/>
            </p:nvSpPr>
            <p:spPr>
              <a:xfrm>
                <a:off x="1894656" y="3145004"/>
                <a:ext cx="4573954" cy="21602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7894995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 xmlns:a16="http://schemas.microsoft.com/office/drawing/2014/main" id="{3315CF20-5B99-46F1-87DA-1B6697B73A55}"/>
              </a:ext>
            </a:extLst>
          </p:cNvPr>
          <p:cNvGrpSpPr/>
          <p:nvPr/>
        </p:nvGrpSpPr>
        <p:grpSpPr>
          <a:xfrm>
            <a:off x="558396" y="1700808"/>
            <a:ext cx="8782051" cy="1326999"/>
            <a:chOff x="558396" y="1844826"/>
            <a:chExt cx="8782051" cy="1326999"/>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396" y="1844826"/>
              <a:ext cx="8782050" cy="13269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19247"/>
            <a:stretch/>
          </p:blipFill>
          <p:spPr>
            <a:xfrm>
              <a:off x="616933" y="1883326"/>
              <a:ext cx="8723514" cy="1257641"/>
            </a:xfrm>
            <a:prstGeom prst="rect">
              <a:avLst/>
            </a:prstGeom>
          </p:spPr>
        </p:pic>
      </p:grpSp>
      <p:sp>
        <p:nvSpPr>
          <p:cNvPr id="10" name="직사각형 9">
            <a:extLst>
              <a:ext uri="{FF2B5EF4-FFF2-40B4-BE49-F238E27FC236}">
                <a16:creationId xmlns="" xmlns:a16="http://schemas.microsoft.com/office/drawing/2014/main" id="{7C49809D-6C7F-49D7-B626-B408E4266E2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It should be noted that for one-dimensional arrays, the tuples return the number of elements.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2883071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Reshape</a:t>
            </a:r>
          </a:p>
        </p:txBody>
      </p:sp>
      <p:grpSp>
        <p:nvGrpSpPr>
          <p:cNvPr id="16" name="그룹 15"/>
          <p:cNvGrpSpPr/>
          <p:nvPr/>
        </p:nvGrpSpPr>
        <p:grpSpPr>
          <a:xfrm>
            <a:off x="557644" y="4540170"/>
            <a:ext cx="8782050" cy="720080"/>
            <a:chOff x="557644" y="5085184"/>
            <a:chExt cx="8782050" cy="720080"/>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57644" y="5085184"/>
              <a:ext cx="8782050"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Be sure to input the shape as a tuple.</a:t>
              </a:r>
            </a:p>
          </p:txBody>
        </p:sp>
      </p:grpSp>
      <p:grpSp>
        <p:nvGrpSpPr>
          <p:cNvPr id="3" name="그룹 2">
            <a:extLst>
              <a:ext uri="{FF2B5EF4-FFF2-40B4-BE49-F238E27FC236}">
                <a16:creationId xmlns="" xmlns:a16="http://schemas.microsoft.com/office/drawing/2014/main" id="{DD87FDFC-AF4E-4CCC-8654-137A76925048}"/>
              </a:ext>
            </a:extLst>
          </p:cNvPr>
          <p:cNvGrpSpPr/>
          <p:nvPr/>
        </p:nvGrpSpPr>
        <p:grpSpPr>
          <a:xfrm>
            <a:off x="558396" y="2132856"/>
            <a:ext cx="8782050" cy="2323703"/>
            <a:chOff x="558396" y="2276871"/>
            <a:chExt cx="8782050" cy="2323703"/>
          </a:xfrm>
        </p:grpSpPr>
        <p:sp>
          <p:nvSpPr>
            <p:cNvPr id="15" name="모서리가 둥근 직사각형 4">
              <a:extLst>
                <a:ext uri="{FF2B5EF4-FFF2-40B4-BE49-F238E27FC236}">
                  <a16:creationId xmlns="" xmlns:a16="http://schemas.microsoft.com/office/drawing/2014/main" id="{A36E3BA1-83BF-4EF9-8B22-BB45DE7AA1FC}"/>
                </a:ext>
              </a:extLst>
            </p:cNvPr>
            <p:cNvSpPr/>
            <p:nvPr/>
          </p:nvSpPr>
          <p:spPr>
            <a:xfrm>
              <a:off x="558396" y="2276871"/>
              <a:ext cx="8782050" cy="23237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1246"/>
            <a:stretch/>
          </p:blipFill>
          <p:spPr>
            <a:xfrm>
              <a:off x="626457" y="2334081"/>
              <a:ext cx="8713237" cy="2204540"/>
            </a:xfrm>
            <a:prstGeom prst="rect">
              <a:avLst/>
            </a:prstGeom>
          </p:spPr>
        </p:pic>
      </p:grpSp>
      <p:sp>
        <p:nvSpPr>
          <p:cNvPr id="19" name="직사각형 18">
            <a:extLst>
              <a:ext uri="{FF2B5EF4-FFF2-40B4-BE49-F238E27FC236}">
                <a16:creationId xmlns="" xmlns:a16="http://schemas.microsoft.com/office/drawing/2014/main" id="{27A4AF17-48D3-4F69-BF3A-0F2F4C963D84}"/>
              </a:ext>
            </a:extLst>
          </p:cNvPr>
          <p:cNvSpPr/>
          <p:nvPr/>
        </p:nvSpPr>
        <p:spPr>
          <a:xfrm>
            <a:off x="580388" y="1833801"/>
            <a:ext cx="878205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How to Reshape</a:t>
            </a:r>
          </a:p>
        </p:txBody>
      </p:sp>
    </p:spTree>
    <p:extLst>
      <p:ext uri="{BB962C8B-B14F-4D97-AF65-F5344CB8AC3E}">
        <p14:creationId xmlns:p14="http://schemas.microsoft.com/office/powerpoint/2010/main" val="4252392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672233"/>
            <a:ext cx="8632825" cy="2151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a data type, in computer science and programming languages, is a classification that identifies a type of data such as floats, integers, Booleans, characters, and strings while also determining the size of the data. It should be used by applicable data types. The data types differ by programming language, but most of the data type concepts from the C language are inherited and used and have affected other languages.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Memory is expensive, but when C was introduced, it was expensive and difficult to store a lot of data. As a result, it was designed to be optimized for storing as little space as necessary, which eventually resulted in a data size problem.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in C, integer data types are divided into char(compatible with integers), short, int, and long. Each byte size differs from the other data types.</a:t>
            </a:r>
          </a:p>
        </p:txBody>
      </p:sp>
      <p:sp>
        <p:nvSpPr>
          <p:cNvPr id="10" name="직사각형 9">
            <a:extLst>
              <a:ext uri="{FF2B5EF4-FFF2-40B4-BE49-F238E27FC236}">
                <a16:creationId xmlns="" xmlns:a16="http://schemas.microsoft.com/office/drawing/2014/main" id="{C3D62045-2116-44F6-9155-18F3E9F7DDE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Data Type</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538912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10" name="그룹 9"/>
          <p:cNvGrpSpPr/>
          <p:nvPr/>
        </p:nvGrpSpPr>
        <p:grpSpPr>
          <a:xfrm>
            <a:off x="557644" y="4063617"/>
            <a:ext cx="8782050" cy="880975"/>
            <a:chOff x="557644" y="5085183"/>
            <a:chExt cx="8782050" cy="880975"/>
          </a:xfrm>
        </p:grpSpPr>
        <p:sp>
          <p:nvSpPr>
            <p:cNvPr id="11" name="모서리가 둥근 직사각형 4">
              <a:extLst>
                <a:ext uri="{FF2B5EF4-FFF2-40B4-BE49-F238E27FC236}">
                  <a16:creationId xmlns="" xmlns:a16="http://schemas.microsoft.com/office/drawing/2014/main" id="{C3569CBD-5212-483A-A582-6794A42BDB63}"/>
                </a:ext>
              </a:extLst>
            </p:cNvPr>
            <p:cNvSpPr/>
            <p:nvPr/>
          </p:nvSpPr>
          <p:spPr>
            <a:xfrm>
              <a:off x="557644" y="5085183"/>
              <a:ext cx="8782050" cy="8809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28113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When checked, the shape of the object remains the same. Thus, it should be assigned again to create a new object.</a:t>
              </a:r>
            </a:p>
          </p:txBody>
        </p:sp>
      </p:grpSp>
      <p:grpSp>
        <p:nvGrpSpPr>
          <p:cNvPr id="2" name="그룹 1">
            <a:extLst>
              <a:ext uri="{FF2B5EF4-FFF2-40B4-BE49-F238E27FC236}">
                <a16:creationId xmlns="" xmlns:a16="http://schemas.microsoft.com/office/drawing/2014/main" id="{E351EE51-FB89-4D24-A650-BD6E69C96EF7}"/>
              </a:ext>
            </a:extLst>
          </p:cNvPr>
          <p:cNvGrpSpPr/>
          <p:nvPr/>
        </p:nvGrpSpPr>
        <p:grpSpPr>
          <a:xfrm>
            <a:off x="558396" y="1700808"/>
            <a:ext cx="8782050" cy="2269975"/>
            <a:chOff x="558396" y="1844825"/>
            <a:chExt cx="8782050" cy="2269975"/>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396" y="1844825"/>
              <a:ext cx="8782050" cy="22699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0013"/>
            <a:stretch/>
          </p:blipFill>
          <p:spPr>
            <a:xfrm>
              <a:off x="626457" y="1906068"/>
              <a:ext cx="8713237" cy="2129888"/>
            </a:xfrm>
            <a:prstGeom prst="rect">
              <a:avLst/>
            </a:prstGeom>
          </p:spPr>
        </p:pic>
      </p:grpSp>
      <p:sp>
        <p:nvSpPr>
          <p:cNvPr id="19" name="직사각형 18">
            <a:extLst>
              <a:ext uri="{FF2B5EF4-FFF2-40B4-BE49-F238E27FC236}">
                <a16:creationId xmlns="" xmlns:a16="http://schemas.microsoft.com/office/drawing/2014/main" id="{03A4BA8C-C3E2-43CD-9438-1FA1C1BC8C5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Checking the shape of the object</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7755950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 xmlns:a16="http://schemas.microsoft.com/office/drawing/2014/main" id="{BCBA173D-EAFD-4FF5-80AD-B49CDC301F8E}"/>
              </a:ext>
            </a:extLst>
          </p:cNvPr>
          <p:cNvGrpSpPr/>
          <p:nvPr/>
        </p:nvGrpSpPr>
        <p:grpSpPr>
          <a:xfrm>
            <a:off x="558396" y="1700808"/>
            <a:ext cx="8782050" cy="2946250"/>
            <a:chOff x="558396" y="1844825"/>
            <a:chExt cx="8782050" cy="2946250"/>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396" y="1844825"/>
              <a:ext cx="8782050" cy="29462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19879"/>
            <a:stretch/>
          </p:blipFill>
          <p:spPr>
            <a:xfrm>
              <a:off x="626457" y="1927567"/>
              <a:ext cx="8713989" cy="2808310"/>
            </a:xfrm>
            <a:prstGeom prst="rect">
              <a:avLst/>
            </a:prstGeom>
          </p:spPr>
        </p:pic>
      </p:grpSp>
      <p:sp>
        <p:nvSpPr>
          <p:cNvPr id="10" name="직사각형 9">
            <a:extLst>
              <a:ext uri="{FF2B5EF4-FFF2-40B4-BE49-F238E27FC236}">
                <a16:creationId xmlns="" xmlns:a16="http://schemas.microsoft.com/office/drawing/2014/main" id="{BBD9FFDE-D7D3-483C-A2F2-FDE9560976F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shape can be changed directly.</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4276327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Random Numbers</a:t>
            </a:r>
          </a:p>
        </p:txBody>
      </p:sp>
      <p:grpSp>
        <p:nvGrpSpPr>
          <p:cNvPr id="16" name="그룹 15"/>
          <p:cNvGrpSpPr/>
          <p:nvPr/>
        </p:nvGrpSpPr>
        <p:grpSpPr>
          <a:xfrm>
            <a:off x="557644" y="4602531"/>
            <a:ext cx="8782050" cy="712419"/>
            <a:chOff x="557644" y="5085184"/>
            <a:chExt cx="8782050" cy="712419"/>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57644" y="5085184"/>
              <a:ext cx="8782050" cy="7124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generated data follows the standard normal distribution with shapes in two rows and three columns. </a:t>
              </a:r>
            </a:p>
          </p:txBody>
        </p:sp>
      </p:grpSp>
      <p:grpSp>
        <p:nvGrpSpPr>
          <p:cNvPr id="2" name="그룹 1">
            <a:extLst>
              <a:ext uri="{FF2B5EF4-FFF2-40B4-BE49-F238E27FC236}">
                <a16:creationId xmlns="" xmlns:a16="http://schemas.microsoft.com/office/drawing/2014/main" id="{EB680A44-588C-49A7-939F-A0A56FB94E57}"/>
              </a:ext>
            </a:extLst>
          </p:cNvPr>
          <p:cNvGrpSpPr/>
          <p:nvPr/>
        </p:nvGrpSpPr>
        <p:grpSpPr>
          <a:xfrm>
            <a:off x="558396" y="2348880"/>
            <a:ext cx="8782050" cy="2169021"/>
            <a:chOff x="558396" y="2564903"/>
            <a:chExt cx="8782050" cy="2169021"/>
          </a:xfrm>
        </p:grpSpPr>
        <p:sp>
          <p:nvSpPr>
            <p:cNvPr id="15" name="모서리가 둥근 직사각형 4">
              <a:extLst>
                <a:ext uri="{FF2B5EF4-FFF2-40B4-BE49-F238E27FC236}">
                  <a16:creationId xmlns="" xmlns:a16="http://schemas.microsoft.com/office/drawing/2014/main" id="{A36E3BA1-83BF-4EF9-8B22-BB45DE7AA1FC}"/>
                </a:ext>
              </a:extLst>
            </p:cNvPr>
            <p:cNvSpPr/>
            <p:nvPr/>
          </p:nvSpPr>
          <p:spPr>
            <a:xfrm>
              <a:off x="558396" y="2564903"/>
              <a:ext cx="8782050" cy="216902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1986"/>
            <a:stretch/>
          </p:blipFill>
          <p:spPr>
            <a:xfrm>
              <a:off x="607407" y="2627485"/>
              <a:ext cx="8732287" cy="2021465"/>
            </a:xfrm>
            <a:prstGeom prst="rect">
              <a:avLst/>
            </a:prstGeom>
          </p:spPr>
        </p:pic>
      </p:grpSp>
      <p:sp>
        <p:nvSpPr>
          <p:cNvPr id="19" name="직사각형 18">
            <a:extLst>
              <a:ext uri="{FF2B5EF4-FFF2-40B4-BE49-F238E27FC236}">
                <a16:creationId xmlns="" xmlns:a16="http://schemas.microsoft.com/office/drawing/2014/main" id="{945E5AE4-75C1-4DFC-958C-109E7CD53CE7}"/>
              </a:ext>
            </a:extLst>
          </p:cNvPr>
          <p:cNvSpPr/>
          <p:nvPr/>
        </p:nvSpPr>
        <p:spPr>
          <a:xfrm>
            <a:off x="580388" y="1833801"/>
            <a:ext cx="878205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Data following the standard normal distribution (average 0, standard deviation 1) is generated as random numbers. See help(</a:t>
            </a:r>
            <a:r>
              <a:rPr lang="en-US" altLang="ko-KR" sz="1400" dirty="0" err="1">
                <a:solidFill>
                  <a:schemeClr val="tx1"/>
                </a:solidFill>
                <a:latin typeface="SamsungOne 400" panose="020B0503030303020204" pitchFamily="34" charset="0"/>
                <a:ea typeface="SamsungOne 400" panose="020B0503030303020204" pitchFamily="34" charset="0"/>
              </a:rPr>
              <a:t>np.random.randn</a:t>
            </a:r>
            <a:r>
              <a:rPr lang="en-US" altLang="ko-KR" sz="1400" dirty="0">
                <a:solidFill>
                  <a:schemeClr val="tx1"/>
                </a:solidFill>
                <a:latin typeface="SamsungOne 400" panose="020B0503030303020204" pitchFamily="34" charset="0"/>
                <a:ea typeface="SamsungOne 400" panose="020B0503030303020204" pitchFamily="34" charset="0"/>
              </a:rPr>
              <a:t>) for more detail.</a:t>
            </a:r>
          </a:p>
        </p:txBody>
      </p:sp>
    </p:spTree>
    <p:extLst>
      <p:ext uri="{BB962C8B-B14F-4D97-AF65-F5344CB8AC3E}">
        <p14:creationId xmlns:p14="http://schemas.microsoft.com/office/powerpoint/2010/main" val="5102534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 xmlns:a16="http://schemas.microsoft.com/office/drawing/2014/main" id="{B7598838-1D53-46D4-95E0-4339E4258084}"/>
              </a:ext>
            </a:extLst>
          </p:cNvPr>
          <p:cNvGrpSpPr/>
          <p:nvPr/>
        </p:nvGrpSpPr>
        <p:grpSpPr>
          <a:xfrm>
            <a:off x="558396" y="1700808"/>
            <a:ext cx="8782050" cy="3517750"/>
            <a:chOff x="558396" y="1844825"/>
            <a:chExt cx="8782050" cy="3517750"/>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396" y="1844825"/>
              <a:ext cx="8782050" cy="35177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0032"/>
            <a:stretch/>
          </p:blipFill>
          <p:spPr>
            <a:xfrm>
              <a:off x="597883" y="1915340"/>
              <a:ext cx="8742563" cy="3385867"/>
            </a:xfrm>
            <a:prstGeom prst="rect">
              <a:avLst/>
            </a:prstGeom>
          </p:spPr>
        </p:pic>
      </p:grpSp>
      <p:sp>
        <p:nvSpPr>
          <p:cNvPr id="10" name="직사각형 9">
            <a:extLst>
              <a:ext uri="{FF2B5EF4-FFF2-40B4-BE49-F238E27FC236}">
                <a16:creationId xmlns="" xmlns:a16="http://schemas.microsoft.com/office/drawing/2014/main" id="{D70B14E8-4771-40A6-821B-790C377053E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Creating data2 with 100 rows and 100 columns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4490031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2">
            <a:extLst>
              <a:ext uri="{FF2B5EF4-FFF2-40B4-BE49-F238E27FC236}">
                <a16:creationId xmlns="" xmlns:a16="http://schemas.microsoft.com/office/drawing/2014/main" id="{39C1D0BA-7152-4AAC-B295-DCCB5F8378F4}"/>
              </a:ext>
            </a:extLst>
          </p:cNvPr>
          <p:cNvSpPr/>
          <p:nvPr/>
        </p:nvSpPr>
        <p:spPr>
          <a:xfrm>
            <a:off x="711201" y="5132483"/>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average is close to zero but not completely zero. If more data is generated, then the results get closer to zero.</a:t>
            </a:r>
          </a:p>
        </p:txBody>
      </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 xmlns:a16="http://schemas.microsoft.com/office/drawing/2014/main" id="{A9A2B0F8-BB14-46C1-ACDC-1B28E89DF498}"/>
              </a:ext>
            </a:extLst>
          </p:cNvPr>
          <p:cNvGrpSpPr/>
          <p:nvPr/>
        </p:nvGrpSpPr>
        <p:grpSpPr>
          <a:xfrm>
            <a:off x="558396" y="1700808"/>
            <a:ext cx="8782050" cy="3365350"/>
            <a:chOff x="558396" y="1844825"/>
            <a:chExt cx="8782050" cy="3365350"/>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396" y="1844825"/>
              <a:ext cx="8782050" cy="33653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2032"/>
            <a:stretch/>
          </p:blipFill>
          <p:spPr>
            <a:xfrm>
              <a:off x="616933" y="1877241"/>
              <a:ext cx="8723513" cy="3273126"/>
            </a:xfrm>
            <a:prstGeom prst="rect">
              <a:avLst/>
            </a:prstGeom>
          </p:spPr>
        </p:pic>
      </p:grpSp>
      <p:sp>
        <p:nvSpPr>
          <p:cNvPr id="12" name="직사각형 11">
            <a:extLst>
              <a:ext uri="{FF2B5EF4-FFF2-40B4-BE49-F238E27FC236}">
                <a16:creationId xmlns="" xmlns:a16="http://schemas.microsoft.com/office/drawing/2014/main" id="{8E56C333-BF0D-4CC7-A29B-9C4E00C049D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Go ahead and create data3 as well. </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8590903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6" name="Rectangle 12">
            <a:extLst>
              <a:ext uri="{FF2B5EF4-FFF2-40B4-BE49-F238E27FC236}">
                <a16:creationId xmlns="" xmlns:a16="http://schemas.microsoft.com/office/drawing/2014/main" id="{39C1D0BA-7152-4AAC-B295-DCCB5F8378F4}"/>
              </a:ext>
            </a:extLst>
          </p:cNvPr>
          <p:cNvSpPr/>
          <p:nvPr/>
        </p:nvSpPr>
        <p:spPr>
          <a:xfrm>
            <a:off x="711201" y="1647850"/>
            <a:ext cx="8632824"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compare a Python list and 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NumPy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array that stores a million integers.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run the example below, you can see that the code using NumPy is much faster than the code written with pure Python.</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By approaching np objects, denoted by abbreviating NumPy, you can create 1 million arrays starting from 0 using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arange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method.</a:t>
            </a:r>
          </a:p>
        </p:txBody>
      </p:sp>
      <p:grpSp>
        <p:nvGrpSpPr>
          <p:cNvPr id="2" name="그룹 1">
            <a:extLst>
              <a:ext uri="{FF2B5EF4-FFF2-40B4-BE49-F238E27FC236}">
                <a16:creationId xmlns="" xmlns:a16="http://schemas.microsoft.com/office/drawing/2014/main" id="{D5A00361-CF6E-486B-B2AB-C5ABFA9D1BE1}"/>
              </a:ext>
            </a:extLst>
          </p:cNvPr>
          <p:cNvGrpSpPr/>
          <p:nvPr/>
        </p:nvGrpSpPr>
        <p:grpSpPr>
          <a:xfrm>
            <a:off x="558396" y="2996952"/>
            <a:ext cx="8782050" cy="841623"/>
            <a:chOff x="558396" y="2996952"/>
            <a:chExt cx="8782050" cy="841623"/>
          </a:xfrm>
        </p:grpSpPr>
        <p:sp>
          <p:nvSpPr>
            <p:cNvPr id="9" name="모서리가 둥근 직사각형 4">
              <a:extLst>
                <a:ext uri="{FF2B5EF4-FFF2-40B4-BE49-F238E27FC236}">
                  <a16:creationId xmlns="" xmlns:a16="http://schemas.microsoft.com/office/drawing/2014/main" id="{A36E3BA1-83BF-4EF9-8B22-BB45DE7AA1FC}"/>
                </a:ext>
              </a:extLst>
            </p:cNvPr>
            <p:cNvSpPr/>
            <p:nvPr/>
          </p:nvSpPr>
          <p:spPr>
            <a:xfrm>
              <a:off x="558396" y="2996952"/>
              <a:ext cx="8782050" cy="8416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0" name="그림 9"/>
            <p:cNvPicPr>
              <a:picLocks noChangeAspect="1"/>
            </p:cNvPicPr>
            <p:nvPr/>
          </p:nvPicPr>
          <p:blipFill rotWithShape="1">
            <a:blip r:embed="rId3"/>
            <a:srcRect r="22537" b="15168"/>
            <a:stretch/>
          </p:blipFill>
          <p:spPr>
            <a:xfrm>
              <a:off x="577851" y="3032001"/>
              <a:ext cx="8762595" cy="701799"/>
            </a:xfrm>
            <a:prstGeom prst="rect">
              <a:avLst/>
            </a:prstGeom>
          </p:spPr>
        </p:pic>
      </p:grpSp>
      <p:grpSp>
        <p:nvGrpSpPr>
          <p:cNvPr id="3" name="그룹 2">
            <a:extLst>
              <a:ext uri="{FF2B5EF4-FFF2-40B4-BE49-F238E27FC236}">
                <a16:creationId xmlns="" xmlns:a16="http://schemas.microsoft.com/office/drawing/2014/main" id="{32E90C9F-8062-4211-87EB-A31458B8641C}"/>
              </a:ext>
            </a:extLst>
          </p:cNvPr>
          <p:cNvGrpSpPr/>
          <p:nvPr/>
        </p:nvGrpSpPr>
        <p:grpSpPr>
          <a:xfrm>
            <a:off x="558924" y="4316455"/>
            <a:ext cx="8782050" cy="1656184"/>
            <a:chOff x="558924" y="4581128"/>
            <a:chExt cx="8782050" cy="1656184"/>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924" y="4581128"/>
              <a:ext cx="8782050" cy="16561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그림 11"/>
            <p:cNvPicPr>
              <a:picLocks noChangeAspect="1"/>
            </p:cNvPicPr>
            <p:nvPr/>
          </p:nvPicPr>
          <p:blipFill rotWithShape="1">
            <a:blip r:embed="rId4"/>
            <a:srcRect r="20018"/>
            <a:stretch/>
          </p:blipFill>
          <p:spPr>
            <a:xfrm>
              <a:off x="650093" y="4648038"/>
              <a:ext cx="8690353" cy="1589274"/>
            </a:xfrm>
            <a:prstGeom prst="rect">
              <a:avLst/>
            </a:prstGeom>
          </p:spPr>
        </p:pic>
      </p:grpSp>
      <p:sp>
        <p:nvSpPr>
          <p:cNvPr id="13" name="직사각형 12">
            <a:extLst>
              <a:ext uri="{FF2B5EF4-FFF2-40B4-BE49-F238E27FC236}">
                <a16:creationId xmlns="" xmlns:a16="http://schemas.microsoft.com/office/drawing/2014/main" id="{D744603E-ED61-438E-A55E-87BB4EFB566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Comparing Python Lists vs. </a:t>
            </a:r>
            <a:r>
              <a:rPr lang="en-US" altLang="ko-KR" sz="1400" dirty="0" err="1">
                <a:solidFill>
                  <a:schemeClr val="tx1"/>
                </a:solidFill>
                <a:latin typeface="SamsungOne 400" panose="020B0503030303020204" pitchFamily="34" charset="0"/>
                <a:ea typeface="SamsungOne 400" panose="020B0503030303020204" pitchFamily="34" charset="0"/>
              </a:rPr>
              <a:t>NumPy</a:t>
            </a:r>
            <a:r>
              <a:rPr lang="en-US" altLang="ko-KR" sz="1400" dirty="0">
                <a:solidFill>
                  <a:schemeClr val="tx1"/>
                </a:solidFill>
                <a:latin typeface="SamsungOne 400" panose="020B0503030303020204" pitchFamily="34" charset="0"/>
                <a:ea typeface="SamsungOne 400" panose="020B0503030303020204" pitchFamily="34" charset="0"/>
              </a:rPr>
              <a:t> Arrays: Processing Speed (1/4)</a:t>
            </a:r>
            <a:endParaRPr lang="ko-KR" altLang="en-US" sz="1400" dirty="0">
              <a:solidFill>
                <a:schemeClr val="tx1"/>
              </a:solidFill>
              <a:latin typeface="SamsungOne 400" panose="020B0503030303020204" pitchFamily="34" charset="0"/>
            </a:endParaRPr>
          </a:p>
        </p:txBody>
      </p:sp>
      <p:sp>
        <p:nvSpPr>
          <p:cNvPr id="18" name="Rectangle 12">
            <a:extLst>
              <a:ext uri="{FF2B5EF4-FFF2-40B4-BE49-F238E27FC236}">
                <a16:creationId xmlns="" xmlns:a16="http://schemas.microsoft.com/office/drawing/2014/main" id="{C17AA88D-5AB2-4814-A771-09D069CE59E3}"/>
              </a:ext>
            </a:extLst>
          </p:cNvPr>
          <p:cNvSpPr/>
          <p:nvPr/>
        </p:nvSpPr>
        <p:spPr>
          <a:xfrm>
            <a:off x="711201" y="395311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Here is a data structure of the list for comparison's sake. </a:t>
            </a:r>
          </a:p>
        </p:txBody>
      </p:sp>
    </p:spTree>
    <p:extLst>
      <p:ext uri="{BB962C8B-B14F-4D97-AF65-F5344CB8AC3E}">
        <p14:creationId xmlns:p14="http://schemas.microsoft.com/office/powerpoint/2010/main" val="5630542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5" name="그룹 4">
            <a:extLst>
              <a:ext uri="{FF2B5EF4-FFF2-40B4-BE49-F238E27FC236}">
                <a16:creationId xmlns="" xmlns:a16="http://schemas.microsoft.com/office/drawing/2014/main" id="{2A7987A4-7DCB-4B6D-AB21-1A25E45043AB}"/>
              </a:ext>
            </a:extLst>
          </p:cNvPr>
          <p:cNvGrpSpPr/>
          <p:nvPr/>
        </p:nvGrpSpPr>
        <p:grpSpPr>
          <a:xfrm>
            <a:off x="558396" y="1729383"/>
            <a:ext cx="8782050" cy="1008111"/>
            <a:chOff x="558396" y="1844824"/>
            <a:chExt cx="8782050" cy="1008111"/>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10081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5773"/>
            <a:stretch/>
          </p:blipFill>
          <p:spPr>
            <a:xfrm>
              <a:off x="578833" y="1892260"/>
              <a:ext cx="8760861" cy="854389"/>
            </a:xfrm>
            <a:prstGeom prst="rect">
              <a:avLst/>
            </a:prstGeom>
          </p:spPr>
        </p:pic>
        <p:sp>
          <p:nvSpPr>
            <p:cNvPr id="4" name="직사각형 3"/>
            <p:cNvSpPr/>
            <p:nvPr/>
          </p:nvSpPr>
          <p:spPr>
            <a:xfrm>
              <a:off x="3666703" y="2021574"/>
              <a:ext cx="5601122" cy="27395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그룹 12"/>
          <p:cNvGrpSpPr/>
          <p:nvPr/>
        </p:nvGrpSpPr>
        <p:grpSpPr>
          <a:xfrm>
            <a:off x="557644" y="2846112"/>
            <a:ext cx="8782050" cy="726904"/>
            <a:chOff x="557644" y="5085184"/>
            <a:chExt cx="8782050" cy="726904"/>
          </a:xfrm>
        </p:grpSpPr>
        <p:sp>
          <p:nvSpPr>
            <p:cNvPr id="21" name="모서리가 둥근 직사각형 4">
              <a:extLst>
                <a:ext uri="{FF2B5EF4-FFF2-40B4-BE49-F238E27FC236}">
                  <a16:creationId xmlns="" xmlns:a16="http://schemas.microsoft.com/office/drawing/2014/main" id="{C3569CBD-5212-483A-A582-6794A42BDB63}"/>
                </a:ext>
              </a:extLst>
            </p:cNvPr>
            <p:cNvSpPr/>
            <p:nvPr/>
          </p:nvSpPr>
          <p:spPr>
            <a:xfrm>
              <a:off x="557644" y="5085184"/>
              <a:ext cx="8782050" cy="7269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2"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4" name="TextBox 23">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It returns the result in the form of </a:t>
              </a:r>
              <a:r>
                <a:rPr lang="en-US" altLang="ko-KR" sz="1300" dirty="0" err="1">
                  <a:solidFill>
                    <a:prstClr val="black">
                      <a:lumMod val="85000"/>
                      <a:lumOff val="15000"/>
                    </a:prstClr>
                  </a:solidFill>
                  <a:latin typeface="SamsungOne 400" panose="020B0503030303020204" pitchFamily="34" charset="0"/>
                </a:rPr>
                <a:t>NumPy.ndarray</a:t>
              </a:r>
              <a:r>
                <a:rPr lang="en-US" altLang="ko-KR" sz="1300" dirty="0">
                  <a:solidFill>
                    <a:prstClr val="black">
                      <a:lumMod val="85000"/>
                      <a:lumOff val="15000"/>
                    </a:prstClr>
                  </a:solidFill>
                  <a:latin typeface="SamsungOne 400" panose="020B0503030303020204" pitchFamily="34" charset="0"/>
                </a:rPr>
                <a:t>. This means that there is an array with n-dimensions.</a:t>
              </a:r>
            </a:p>
          </p:txBody>
        </p:sp>
      </p:grpSp>
      <p:sp>
        <p:nvSpPr>
          <p:cNvPr id="16" name="직사각형 15">
            <a:extLst>
              <a:ext uri="{FF2B5EF4-FFF2-40B4-BE49-F238E27FC236}">
                <a16:creationId xmlns="" xmlns:a16="http://schemas.microsoft.com/office/drawing/2014/main" id="{DD7A6560-51BC-4832-B0EA-5B8787FF0FA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Comparing Python Lists vs. NumPy Arrays: Processing Speed (2/4)</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4133050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 xmlns:a16="http://schemas.microsoft.com/office/drawing/2014/main" id="{FAE7517C-A27B-47C6-9F65-E60DDE76C8F9}"/>
              </a:ext>
            </a:extLst>
          </p:cNvPr>
          <p:cNvGrpSpPr/>
          <p:nvPr/>
        </p:nvGrpSpPr>
        <p:grpSpPr>
          <a:xfrm>
            <a:off x="558396" y="2228107"/>
            <a:ext cx="8782050" cy="819894"/>
            <a:chOff x="558396" y="2228107"/>
            <a:chExt cx="8782050" cy="819894"/>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396" y="2228107"/>
              <a:ext cx="8782050" cy="81989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t="7633" r="23196" b="35463"/>
            <a:stretch/>
          </p:blipFill>
          <p:spPr>
            <a:xfrm>
              <a:off x="635983" y="2263911"/>
              <a:ext cx="8704463" cy="745989"/>
            </a:xfrm>
            <a:prstGeom prst="rect">
              <a:avLst/>
            </a:prstGeom>
          </p:spPr>
        </p:pic>
      </p:grpSp>
      <p:sp>
        <p:nvSpPr>
          <p:cNvPr id="12" name="Rectangle 12">
            <a:extLst>
              <a:ext uri="{FF2B5EF4-FFF2-40B4-BE49-F238E27FC236}">
                <a16:creationId xmlns="" xmlns:a16="http://schemas.microsoft.com/office/drawing/2014/main" id="{39C1D0BA-7152-4AAC-B295-DCCB5F8378F4}"/>
              </a:ext>
            </a:extLst>
          </p:cNvPr>
          <p:cNvSpPr/>
          <p:nvPr/>
        </p:nvSpPr>
        <p:spPr>
          <a:xfrm>
            <a:off x="711201" y="3144434"/>
            <a:ext cx="86328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%time is an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IPython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magic command that returns a single execution time. This magic command is a special command designed to easily control general tasks and other operations in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IPython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system.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Magic commands are labeled with a % sign.</a:t>
            </a:r>
          </a:p>
        </p:txBody>
      </p:sp>
      <p:grpSp>
        <p:nvGrpSpPr>
          <p:cNvPr id="4" name="그룹 3">
            <a:extLst>
              <a:ext uri="{FF2B5EF4-FFF2-40B4-BE49-F238E27FC236}">
                <a16:creationId xmlns="" xmlns:a16="http://schemas.microsoft.com/office/drawing/2014/main" id="{9AF670D2-6EC8-44B1-9D2E-94DFB4DDF5CE}"/>
              </a:ext>
            </a:extLst>
          </p:cNvPr>
          <p:cNvGrpSpPr/>
          <p:nvPr/>
        </p:nvGrpSpPr>
        <p:grpSpPr>
          <a:xfrm>
            <a:off x="558924" y="4111803"/>
            <a:ext cx="8782050" cy="786854"/>
            <a:chOff x="558924" y="4375697"/>
            <a:chExt cx="8782050" cy="786854"/>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924" y="4375697"/>
              <a:ext cx="8782050" cy="7868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p:cNvPicPr>
              <a:picLocks noChangeAspect="1"/>
            </p:cNvPicPr>
            <p:nvPr/>
          </p:nvPicPr>
          <p:blipFill rotWithShape="1">
            <a:blip r:embed="rId4"/>
            <a:srcRect r="24696" b="15132"/>
            <a:stretch/>
          </p:blipFill>
          <p:spPr>
            <a:xfrm>
              <a:off x="587376" y="4434197"/>
              <a:ext cx="8753070" cy="633103"/>
            </a:xfrm>
            <a:prstGeom prst="rect">
              <a:avLst/>
            </a:prstGeom>
          </p:spPr>
        </p:pic>
      </p:grpSp>
      <p:sp>
        <p:nvSpPr>
          <p:cNvPr id="16" name="Rectangle 12">
            <a:extLst>
              <a:ext uri="{FF2B5EF4-FFF2-40B4-BE49-F238E27FC236}">
                <a16:creationId xmlns="" xmlns:a16="http://schemas.microsoft.com/office/drawing/2014/main" id="{39C1D0BA-7152-4AAC-B295-DCCB5F8378F4}"/>
              </a:ext>
            </a:extLst>
          </p:cNvPr>
          <p:cNvSpPr/>
          <p:nvPr/>
        </p:nvSpPr>
        <p:spPr>
          <a:xfrm>
            <a:off x="707622" y="1643658"/>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following shows the speed of the Python array and the operation of multiplying each value of 1 million lists by 2, 1000 times.</a:t>
            </a:r>
          </a:p>
        </p:txBody>
      </p:sp>
      <p:sp>
        <p:nvSpPr>
          <p:cNvPr id="18" name="Rectangle 12">
            <a:extLst>
              <a:ext uri="{FF2B5EF4-FFF2-40B4-BE49-F238E27FC236}">
                <a16:creationId xmlns="" xmlns:a16="http://schemas.microsoft.com/office/drawing/2014/main" id="{39C1D0BA-7152-4AAC-B295-DCCB5F8378F4}"/>
              </a:ext>
            </a:extLst>
          </p:cNvPr>
          <p:cNvSpPr/>
          <p:nvPr/>
        </p:nvSpPr>
        <p:spPr>
          <a:xfrm>
            <a:off x="707622" y="4957157"/>
            <a:ext cx="8632824"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took 46.5 seconds. There is a difference of more than 20 times.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Once again, it is important to understand the pros and cons of the arrays and lists we learned earlier to perform large-scale Big Data AI operations in the future. This would be a clear reason why we must learn and use NumPy when operating with such operations.</a:t>
            </a:r>
          </a:p>
        </p:txBody>
      </p:sp>
      <p:sp>
        <p:nvSpPr>
          <p:cNvPr id="19" name="직사각형 18">
            <a:extLst>
              <a:ext uri="{FF2B5EF4-FFF2-40B4-BE49-F238E27FC236}">
                <a16:creationId xmlns="" xmlns:a16="http://schemas.microsoft.com/office/drawing/2014/main" id="{26704344-1A3E-4CA1-843B-EDBDA5576D9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Comparing Python Lists vs. NumPy Arrays: Processing Speed (3/4)</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4929537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6" name="Rectangle 12">
            <a:extLst>
              <a:ext uri="{FF2B5EF4-FFF2-40B4-BE49-F238E27FC236}">
                <a16:creationId xmlns="" xmlns:a16="http://schemas.microsoft.com/office/drawing/2014/main" id="{39C1D0BA-7152-4AAC-B295-DCCB5F8378F4}"/>
              </a:ext>
            </a:extLst>
          </p:cNvPr>
          <p:cNvSpPr/>
          <p:nvPr/>
        </p:nvSpPr>
        <p:spPr>
          <a:xfrm>
            <a:off x="711201" y="1700808"/>
            <a:ext cx="8632824" cy="1956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results may differ in each user’s system, as we just saw on the screen.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Wall time, also called Wall-clock time, is the sum of the entire time it takes for the program to run and end, including CPU, I/O, Sub Program, etc.</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summarize vectorization once more, vectorization is one of the biggest reasons for using NumPy.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Vectorization is the operation of placing data without using loops or indexing.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NumPy’s vectorization optimizes the placement operation with compiled C code by performing it out of sight. For example, the loop statement code for calculating the weight of machine learning uses NumPy vectorization.</a:t>
            </a:r>
          </a:p>
        </p:txBody>
      </p:sp>
      <p:sp>
        <p:nvSpPr>
          <p:cNvPr id="9" name="직사각형 8">
            <a:extLst>
              <a:ext uri="{FF2B5EF4-FFF2-40B4-BE49-F238E27FC236}">
                <a16:creationId xmlns="" xmlns:a16="http://schemas.microsoft.com/office/drawing/2014/main" id="{277ECEDA-85D9-4E8F-9C27-B4976815812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Comparing Python Lists vs. NumPy Arrays: Processing Speed (4/4)</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2054982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Adding Elements to NumPy Arrays</a:t>
            </a:r>
          </a:p>
        </p:txBody>
      </p:sp>
      <p:grpSp>
        <p:nvGrpSpPr>
          <p:cNvPr id="2" name="그룹 1">
            <a:extLst>
              <a:ext uri="{FF2B5EF4-FFF2-40B4-BE49-F238E27FC236}">
                <a16:creationId xmlns="" xmlns:a16="http://schemas.microsoft.com/office/drawing/2014/main" id="{DA61E7DB-0484-4087-9EED-8324D3555DE0}"/>
              </a:ext>
            </a:extLst>
          </p:cNvPr>
          <p:cNvGrpSpPr/>
          <p:nvPr/>
        </p:nvGrpSpPr>
        <p:grpSpPr>
          <a:xfrm>
            <a:off x="558396" y="2375748"/>
            <a:ext cx="8782050" cy="1813722"/>
            <a:chOff x="558396" y="4082253"/>
            <a:chExt cx="8782050" cy="1813722"/>
          </a:xfrm>
        </p:grpSpPr>
        <p:sp>
          <p:nvSpPr>
            <p:cNvPr id="14" name="모서리가 둥근 직사각형 4">
              <a:extLst>
                <a:ext uri="{FF2B5EF4-FFF2-40B4-BE49-F238E27FC236}">
                  <a16:creationId xmlns="" xmlns:a16="http://schemas.microsoft.com/office/drawing/2014/main" id="{A36E3BA1-83BF-4EF9-8B22-BB45DE7AA1FC}"/>
                </a:ext>
              </a:extLst>
            </p:cNvPr>
            <p:cNvSpPr/>
            <p:nvPr/>
          </p:nvSpPr>
          <p:spPr>
            <a:xfrm>
              <a:off x="558396" y="4082253"/>
              <a:ext cx="8782050" cy="181372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3586"/>
            <a:stretch/>
          </p:blipFill>
          <p:spPr>
            <a:xfrm>
              <a:off x="623247" y="4125838"/>
              <a:ext cx="8717199" cy="1694131"/>
            </a:xfrm>
            <a:prstGeom prst="rect">
              <a:avLst/>
            </a:prstGeom>
          </p:spPr>
        </p:pic>
      </p:grpSp>
      <p:sp>
        <p:nvSpPr>
          <p:cNvPr id="11" name="직사각형 10">
            <a:extLst>
              <a:ext uri="{FF2B5EF4-FFF2-40B4-BE49-F238E27FC236}">
                <a16:creationId xmlns="" xmlns:a16="http://schemas.microsoft.com/office/drawing/2014/main" id="{5995726E-E9D4-4FB5-836A-BFF0A27B8BFF}"/>
              </a:ext>
            </a:extLst>
          </p:cNvPr>
          <p:cNvSpPr/>
          <p:nvPr/>
        </p:nvSpPr>
        <p:spPr>
          <a:xfrm>
            <a:off x="580388" y="1833801"/>
            <a:ext cx="878205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 value is added to the one-dimensional data. The rank of the first-dimension is 1. See help.(</a:t>
            </a:r>
            <a:r>
              <a:rPr lang="en-US" altLang="ko-KR" sz="1400" dirty="0" err="1">
                <a:solidFill>
                  <a:schemeClr val="tx1"/>
                </a:solidFill>
                <a:latin typeface="SamsungOne 400" panose="020B0503030303020204" pitchFamily="34" charset="0"/>
                <a:ea typeface="SamsungOne 400" panose="020B0503030303020204" pitchFamily="34" charset="0"/>
              </a:rPr>
              <a:t>np.append</a:t>
            </a:r>
            <a:r>
              <a:rPr lang="en-US" altLang="ko-KR" sz="1400">
                <a:solidFill>
                  <a:schemeClr val="tx1"/>
                </a:solidFill>
                <a:latin typeface="SamsungOne 400" panose="020B0503030303020204" pitchFamily="34" charset="0"/>
                <a:ea typeface="SamsungOne 400" panose="020B0503030303020204" pitchFamily="34" charset="0"/>
              </a:rPr>
              <a:t>) for more detail. </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1378436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0" name="직사각형 9">
            <a:extLst>
              <a:ext uri="{FF2B5EF4-FFF2-40B4-BE49-F238E27FC236}">
                <a16:creationId xmlns="" xmlns:a16="http://schemas.microsoft.com/office/drawing/2014/main" id="{138EC2DA-3A29-4A87-999B-9B065F1C21E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Data Type</a:t>
            </a:r>
            <a:endParaRPr lang="ko-KR" altLang="en-US" sz="1400" dirty="0">
              <a:solidFill>
                <a:schemeClr val="tx1"/>
              </a:solidFill>
              <a:latin typeface="SamsungOne 400" panose="020B0503030303020204" pitchFamily="34" charset="0"/>
            </a:endParaRPr>
          </a:p>
        </p:txBody>
      </p:sp>
      <p:sp>
        <p:nvSpPr>
          <p:cNvPr id="11" name="직사각형 10">
            <a:extLst>
              <a:ext uri="{FF2B5EF4-FFF2-40B4-BE49-F238E27FC236}">
                <a16:creationId xmlns="" xmlns:a16="http://schemas.microsoft.com/office/drawing/2014/main" id="{1E8F9DF5-DCAF-41A6-B322-1F3D9428D821}"/>
              </a:ext>
            </a:extLst>
          </p:cNvPr>
          <p:cNvSpPr/>
          <p:nvPr/>
        </p:nvSpPr>
        <p:spPr>
          <a:xfrm>
            <a:off x="702940" y="1672233"/>
            <a:ext cx="8632825" cy="4059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Second, data structure in computer science refers to the organization, management, and storage of data that enables efficient access and modification. It relies heavily on the data structure to find data in the fastest way. In other words, finding data is a matter of algorithms (which will be explained later), so a good data structure can be said to be a necessary and sufficient condition for a good algorithm.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be more specific, the data structure refers to a group of data values, a relationship between data, and a function or command applicable to the data. Carefully selected data structures make it possible to use more efficient algorithms.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 effectively designed data structure allows operations to be performed with minimal resources, such as execution time or memory capacity.</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are several types of data structures, each of which is tailored for each operation and purpose.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designing various programs, it should be the priority to consider and select the most appropriate data structure. This is because when manufacturing a large-scale system, the implementation difficulty and the final product’s performance depend heavily on the data structure.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Once the data structure is selected, it becomes relatively clear which algorithm needs to be applied. There are times when this order is reversed, and they are when the target operation necessarily requires a particular algorithm, and the given algorithm produces the best performance with the particular data structure. In any case, it is essential to select an appropriate data structure.</a:t>
            </a:r>
          </a:p>
        </p:txBody>
      </p:sp>
    </p:spTree>
    <p:extLst>
      <p:ext uri="{BB962C8B-B14F-4D97-AF65-F5344CB8AC3E}">
        <p14:creationId xmlns:p14="http://schemas.microsoft.com/office/powerpoint/2010/main" val="19596967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6" name="Rectangle 12">
            <a:extLst>
              <a:ext uri="{FF2B5EF4-FFF2-40B4-BE49-F238E27FC236}">
                <a16:creationId xmlns="" xmlns:a16="http://schemas.microsoft.com/office/drawing/2014/main" id="{39C1D0BA-7152-4AAC-B295-DCCB5F8378F4}"/>
              </a:ext>
            </a:extLst>
          </p:cNvPr>
          <p:cNvSpPr/>
          <p:nvPr/>
        </p:nvSpPr>
        <p:spPr>
          <a:xfrm>
            <a:off x="711201" y="1700808"/>
            <a:ext cx="8632824"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You can extend a NumPy array by calling the NumPy.append() method. Note that, unlike the lists, the plus ‘+’ operator cannot be used for this purpose.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an array has orientations, you can specify the directions. For a 2D array, the axis argument set to 0 means vertical extension, while 1 means horizontal extension.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NumPy.append() provides just a view. For the changes to remain, the result should be assigned to a variable.</a:t>
            </a:r>
          </a:p>
        </p:txBody>
      </p:sp>
      <p:sp>
        <p:nvSpPr>
          <p:cNvPr id="9" name="직사각형 8">
            <a:extLst>
              <a:ext uri="{FF2B5EF4-FFF2-40B4-BE49-F238E27FC236}">
                <a16:creationId xmlns="" xmlns:a16="http://schemas.microsoft.com/office/drawing/2014/main" id="{12EABBD2-CBC8-4B5D-9593-B867D7B85BC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NumPy.append</a:t>
            </a:r>
            <a:r>
              <a:rPr lang="en-US" altLang="ko-KR" sz="1400" dirty="0">
                <a:solidFill>
                  <a:schemeClr val="tx1"/>
                </a:solidFill>
                <a:latin typeface="SamsungOne 400" panose="020B0503030303020204" pitchFamily="34" charset="0"/>
                <a:ea typeface="SamsungOne 400" panose="020B0503030303020204" pitchFamily="34" charset="0"/>
              </a:rPr>
              <a:t>() method (1/3)</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9776437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11" name="그룹 10"/>
          <p:cNvGrpSpPr/>
          <p:nvPr/>
        </p:nvGrpSpPr>
        <p:grpSpPr>
          <a:xfrm>
            <a:off x="557644" y="4653508"/>
            <a:ext cx="8782050" cy="726904"/>
            <a:chOff x="557644" y="5085184"/>
            <a:chExt cx="8782050" cy="726904"/>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4"/>
              <a:ext cx="8782050" cy="7269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axis=0 is a row.</a:t>
              </a:r>
            </a:p>
          </p:txBody>
        </p:sp>
      </p:grpSp>
      <p:grpSp>
        <p:nvGrpSpPr>
          <p:cNvPr id="4" name="그룹 3">
            <a:extLst>
              <a:ext uri="{FF2B5EF4-FFF2-40B4-BE49-F238E27FC236}">
                <a16:creationId xmlns="" xmlns:a16="http://schemas.microsoft.com/office/drawing/2014/main" id="{6BC96053-D13E-4D28-98F5-2C9C729B7D36}"/>
              </a:ext>
            </a:extLst>
          </p:cNvPr>
          <p:cNvGrpSpPr/>
          <p:nvPr/>
        </p:nvGrpSpPr>
        <p:grpSpPr>
          <a:xfrm>
            <a:off x="558396" y="1700808"/>
            <a:ext cx="8782050" cy="2880717"/>
            <a:chOff x="558396" y="1772815"/>
            <a:chExt cx="8782050" cy="2880717"/>
          </a:xfrm>
        </p:grpSpPr>
        <p:sp>
          <p:nvSpPr>
            <p:cNvPr id="9" name="모서리가 둥근 직사각형 4">
              <a:extLst>
                <a:ext uri="{FF2B5EF4-FFF2-40B4-BE49-F238E27FC236}">
                  <a16:creationId xmlns="" xmlns:a16="http://schemas.microsoft.com/office/drawing/2014/main" id="{A36E3BA1-83BF-4EF9-8B22-BB45DE7AA1FC}"/>
                </a:ext>
              </a:extLst>
            </p:cNvPr>
            <p:cNvSpPr/>
            <p:nvPr/>
          </p:nvSpPr>
          <p:spPr>
            <a:xfrm>
              <a:off x="558396" y="1772815"/>
              <a:ext cx="8782050" cy="288071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2681" b="33975"/>
            <a:stretch/>
          </p:blipFill>
          <p:spPr>
            <a:xfrm>
              <a:off x="616933" y="1820160"/>
              <a:ext cx="8722761" cy="2745995"/>
            </a:xfrm>
            <a:prstGeom prst="rect">
              <a:avLst/>
            </a:prstGeom>
          </p:spPr>
        </p:pic>
        <p:sp>
          <p:nvSpPr>
            <p:cNvPr id="3" name="직사각형 2"/>
            <p:cNvSpPr/>
            <p:nvPr/>
          </p:nvSpPr>
          <p:spPr>
            <a:xfrm>
              <a:off x="4295724" y="3289175"/>
              <a:ext cx="1209725" cy="2636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직사각형 20">
            <a:extLst>
              <a:ext uri="{FF2B5EF4-FFF2-40B4-BE49-F238E27FC236}">
                <a16:creationId xmlns="" xmlns:a16="http://schemas.microsoft.com/office/drawing/2014/main" id="{CF2EFB94-8B68-400E-80FC-E1E5A2BC958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 400" panose="020B0503030303020204" pitchFamily="34" charset="0"/>
                <a:ea typeface="SamsungOne 400" panose="020B0503030303020204" pitchFamily="34" charset="0"/>
              </a:rPr>
              <a:t>NumPy.append</a:t>
            </a:r>
            <a:r>
              <a:rPr lang="en-US" altLang="ko-KR" sz="1400" dirty="0">
                <a:solidFill>
                  <a:schemeClr val="tx1"/>
                </a:solidFill>
                <a:latin typeface="SamsungOne 400" panose="020B0503030303020204" pitchFamily="34" charset="0"/>
                <a:ea typeface="SamsungOne 400" panose="020B0503030303020204" pitchFamily="34" charset="0"/>
              </a:rPr>
              <a:t>() method (2/3)</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1496228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11" name="그룹 10"/>
          <p:cNvGrpSpPr/>
          <p:nvPr/>
        </p:nvGrpSpPr>
        <p:grpSpPr>
          <a:xfrm>
            <a:off x="557644" y="3241551"/>
            <a:ext cx="8782050" cy="726904"/>
            <a:chOff x="557644" y="5085184"/>
            <a:chExt cx="8782050" cy="726904"/>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4"/>
              <a:ext cx="8782050" cy="7269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axis=1 is a column.</a:t>
              </a:r>
            </a:p>
          </p:txBody>
        </p:sp>
      </p:grpSp>
      <p:grpSp>
        <p:nvGrpSpPr>
          <p:cNvPr id="2" name="그룹 1">
            <a:extLst>
              <a:ext uri="{FF2B5EF4-FFF2-40B4-BE49-F238E27FC236}">
                <a16:creationId xmlns="" xmlns:a16="http://schemas.microsoft.com/office/drawing/2014/main" id="{CDEF4D07-3646-4BC0-85D2-368867ECD7D0}"/>
              </a:ext>
            </a:extLst>
          </p:cNvPr>
          <p:cNvGrpSpPr/>
          <p:nvPr/>
        </p:nvGrpSpPr>
        <p:grpSpPr>
          <a:xfrm>
            <a:off x="558396" y="1700808"/>
            <a:ext cx="8782050" cy="1440159"/>
            <a:chOff x="558396" y="1772816"/>
            <a:chExt cx="8782050" cy="1440159"/>
          </a:xfrm>
        </p:grpSpPr>
        <p:sp>
          <p:nvSpPr>
            <p:cNvPr id="9" name="모서리가 둥근 직사각형 4">
              <a:extLst>
                <a:ext uri="{FF2B5EF4-FFF2-40B4-BE49-F238E27FC236}">
                  <a16:creationId xmlns="" xmlns:a16="http://schemas.microsoft.com/office/drawing/2014/main" id="{A36E3BA1-83BF-4EF9-8B22-BB45DE7AA1FC}"/>
                </a:ext>
              </a:extLst>
            </p:cNvPr>
            <p:cNvSpPr/>
            <p:nvPr/>
          </p:nvSpPr>
          <p:spPr>
            <a:xfrm>
              <a:off x="558396" y="1772816"/>
              <a:ext cx="8782050" cy="144015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24039"/>
            <a:stretch/>
          </p:blipFill>
          <p:spPr>
            <a:xfrm>
              <a:off x="607408" y="1817196"/>
              <a:ext cx="8732286" cy="1338316"/>
            </a:xfrm>
            <a:prstGeom prst="rect">
              <a:avLst/>
            </a:prstGeom>
          </p:spPr>
        </p:pic>
      </p:grpSp>
      <p:sp>
        <p:nvSpPr>
          <p:cNvPr id="16" name="직사각형 15">
            <a:extLst>
              <a:ext uri="{FF2B5EF4-FFF2-40B4-BE49-F238E27FC236}">
                <a16:creationId xmlns="" xmlns:a16="http://schemas.microsoft.com/office/drawing/2014/main" id="{2111DCE7-A3C7-449B-A26E-08DF675F39F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 400" panose="020B0503030303020204" pitchFamily="34" charset="0"/>
                <a:ea typeface="SamsungOne 400" panose="020B0503030303020204" pitchFamily="34" charset="0"/>
              </a:rPr>
              <a:t>NumPy.append</a:t>
            </a:r>
            <a:r>
              <a:rPr lang="en-US" altLang="ko-KR" sz="1400" dirty="0">
                <a:solidFill>
                  <a:schemeClr val="tx1"/>
                </a:solidFill>
                <a:latin typeface="SamsungOne 400" panose="020B0503030303020204" pitchFamily="34" charset="0"/>
                <a:ea typeface="SamsungOne 400" panose="020B0503030303020204" pitchFamily="34" charset="0"/>
              </a:rPr>
              <a:t>() method (3/3)</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4443548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Deleting Elements from NumPy Arrays</a:t>
            </a:r>
          </a:p>
        </p:txBody>
      </p:sp>
      <p:grpSp>
        <p:nvGrpSpPr>
          <p:cNvPr id="12" name="그룹 11"/>
          <p:cNvGrpSpPr/>
          <p:nvPr/>
        </p:nvGrpSpPr>
        <p:grpSpPr>
          <a:xfrm>
            <a:off x="557644" y="5094709"/>
            <a:ext cx="8782050" cy="1220366"/>
            <a:chOff x="557644" y="5085184"/>
            <a:chExt cx="8782050" cy="1220366"/>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4"/>
              <a:ext cx="8782050" cy="12203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a:t>
              </a:r>
              <a:r>
                <a:rPr lang="ko-KR" altLang="en-US"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102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7" name="TextBox 16">
              <a:extLst>
                <a:ext uri="{FF2B5EF4-FFF2-40B4-BE49-F238E27FC236}">
                  <a16:creationId xmlns="" xmlns:a16="http://schemas.microsoft.com/office/drawing/2014/main" id="{0800EE66-B78E-4CCD-A49E-31BBE412C7F6}"/>
                </a:ext>
              </a:extLst>
            </p:cNvPr>
            <p:cNvSpPr txBox="1"/>
            <p:nvPr/>
          </p:nvSpPr>
          <p:spPr>
            <a:xfrm>
              <a:off x="1021818" y="546351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Delete the corresponding index element.</a:t>
              </a:r>
            </a:p>
          </p:txBody>
        </p:sp>
      </p:grpSp>
      <p:grpSp>
        <p:nvGrpSpPr>
          <p:cNvPr id="5" name="그룹 4">
            <a:extLst>
              <a:ext uri="{FF2B5EF4-FFF2-40B4-BE49-F238E27FC236}">
                <a16:creationId xmlns="" xmlns:a16="http://schemas.microsoft.com/office/drawing/2014/main" id="{2921CE23-B2F5-4966-B711-F991F2522585}"/>
              </a:ext>
            </a:extLst>
          </p:cNvPr>
          <p:cNvGrpSpPr/>
          <p:nvPr/>
        </p:nvGrpSpPr>
        <p:grpSpPr>
          <a:xfrm>
            <a:off x="662397" y="5733187"/>
            <a:ext cx="8640559" cy="506374"/>
            <a:chOff x="662397" y="5818912"/>
            <a:chExt cx="8640559" cy="506374"/>
          </a:xfrm>
        </p:grpSpPr>
        <p:pic>
          <p:nvPicPr>
            <p:cNvPr id="19"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84164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 xmlns:a16="http://schemas.microsoft.com/office/drawing/2014/main" id="{EE836FE5-4E63-409C-97E4-2898B8159708}"/>
                </a:ext>
              </a:extLst>
            </p:cNvPr>
            <p:cNvSpPr txBox="1"/>
            <p:nvPr/>
          </p:nvSpPr>
          <p:spPr>
            <a:xfrm>
              <a:off x="921178" y="581891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a:t>
              </a:r>
              <a:r>
                <a:rPr lang="ko-KR" altLang="en-US"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103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 xmlns:a16="http://schemas.microsoft.com/office/drawing/2014/main" id="{0800EE66-B78E-4CCD-A49E-31BBE412C7F6}"/>
                </a:ext>
              </a:extLst>
            </p:cNvPr>
            <p:cNvSpPr txBox="1"/>
            <p:nvPr/>
          </p:nvSpPr>
          <p:spPr>
            <a:xfrm>
              <a:off x="1021818" y="612523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Although the element was deleted, the array remains the same because no assignment was made. </a:t>
              </a:r>
            </a:p>
          </p:txBody>
        </p:sp>
      </p:grpSp>
      <p:sp>
        <p:nvSpPr>
          <p:cNvPr id="30" name="직사각형 29">
            <a:extLst>
              <a:ext uri="{FF2B5EF4-FFF2-40B4-BE49-F238E27FC236}">
                <a16:creationId xmlns="" xmlns:a16="http://schemas.microsoft.com/office/drawing/2014/main" id="{392F96A6-14A4-4598-AB1B-892AC3FBE7D4}"/>
              </a:ext>
            </a:extLst>
          </p:cNvPr>
          <p:cNvSpPr/>
          <p:nvPr/>
        </p:nvSpPr>
        <p:spPr>
          <a:xfrm>
            <a:off x="580388" y="1833801"/>
            <a:ext cx="878205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Method of Deleting Elements from Arrays</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(1/2)</a:t>
            </a:r>
          </a:p>
        </p:txBody>
      </p:sp>
      <p:grpSp>
        <p:nvGrpSpPr>
          <p:cNvPr id="3" name="그룹 2">
            <a:extLst>
              <a:ext uri="{FF2B5EF4-FFF2-40B4-BE49-F238E27FC236}">
                <a16:creationId xmlns="" xmlns:a16="http://schemas.microsoft.com/office/drawing/2014/main" id="{8B48E453-3911-46E2-9C39-3C09C7DF3331}"/>
              </a:ext>
            </a:extLst>
          </p:cNvPr>
          <p:cNvGrpSpPr/>
          <p:nvPr/>
        </p:nvGrpSpPr>
        <p:grpSpPr>
          <a:xfrm>
            <a:off x="558396" y="2132856"/>
            <a:ext cx="8782050" cy="2880319"/>
            <a:chOff x="558396" y="2276873"/>
            <a:chExt cx="8782050" cy="2880319"/>
          </a:xfrm>
        </p:grpSpPr>
        <p:sp>
          <p:nvSpPr>
            <p:cNvPr id="14" name="모서리가 둥근 직사각형 4">
              <a:extLst>
                <a:ext uri="{FF2B5EF4-FFF2-40B4-BE49-F238E27FC236}">
                  <a16:creationId xmlns="" xmlns:a16="http://schemas.microsoft.com/office/drawing/2014/main" id="{A36E3BA1-83BF-4EF9-8B22-BB45DE7AA1FC}"/>
                </a:ext>
              </a:extLst>
            </p:cNvPr>
            <p:cNvSpPr/>
            <p:nvPr/>
          </p:nvSpPr>
          <p:spPr>
            <a:xfrm>
              <a:off x="558396" y="2276873"/>
              <a:ext cx="8782050" cy="28803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t="2574" r="19072"/>
            <a:stretch/>
          </p:blipFill>
          <p:spPr>
            <a:xfrm>
              <a:off x="688297" y="2357829"/>
              <a:ext cx="8651397" cy="2789838"/>
            </a:xfrm>
            <a:prstGeom prst="rect">
              <a:avLst/>
            </a:prstGeom>
          </p:spPr>
        </p:pic>
        <p:sp>
          <p:nvSpPr>
            <p:cNvPr id="31" name="직사각형 30">
              <a:extLst>
                <a:ext uri="{FF2B5EF4-FFF2-40B4-BE49-F238E27FC236}">
                  <a16:creationId xmlns="" xmlns:a16="http://schemas.microsoft.com/office/drawing/2014/main" id="{C75308A4-7424-4217-820B-8FF8CF346748}"/>
                </a:ext>
              </a:extLst>
            </p:cNvPr>
            <p:cNvSpPr/>
            <p:nvPr/>
          </p:nvSpPr>
          <p:spPr>
            <a:xfrm>
              <a:off x="2705049" y="3702943"/>
              <a:ext cx="2246363" cy="2636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387837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NumPy Array Basics</a:t>
              </a: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 xmlns:a16="http://schemas.microsoft.com/office/drawing/2014/main" id="{87619224-E61C-4510-8792-F87E2444CC3A}"/>
              </a:ext>
            </a:extLst>
          </p:cNvPr>
          <p:cNvGrpSpPr/>
          <p:nvPr/>
        </p:nvGrpSpPr>
        <p:grpSpPr>
          <a:xfrm>
            <a:off x="557644" y="4321667"/>
            <a:ext cx="8782050" cy="1267573"/>
            <a:chOff x="557644" y="4790327"/>
            <a:chExt cx="8782050" cy="1267573"/>
          </a:xfrm>
        </p:grpSpPr>
        <p:grpSp>
          <p:nvGrpSpPr>
            <p:cNvPr id="11" name="그룹 10"/>
            <p:cNvGrpSpPr/>
            <p:nvPr/>
          </p:nvGrpSpPr>
          <p:grpSpPr>
            <a:xfrm>
              <a:off x="557644" y="4790327"/>
              <a:ext cx="8782050" cy="1267573"/>
              <a:chOff x="557644" y="5085183"/>
              <a:chExt cx="8782050" cy="1267573"/>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3"/>
                <a:ext cx="8782050" cy="126757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Delete the first row.</a:t>
                </a:r>
              </a:p>
            </p:txBody>
          </p:sp>
        </p:grpSp>
        <p:pic>
          <p:nvPicPr>
            <p:cNvPr id="2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5052" y="5457535"/>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 xmlns:a16="http://schemas.microsoft.com/office/drawing/2014/main" id="{EE836FE5-4E63-409C-97E4-2898B8159708}"/>
                </a:ext>
              </a:extLst>
            </p:cNvPr>
            <p:cNvSpPr txBox="1"/>
            <p:nvPr/>
          </p:nvSpPr>
          <p:spPr>
            <a:xfrm>
              <a:off x="923833" y="5434803"/>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5" name="TextBox 24">
              <a:extLst>
                <a:ext uri="{FF2B5EF4-FFF2-40B4-BE49-F238E27FC236}">
                  <a16:creationId xmlns="" xmlns:a16="http://schemas.microsoft.com/office/drawing/2014/main" id="{0800EE66-B78E-4CCD-A49E-31BBE412C7F6}"/>
                </a:ext>
              </a:extLst>
            </p:cNvPr>
            <p:cNvSpPr txBox="1"/>
            <p:nvPr/>
          </p:nvSpPr>
          <p:spPr>
            <a:xfrm>
              <a:off x="1024473" y="576969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Delete the second column.</a:t>
              </a:r>
            </a:p>
          </p:txBody>
        </p:sp>
      </p:grpSp>
      <p:sp>
        <p:nvSpPr>
          <p:cNvPr id="27" name="직사각형 26">
            <a:extLst>
              <a:ext uri="{FF2B5EF4-FFF2-40B4-BE49-F238E27FC236}">
                <a16:creationId xmlns="" xmlns:a16="http://schemas.microsoft.com/office/drawing/2014/main" id="{45917177-0863-4D80-B179-7C655D63A63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Method of Deleting Elements from Arrays</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(2/2)</a:t>
            </a:r>
          </a:p>
        </p:txBody>
      </p:sp>
      <p:grpSp>
        <p:nvGrpSpPr>
          <p:cNvPr id="5" name="그룹 4">
            <a:extLst>
              <a:ext uri="{FF2B5EF4-FFF2-40B4-BE49-F238E27FC236}">
                <a16:creationId xmlns="" xmlns:a16="http://schemas.microsoft.com/office/drawing/2014/main" id="{6A2827E6-14E6-460F-A884-7D78C9EDFBA5}"/>
              </a:ext>
            </a:extLst>
          </p:cNvPr>
          <p:cNvGrpSpPr/>
          <p:nvPr/>
        </p:nvGrpSpPr>
        <p:grpSpPr>
          <a:xfrm>
            <a:off x="558396" y="1700808"/>
            <a:ext cx="8782050" cy="2542009"/>
            <a:chOff x="558396" y="1772815"/>
            <a:chExt cx="8782050" cy="2542009"/>
          </a:xfrm>
        </p:grpSpPr>
        <p:sp>
          <p:nvSpPr>
            <p:cNvPr id="9" name="모서리가 둥근 직사각형 4">
              <a:extLst>
                <a:ext uri="{FF2B5EF4-FFF2-40B4-BE49-F238E27FC236}">
                  <a16:creationId xmlns="" xmlns:a16="http://schemas.microsoft.com/office/drawing/2014/main" id="{A36E3BA1-83BF-4EF9-8B22-BB45DE7AA1FC}"/>
                </a:ext>
              </a:extLst>
            </p:cNvPr>
            <p:cNvSpPr/>
            <p:nvPr/>
          </p:nvSpPr>
          <p:spPr>
            <a:xfrm>
              <a:off x="558396" y="1772815"/>
              <a:ext cx="8782050" cy="25420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r="20165"/>
            <a:stretch/>
          </p:blipFill>
          <p:spPr>
            <a:xfrm>
              <a:off x="674083" y="1812751"/>
              <a:ext cx="8665612" cy="2421984"/>
            </a:xfrm>
            <a:prstGeom prst="rect">
              <a:avLst/>
            </a:prstGeom>
          </p:spPr>
        </p:pic>
        <p:sp>
          <p:nvSpPr>
            <p:cNvPr id="28" name="직사각형 27">
              <a:extLst>
                <a:ext uri="{FF2B5EF4-FFF2-40B4-BE49-F238E27FC236}">
                  <a16:creationId xmlns="" xmlns:a16="http://schemas.microsoft.com/office/drawing/2014/main" id="{C85B1721-F02B-43A8-A32F-093C0A69966C}"/>
                </a:ext>
              </a:extLst>
            </p:cNvPr>
            <p:cNvSpPr/>
            <p:nvPr/>
          </p:nvSpPr>
          <p:spPr>
            <a:xfrm>
              <a:off x="3257499" y="1959868"/>
              <a:ext cx="1466901" cy="2636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직사각형 28">
              <a:extLst>
                <a:ext uri="{FF2B5EF4-FFF2-40B4-BE49-F238E27FC236}">
                  <a16:creationId xmlns="" xmlns:a16="http://schemas.microsoft.com/office/drawing/2014/main" id="{7E552CCD-98C6-40C0-92B7-2BE783584934}"/>
                </a:ext>
              </a:extLst>
            </p:cNvPr>
            <p:cNvSpPr/>
            <p:nvPr/>
          </p:nvSpPr>
          <p:spPr>
            <a:xfrm>
              <a:off x="3257499" y="3541018"/>
              <a:ext cx="1466901" cy="2636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05234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33">
            <a:extLst>
              <a:ext uri="{FF2B5EF4-FFF2-40B4-BE49-F238E27FC236}">
                <a16:creationId xmlns="" xmlns:a16="http://schemas.microsoft.com/office/drawing/2014/main" id="{86DA347F-AA3A-4C85-BA53-489ED1BBA39A}"/>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3400" b="0"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NumPy Array Data Structure for Optimal Computational Performance</a:t>
            </a:r>
          </a:p>
        </p:txBody>
      </p:sp>
      <p:sp>
        <p:nvSpPr>
          <p:cNvPr id="22" name="직사각형 133">
            <a:extLst>
              <a:ext uri="{FF2B5EF4-FFF2-40B4-BE49-F238E27FC236}">
                <a16:creationId xmlns="" xmlns:a16="http://schemas.microsoft.com/office/drawing/2014/main" id="{475F72F3-A457-49C1-B859-09245F327721}"/>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1.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25" name="그룹 24">
            <a:extLst>
              <a:ext uri="{FF2B5EF4-FFF2-40B4-BE49-F238E27FC236}">
                <a16:creationId xmlns="" xmlns:a16="http://schemas.microsoft.com/office/drawing/2014/main" id="{46E08036-8F3E-486A-B6C8-49F6930AC658}"/>
              </a:ext>
            </a:extLst>
          </p:cNvPr>
          <p:cNvGrpSpPr/>
          <p:nvPr/>
        </p:nvGrpSpPr>
        <p:grpSpPr>
          <a:xfrm>
            <a:off x="1025537" y="4628753"/>
            <a:ext cx="7851751" cy="1087349"/>
            <a:chOff x="1025537" y="4609703"/>
            <a:chExt cx="7851751" cy="1087349"/>
          </a:xfrm>
        </p:grpSpPr>
        <p:sp>
          <p:nvSpPr>
            <p:cNvPr id="31" name="직사각형 30">
              <a:extLst>
                <a:ext uri="{FF2B5EF4-FFF2-40B4-BE49-F238E27FC236}">
                  <a16:creationId xmlns="" xmlns:a16="http://schemas.microsoft.com/office/drawing/2014/main" id="{28AA8F4B-E0A0-449B-AEBE-4AFFD56BE13C}"/>
                </a:ext>
              </a:extLst>
            </p:cNvPr>
            <p:cNvSpPr/>
            <p:nvPr/>
          </p:nvSpPr>
          <p:spPr>
            <a:xfrm>
              <a:off x="1025537" y="4609703"/>
              <a:ext cx="4185332" cy="1087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NumPy Arrays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1.2. NumPy Array Basics</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1.3. NumPy Array Operations</a:t>
              </a:r>
            </a:p>
          </p:txBody>
        </p:sp>
        <p:sp>
          <p:nvSpPr>
            <p:cNvPr id="32" name="직사각형 31">
              <a:extLst>
                <a:ext uri="{FF2B5EF4-FFF2-40B4-BE49-F238E27FC236}">
                  <a16:creationId xmlns="" xmlns:a16="http://schemas.microsoft.com/office/drawing/2014/main" id="{3A74E5AB-B7FC-4188-BB1E-85BC77A45DAD}"/>
                </a:ext>
              </a:extLst>
            </p:cNvPr>
            <p:cNvSpPr/>
            <p:nvPr/>
          </p:nvSpPr>
          <p:spPr>
            <a:xfrm>
              <a:off x="4691956" y="4609703"/>
              <a:ext cx="4185332" cy="68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algn="l" defTabSz="457200" rtl="0" eaLnBrk="1" fontAlgn="auto" latinLnBrk="0" hangingPunct="1">
                <a:lnSpc>
                  <a:spcPct val="100000"/>
                </a:lnSpc>
                <a:spcBef>
                  <a:spcPts val="0"/>
                </a:spcBef>
                <a:spcAft>
                  <a:spcPts val="1000"/>
                </a:spcAft>
                <a:buClrTx/>
                <a:buSzPct val="120000"/>
                <a:buFontTx/>
                <a:buBlip>
                  <a:blip r:embed="rId3"/>
                </a:buBlip>
                <a:tabLst/>
                <a:defRPr/>
              </a:pP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1.4. NumPy Indexing and Slicing</a:t>
              </a:r>
            </a:p>
            <a:p>
              <a:pPr marL="176213" marR="0" lvl="0" indent="-176213" algn="l" defTabSz="457200" rtl="0" eaLnBrk="1" fontAlgn="auto" latinLnBrk="0" hangingPunct="1">
                <a:lnSpc>
                  <a:spcPct val="100000"/>
                </a:lnSpc>
                <a:spcBef>
                  <a:spcPts val="0"/>
                </a:spcBef>
                <a:spcAft>
                  <a:spcPts val="1000"/>
                </a:spcAft>
                <a:buClrTx/>
                <a:buSzPct val="120000"/>
                <a:buFontTx/>
                <a:buBlip>
                  <a:blip r:embed="rId3"/>
                </a:buBlip>
                <a:tabLst/>
                <a:defRPr/>
              </a:pP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1.5. Array Transposition and Axis Swap</a:t>
              </a:r>
            </a:p>
          </p:txBody>
        </p:sp>
      </p:grpSp>
    </p:spTree>
    <p:extLst>
      <p:ext uri="{BB962C8B-B14F-4D97-AF65-F5344CB8AC3E}">
        <p14:creationId xmlns:p14="http://schemas.microsoft.com/office/powerpoint/2010/main" val="31566537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Basic Operations</a:t>
            </a:r>
          </a:p>
        </p:txBody>
      </p:sp>
      <p:grpSp>
        <p:nvGrpSpPr>
          <p:cNvPr id="30" name="그룹 2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1" name="직사각형 3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32" name="직사각형 3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sp>
        <p:nvSpPr>
          <p:cNvPr id="23" name="Rectangle 12">
            <a:extLst>
              <a:ext uri="{FF2B5EF4-FFF2-40B4-BE49-F238E27FC236}">
                <a16:creationId xmlns="" xmlns:a16="http://schemas.microsoft.com/office/drawing/2014/main" id="{39C1D0BA-7152-4AAC-B295-DCCB5F8378F4}"/>
              </a:ext>
            </a:extLst>
          </p:cNvPr>
          <p:cNvSpPr/>
          <p:nvPr/>
        </p:nvSpPr>
        <p:spPr>
          <a:xfrm>
            <a:off x="712182" y="2507754"/>
            <a:ext cx="8632824" cy="1956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this reason, popular machine learning and deep learning libraries, such as scikit-learn,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PyTorch</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etc., were all made based on NumPy.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is a summary of the characteristics of NumPy that we’ve learned so far. </a:t>
            </a:r>
          </a:p>
          <a:p>
            <a:pPr marL="361950" lvl="1" indent="-180975">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low-level, high-performance library implemented in C</a:t>
            </a:r>
          </a:p>
          <a:p>
            <a:pPr marL="361950" lvl="1" indent="-180975">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Supports fast, memory-effective multidimensional array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ndarray</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operations</a:t>
            </a:r>
          </a:p>
          <a:p>
            <a:pPr marL="361950" lvl="1" indent="-180975">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Supports various computational functions such as linear algebra, random number generator, Fourier transform, etc. </a:t>
            </a:r>
          </a:p>
        </p:txBody>
      </p:sp>
      <p:sp>
        <p:nvSpPr>
          <p:cNvPr id="10" name="직사각형 9">
            <a:extLst>
              <a:ext uri="{FF2B5EF4-FFF2-40B4-BE49-F238E27FC236}">
                <a16:creationId xmlns="" xmlns:a16="http://schemas.microsoft.com/office/drawing/2014/main" id="{6A76555F-7FF2-424D-A19D-33C90DF72AF5}"/>
              </a:ext>
            </a:extLst>
          </p:cNvPr>
          <p:cNvSpPr/>
          <p:nvPr/>
        </p:nvSpPr>
        <p:spPr>
          <a:xfrm>
            <a:off x="580388" y="1833801"/>
            <a:ext cx="878205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We learned earlier that the unique feature of the NumPy array operation is that data can be processed collectively without using a for loop statement, which is called vectorization. In this case, arithmetic operations between arrays of the same size are applied in each element unit of the array. </a:t>
            </a:r>
          </a:p>
        </p:txBody>
      </p:sp>
    </p:spTree>
    <p:extLst>
      <p:ext uri="{BB962C8B-B14F-4D97-AF65-F5344CB8AC3E}">
        <p14:creationId xmlns:p14="http://schemas.microsoft.com/office/powerpoint/2010/main" val="8679768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 xmlns:a16="http://schemas.microsoft.com/office/drawing/2014/main" id="{B4209AC6-12C9-469F-B53F-EFACA4746B90}"/>
              </a:ext>
            </a:extLst>
          </p:cNvPr>
          <p:cNvGrpSpPr/>
          <p:nvPr/>
        </p:nvGrpSpPr>
        <p:grpSpPr>
          <a:xfrm>
            <a:off x="558396" y="1700808"/>
            <a:ext cx="8782050" cy="2113384"/>
            <a:chOff x="558396" y="1772816"/>
            <a:chExt cx="8782050" cy="2113384"/>
          </a:xfrm>
        </p:grpSpPr>
        <p:sp>
          <p:nvSpPr>
            <p:cNvPr id="9" name="모서리가 둥근 직사각형 4">
              <a:extLst>
                <a:ext uri="{FF2B5EF4-FFF2-40B4-BE49-F238E27FC236}">
                  <a16:creationId xmlns="" xmlns:a16="http://schemas.microsoft.com/office/drawing/2014/main" id="{A36E3BA1-83BF-4EF9-8B22-BB45DE7AA1FC}"/>
                </a:ext>
              </a:extLst>
            </p:cNvPr>
            <p:cNvSpPr/>
            <p:nvPr/>
          </p:nvSpPr>
          <p:spPr>
            <a:xfrm>
              <a:off x="558396" y="1772816"/>
              <a:ext cx="8782050" cy="21133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2419" r="17472"/>
            <a:stretch/>
          </p:blipFill>
          <p:spPr>
            <a:xfrm>
              <a:off x="723131" y="1822481"/>
              <a:ext cx="8616564" cy="1999254"/>
            </a:xfrm>
            <a:prstGeom prst="rect">
              <a:avLst/>
            </a:prstGeom>
          </p:spPr>
        </p:pic>
      </p:grpSp>
      <p:grpSp>
        <p:nvGrpSpPr>
          <p:cNvPr id="21" name="그룹 20"/>
          <p:cNvGrpSpPr/>
          <p:nvPr/>
        </p:nvGrpSpPr>
        <p:grpSpPr>
          <a:xfrm>
            <a:off x="558396" y="3918546"/>
            <a:ext cx="8782050" cy="726905"/>
            <a:chOff x="557644" y="5085183"/>
            <a:chExt cx="8782050" cy="726905"/>
          </a:xfrm>
        </p:grpSpPr>
        <p:sp>
          <p:nvSpPr>
            <p:cNvPr id="22" name="모서리가 둥근 직사각형 4">
              <a:extLst>
                <a:ext uri="{FF2B5EF4-FFF2-40B4-BE49-F238E27FC236}">
                  <a16:creationId xmlns="" xmlns:a16="http://schemas.microsoft.com/office/drawing/2014/main" id="{C3569CBD-5212-483A-A582-6794A42BDB63}"/>
                </a:ext>
              </a:extLst>
            </p:cNvPr>
            <p:cNvSpPr/>
            <p:nvPr/>
          </p:nvSpPr>
          <p:spPr>
            <a:xfrm>
              <a:off x="557644" y="5085183"/>
              <a:ext cx="8782050" cy="72690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6"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8" name="TextBox 27">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a list, the + operator means connecting the given elements.</a:t>
              </a:r>
            </a:p>
          </p:txBody>
        </p:sp>
      </p:grpSp>
      <p:sp>
        <p:nvSpPr>
          <p:cNvPr id="15" name="직사각형 14">
            <a:extLst>
              <a:ext uri="{FF2B5EF4-FFF2-40B4-BE49-F238E27FC236}">
                <a16:creationId xmlns="" xmlns:a16="http://schemas.microsoft.com/office/drawing/2014/main" id="{CFCB4BBA-297B-41A5-849C-EFBB85CBB29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Comparing Python Lists and NumPy Arrays: + Operator</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0821590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1" name="그룹 20"/>
          <p:cNvGrpSpPr/>
          <p:nvPr/>
        </p:nvGrpSpPr>
        <p:grpSpPr>
          <a:xfrm>
            <a:off x="548119" y="3284959"/>
            <a:ext cx="8782050" cy="726905"/>
            <a:chOff x="557644" y="5085183"/>
            <a:chExt cx="8782050" cy="726905"/>
          </a:xfrm>
        </p:grpSpPr>
        <p:sp>
          <p:nvSpPr>
            <p:cNvPr id="22" name="모서리가 둥근 직사각형 4">
              <a:extLst>
                <a:ext uri="{FF2B5EF4-FFF2-40B4-BE49-F238E27FC236}">
                  <a16:creationId xmlns="" xmlns:a16="http://schemas.microsoft.com/office/drawing/2014/main" id="{C3569CBD-5212-483A-A582-6794A42BDB63}"/>
                </a:ext>
              </a:extLst>
            </p:cNvPr>
            <p:cNvSpPr/>
            <p:nvPr/>
          </p:nvSpPr>
          <p:spPr>
            <a:xfrm>
              <a:off x="557644" y="5085183"/>
              <a:ext cx="8782050" cy="72690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6"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8" name="TextBox 27">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a NumPy array, each element is calculated. </a:t>
              </a:r>
            </a:p>
          </p:txBody>
        </p:sp>
      </p:grpSp>
      <p:grpSp>
        <p:nvGrpSpPr>
          <p:cNvPr id="3" name="그룹 2">
            <a:extLst>
              <a:ext uri="{FF2B5EF4-FFF2-40B4-BE49-F238E27FC236}">
                <a16:creationId xmlns="" xmlns:a16="http://schemas.microsoft.com/office/drawing/2014/main" id="{7D98267D-2BD7-441F-BFAA-DB90DBE7233C}"/>
              </a:ext>
            </a:extLst>
          </p:cNvPr>
          <p:cNvGrpSpPr/>
          <p:nvPr/>
        </p:nvGrpSpPr>
        <p:grpSpPr>
          <a:xfrm>
            <a:off x="558396" y="1700808"/>
            <a:ext cx="8782050" cy="1512168"/>
            <a:chOff x="558396" y="1772816"/>
            <a:chExt cx="8782050" cy="1512168"/>
          </a:xfrm>
        </p:grpSpPr>
        <p:sp>
          <p:nvSpPr>
            <p:cNvPr id="9" name="모서리가 둥근 직사각형 4">
              <a:extLst>
                <a:ext uri="{FF2B5EF4-FFF2-40B4-BE49-F238E27FC236}">
                  <a16:creationId xmlns="" xmlns:a16="http://schemas.microsoft.com/office/drawing/2014/main" id="{A36E3BA1-83BF-4EF9-8B22-BB45DE7AA1FC}"/>
                </a:ext>
              </a:extLst>
            </p:cNvPr>
            <p:cNvSpPr/>
            <p:nvPr/>
          </p:nvSpPr>
          <p:spPr>
            <a:xfrm>
              <a:off x="558396" y="1772816"/>
              <a:ext cx="8782050" cy="151216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692" r="21863"/>
            <a:stretch/>
          </p:blipFill>
          <p:spPr>
            <a:xfrm>
              <a:off x="670173" y="1847017"/>
              <a:ext cx="8669522" cy="1365959"/>
            </a:xfrm>
            <a:prstGeom prst="rect">
              <a:avLst/>
            </a:prstGeom>
          </p:spPr>
        </p:pic>
      </p:grpSp>
      <p:sp>
        <p:nvSpPr>
          <p:cNvPr id="15" name="직사각형 14">
            <a:extLst>
              <a:ext uri="{FF2B5EF4-FFF2-40B4-BE49-F238E27FC236}">
                <a16:creationId xmlns="" xmlns:a16="http://schemas.microsoft.com/office/drawing/2014/main" id="{ADC64C44-A4A1-49B8-84E0-12FF8FABED0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Comparing Python Lists and NumPy Arrays: + Operator</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2675853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 xmlns:a16="http://schemas.microsoft.com/office/drawing/2014/main" id="{71F6C6A8-3A39-4C96-9343-7D4930DE2B5C}"/>
              </a:ext>
            </a:extLst>
          </p:cNvPr>
          <p:cNvGrpSpPr/>
          <p:nvPr/>
        </p:nvGrpSpPr>
        <p:grpSpPr>
          <a:xfrm>
            <a:off x="558396" y="1916832"/>
            <a:ext cx="8782051" cy="4392488"/>
            <a:chOff x="558396" y="1979401"/>
            <a:chExt cx="8782051" cy="4392488"/>
          </a:xfrm>
        </p:grpSpPr>
        <p:sp>
          <p:nvSpPr>
            <p:cNvPr id="9" name="모서리가 둥근 직사각형 4">
              <a:extLst>
                <a:ext uri="{FF2B5EF4-FFF2-40B4-BE49-F238E27FC236}">
                  <a16:creationId xmlns="" xmlns:a16="http://schemas.microsoft.com/office/drawing/2014/main" id="{A36E3BA1-83BF-4EF9-8B22-BB45DE7AA1FC}"/>
                </a:ext>
              </a:extLst>
            </p:cNvPr>
            <p:cNvSpPr/>
            <p:nvPr/>
          </p:nvSpPr>
          <p:spPr>
            <a:xfrm>
              <a:off x="558396" y="1979401"/>
              <a:ext cx="8782050" cy="43924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2088" r="14290"/>
            <a:stretch/>
          </p:blipFill>
          <p:spPr>
            <a:xfrm>
              <a:off x="685801" y="2084418"/>
              <a:ext cx="8654646" cy="4203432"/>
            </a:xfrm>
            <a:prstGeom prst="rect">
              <a:avLst/>
            </a:prstGeom>
          </p:spPr>
        </p:pic>
      </p:grpSp>
      <p:sp>
        <p:nvSpPr>
          <p:cNvPr id="10" name="직사각형 9">
            <a:extLst>
              <a:ext uri="{FF2B5EF4-FFF2-40B4-BE49-F238E27FC236}">
                <a16:creationId xmlns="" xmlns:a16="http://schemas.microsoft.com/office/drawing/2014/main" id="{70BDCA2E-00E3-4689-9B0E-59AE17399794}"/>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If the shape of the array is the same, you can perform addition, subtraction, multiplication, and division operations.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691772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1" name="직사각형 10">
            <a:extLst>
              <a:ext uri="{FF2B5EF4-FFF2-40B4-BE49-F238E27FC236}">
                <a16:creationId xmlns="" xmlns:a16="http://schemas.microsoft.com/office/drawing/2014/main" id="{116C9605-AFE0-4022-A02E-7D89689D991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Algorithm</a:t>
            </a:r>
          </a:p>
        </p:txBody>
      </p:sp>
      <p:sp>
        <p:nvSpPr>
          <p:cNvPr id="12" name="직사각형 11">
            <a:extLst>
              <a:ext uri="{FF2B5EF4-FFF2-40B4-BE49-F238E27FC236}">
                <a16:creationId xmlns="" xmlns:a16="http://schemas.microsoft.com/office/drawing/2014/main" id="{9732AC4F-4908-477B-99C8-F3B000089646}"/>
              </a:ext>
            </a:extLst>
          </p:cNvPr>
          <p:cNvSpPr/>
          <p:nvPr/>
        </p:nvSpPr>
        <p:spPr>
          <a:xfrm>
            <a:off x="702940" y="1672233"/>
            <a:ext cx="8632825" cy="1550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Third, an algorithm is a formulation of a set of procedures or methods to solve any solvable problem and refers to a step-by-step procedure for executing a calculation.</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Algorithms are the most important in the fields of machine learning and deep learning, areas we will cover in the future because it requires work with a lot of data.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end, as the performance of the algorithm is directly related to the performance of the data structure, it can be said that it is most important to know precisely where to use a certain data structure.</a:t>
            </a:r>
          </a:p>
        </p:txBody>
      </p:sp>
    </p:spTree>
    <p:extLst>
      <p:ext uri="{BB962C8B-B14F-4D97-AF65-F5344CB8AC3E}">
        <p14:creationId xmlns:p14="http://schemas.microsoft.com/office/powerpoint/2010/main" val="31601489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 xmlns:a16="http://schemas.microsoft.com/office/drawing/2014/main" id="{56CF2D2D-E2F1-462C-AE28-24D7A4229175}"/>
              </a:ext>
            </a:extLst>
          </p:cNvPr>
          <p:cNvGrpSpPr/>
          <p:nvPr/>
        </p:nvGrpSpPr>
        <p:grpSpPr>
          <a:xfrm>
            <a:off x="558396" y="1700808"/>
            <a:ext cx="8782050" cy="1941934"/>
            <a:chOff x="558396" y="1772816"/>
            <a:chExt cx="8782050" cy="1941934"/>
          </a:xfrm>
        </p:grpSpPr>
        <p:sp>
          <p:nvSpPr>
            <p:cNvPr id="9" name="모서리가 둥근 직사각형 4">
              <a:extLst>
                <a:ext uri="{FF2B5EF4-FFF2-40B4-BE49-F238E27FC236}">
                  <a16:creationId xmlns="" xmlns:a16="http://schemas.microsoft.com/office/drawing/2014/main" id="{A36E3BA1-83BF-4EF9-8B22-BB45DE7AA1FC}"/>
                </a:ext>
              </a:extLst>
            </p:cNvPr>
            <p:cNvSpPr/>
            <p:nvPr/>
          </p:nvSpPr>
          <p:spPr>
            <a:xfrm>
              <a:off x="558396" y="1772816"/>
              <a:ext cx="8782050" cy="19419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1040"/>
            <a:stretch/>
          </p:blipFill>
          <p:spPr>
            <a:xfrm>
              <a:off x="578833" y="1846674"/>
              <a:ext cx="8760861" cy="1798349"/>
            </a:xfrm>
            <a:prstGeom prst="rect">
              <a:avLst/>
            </a:prstGeom>
          </p:spPr>
        </p:pic>
      </p:grpSp>
      <p:grpSp>
        <p:nvGrpSpPr>
          <p:cNvPr id="3" name="그룹 2">
            <a:extLst>
              <a:ext uri="{FF2B5EF4-FFF2-40B4-BE49-F238E27FC236}">
                <a16:creationId xmlns="" xmlns:a16="http://schemas.microsoft.com/office/drawing/2014/main" id="{1B8BA689-6693-4145-AF08-B1E7FCB783E1}"/>
              </a:ext>
            </a:extLst>
          </p:cNvPr>
          <p:cNvGrpSpPr/>
          <p:nvPr/>
        </p:nvGrpSpPr>
        <p:grpSpPr>
          <a:xfrm>
            <a:off x="557644" y="3714724"/>
            <a:ext cx="8782050" cy="1226443"/>
            <a:chOff x="557644" y="4301721"/>
            <a:chExt cx="8782050" cy="1226443"/>
          </a:xfrm>
        </p:grpSpPr>
        <p:grpSp>
          <p:nvGrpSpPr>
            <p:cNvPr id="11" name="그룹 10"/>
            <p:cNvGrpSpPr/>
            <p:nvPr/>
          </p:nvGrpSpPr>
          <p:grpSpPr>
            <a:xfrm>
              <a:off x="557644" y="4301721"/>
              <a:ext cx="8782050" cy="1226443"/>
              <a:chOff x="557644" y="5085182"/>
              <a:chExt cx="8782050" cy="1226443"/>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2"/>
                <a:ext cx="8782050" cy="12264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a list, the * operator means repetition.</a:t>
                </a:r>
              </a:p>
            </p:txBody>
          </p:sp>
        </p:grpSp>
        <p:pic>
          <p:nvPicPr>
            <p:cNvPr id="16"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493300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 xmlns:a16="http://schemas.microsoft.com/office/drawing/2014/main" id="{EE836FE5-4E63-409C-97E4-2898B8159708}"/>
                </a:ext>
              </a:extLst>
            </p:cNvPr>
            <p:cNvSpPr txBox="1"/>
            <p:nvPr/>
          </p:nvSpPr>
          <p:spPr>
            <a:xfrm>
              <a:off x="918992" y="4910275"/>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 xmlns:a16="http://schemas.microsoft.com/office/drawing/2014/main" id="{0800EE66-B78E-4CCD-A49E-31BBE412C7F6}"/>
                </a:ext>
              </a:extLst>
            </p:cNvPr>
            <p:cNvSpPr txBox="1"/>
            <p:nvPr/>
          </p:nvSpPr>
          <p:spPr>
            <a:xfrm>
              <a:off x="1019632" y="524516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Multiplication in a NumPy array returns the multiplication result of each element.</a:t>
              </a:r>
            </a:p>
          </p:txBody>
        </p:sp>
      </p:grpSp>
      <p:sp>
        <p:nvSpPr>
          <p:cNvPr id="19" name="직사각형 18">
            <a:extLst>
              <a:ext uri="{FF2B5EF4-FFF2-40B4-BE49-F238E27FC236}">
                <a16:creationId xmlns="" xmlns:a16="http://schemas.microsoft.com/office/drawing/2014/main" id="{7560F508-ADFB-42B8-9511-99388EB09E3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Comparing Python Lists and NumPy Arrays: Multiplication</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0149844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7" name="그룹 6">
            <a:extLst>
              <a:ext uri="{FF2B5EF4-FFF2-40B4-BE49-F238E27FC236}">
                <a16:creationId xmlns="" xmlns:a16="http://schemas.microsoft.com/office/drawing/2014/main" id="{A17FF4FC-551F-422F-A534-1C4FFDE2A193}"/>
              </a:ext>
            </a:extLst>
          </p:cNvPr>
          <p:cNvGrpSpPr/>
          <p:nvPr/>
        </p:nvGrpSpPr>
        <p:grpSpPr>
          <a:xfrm>
            <a:off x="557644" y="4088742"/>
            <a:ext cx="8782050" cy="1337432"/>
            <a:chOff x="557644" y="4491868"/>
            <a:chExt cx="8782050" cy="1337432"/>
          </a:xfrm>
        </p:grpSpPr>
        <p:grpSp>
          <p:nvGrpSpPr>
            <p:cNvPr id="11" name="그룹 10"/>
            <p:cNvGrpSpPr/>
            <p:nvPr/>
          </p:nvGrpSpPr>
          <p:grpSpPr>
            <a:xfrm>
              <a:off x="557644" y="4491868"/>
              <a:ext cx="8782050" cy="1337432"/>
              <a:chOff x="557644" y="5085183"/>
              <a:chExt cx="8782050" cy="1337432"/>
            </a:xfrm>
          </p:grpSpPr>
          <p:sp>
            <p:nvSpPr>
              <p:cNvPr id="12" name="모서리가 둥근 직사각형 4">
                <a:extLst>
                  <a:ext uri="{FF2B5EF4-FFF2-40B4-BE49-F238E27FC236}">
                    <a16:creationId xmlns="" xmlns:a16="http://schemas.microsoft.com/office/drawing/2014/main" id="{C3569CBD-5212-483A-A582-6794A42BDB63}"/>
                  </a:ext>
                </a:extLst>
              </p:cNvPr>
              <p:cNvSpPr/>
              <p:nvPr/>
            </p:nvSpPr>
            <p:spPr>
              <a:xfrm>
                <a:off x="557644" y="5085183"/>
                <a:ext cx="8782050" cy="13374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NumPy, the repeat method is used to repeat each element.</a:t>
                </a:r>
              </a:p>
            </p:txBody>
          </p:sp>
        </p:grpSp>
        <p:pic>
          <p:nvPicPr>
            <p:cNvPr id="16"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221039"/>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 xmlns:a16="http://schemas.microsoft.com/office/drawing/2014/main" id="{EE836FE5-4E63-409C-97E4-2898B8159708}"/>
                </a:ext>
              </a:extLst>
            </p:cNvPr>
            <p:cNvSpPr txBox="1"/>
            <p:nvPr/>
          </p:nvSpPr>
          <p:spPr>
            <a:xfrm>
              <a:off x="918992" y="5198307"/>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 xmlns:a16="http://schemas.microsoft.com/office/drawing/2014/main" id="{0800EE66-B78E-4CCD-A49E-31BBE412C7F6}"/>
                </a:ext>
              </a:extLst>
            </p:cNvPr>
            <p:cNvSpPr txBox="1"/>
            <p:nvPr/>
          </p:nvSpPr>
          <p:spPr>
            <a:xfrm>
              <a:off x="1019632" y="553320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NumPy, the tile method is used for repeating the array.</a:t>
              </a:r>
            </a:p>
          </p:txBody>
        </p:sp>
      </p:grpSp>
      <p:sp>
        <p:nvSpPr>
          <p:cNvPr id="19" name="직사각형 18">
            <a:extLst>
              <a:ext uri="{FF2B5EF4-FFF2-40B4-BE49-F238E27FC236}">
                <a16:creationId xmlns="" xmlns:a16="http://schemas.microsoft.com/office/drawing/2014/main" id="{8E693F57-4752-4A26-BCF4-A5FEFDC5C4E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repeat &amp; tile</a:t>
            </a:r>
            <a:endParaRPr lang="ko-KR" altLang="en-US" sz="1400" dirty="0">
              <a:solidFill>
                <a:schemeClr val="tx1"/>
              </a:solidFill>
              <a:latin typeface="SamsungOne 400" panose="020B0503030303020204" pitchFamily="34" charset="0"/>
            </a:endParaRPr>
          </a:p>
        </p:txBody>
      </p:sp>
      <p:grpSp>
        <p:nvGrpSpPr>
          <p:cNvPr id="4" name="그룹 3">
            <a:extLst>
              <a:ext uri="{FF2B5EF4-FFF2-40B4-BE49-F238E27FC236}">
                <a16:creationId xmlns="" xmlns:a16="http://schemas.microsoft.com/office/drawing/2014/main" id="{6667501E-FBB4-4847-A13B-11B0D04CFE81}"/>
              </a:ext>
            </a:extLst>
          </p:cNvPr>
          <p:cNvGrpSpPr/>
          <p:nvPr/>
        </p:nvGrpSpPr>
        <p:grpSpPr>
          <a:xfrm>
            <a:off x="558396" y="1700808"/>
            <a:ext cx="8782050" cy="2284750"/>
            <a:chOff x="558396" y="1700808"/>
            <a:chExt cx="8782050" cy="2284750"/>
          </a:xfrm>
        </p:grpSpPr>
        <p:grpSp>
          <p:nvGrpSpPr>
            <p:cNvPr id="2" name="그룹 1">
              <a:extLst>
                <a:ext uri="{FF2B5EF4-FFF2-40B4-BE49-F238E27FC236}">
                  <a16:creationId xmlns="" xmlns:a16="http://schemas.microsoft.com/office/drawing/2014/main" id="{0D174889-A96E-4B2F-8880-C76F6E95F6D4}"/>
                </a:ext>
              </a:extLst>
            </p:cNvPr>
            <p:cNvGrpSpPr/>
            <p:nvPr/>
          </p:nvGrpSpPr>
          <p:grpSpPr>
            <a:xfrm>
              <a:off x="558396" y="1700808"/>
              <a:ext cx="8782050" cy="2284750"/>
              <a:chOff x="558396" y="1772816"/>
              <a:chExt cx="8782050" cy="2284750"/>
            </a:xfrm>
          </p:grpSpPr>
          <p:sp>
            <p:nvSpPr>
              <p:cNvPr id="9" name="모서리가 둥근 직사각형 4">
                <a:extLst>
                  <a:ext uri="{FF2B5EF4-FFF2-40B4-BE49-F238E27FC236}">
                    <a16:creationId xmlns="" xmlns:a16="http://schemas.microsoft.com/office/drawing/2014/main" id="{A36E3BA1-83BF-4EF9-8B22-BB45DE7AA1FC}"/>
                  </a:ext>
                </a:extLst>
              </p:cNvPr>
              <p:cNvSpPr/>
              <p:nvPr/>
            </p:nvSpPr>
            <p:spPr>
              <a:xfrm>
                <a:off x="558396" y="1772816"/>
                <a:ext cx="8782050" cy="22847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5"/>
              <a:srcRect r="17291"/>
              <a:stretch/>
            </p:blipFill>
            <p:spPr>
              <a:xfrm>
                <a:off x="578833" y="1829952"/>
                <a:ext cx="8760862" cy="2157859"/>
              </a:xfrm>
              <a:prstGeom prst="rect">
                <a:avLst/>
              </a:prstGeom>
            </p:spPr>
          </p:pic>
        </p:grpSp>
        <p:sp>
          <p:nvSpPr>
            <p:cNvPr id="20" name="직사각형 19">
              <a:extLst>
                <a:ext uri="{FF2B5EF4-FFF2-40B4-BE49-F238E27FC236}">
                  <a16:creationId xmlns="" xmlns:a16="http://schemas.microsoft.com/office/drawing/2014/main" id="{98C89599-2D31-4346-B04C-D914646E86C1}"/>
                </a:ext>
              </a:extLst>
            </p:cNvPr>
            <p:cNvSpPr/>
            <p:nvPr/>
          </p:nvSpPr>
          <p:spPr>
            <a:xfrm>
              <a:off x="2575148" y="2602634"/>
              <a:ext cx="5040560" cy="2636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직사각형 20">
              <a:extLst>
                <a:ext uri="{FF2B5EF4-FFF2-40B4-BE49-F238E27FC236}">
                  <a16:creationId xmlns="" xmlns:a16="http://schemas.microsoft.com/office/drawing/2014/main" id="{84ED791D-F15B-4A87-93ED-89F0931B28C1}"/>
                </a:ext>
              </a:extLst>
            </p:cNvPr>
            <p:cNvSpPr/>
            <p:nvPr/>
          </p:nvSpPr>
          <p:spPr>
            <a:xfrm>
              <a:off x="2428389" y="3328493"/>
              <a:ext cx="5040560" cy="2636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271350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 xmlns:a16="http://schemas.microsoft.com/office/drawing/2014/main" id="{83106C8D-92A8-4F0D-AF3F-47DA474D3C83}"/>
              </a:ext>
            </a:extLst>
          </p:cNvPr>
          <p:cNvGrpSpPr/>
          <p:nvPr/>
        </p:nvGrpSpPr>
        <p:grpSpPr>
          <a:xfrm>
            <a:off x="558396" y="1700808"/>
            <a:ext cx="8782050" cy="3675484"/>
            <a:chOff x="558396" y="1772816"/>
            <a:chExt cx="8782050" cy="3675484"/>
          </a:xfrm>
        </p:grpSpPr>
        <p:sp>
          <p:nvSpPr>
            <p:cNvPr id="9" name="모서리가 둥근 직사각형 4">
              <a:extLst>
                <a:ext uri="{FF2B5EF4-FFF2-40B4-BE49-F238E27FC236}">
                  <a16:creationId xmlns="" xmlns:a16="http://schemas.microsoft.com/office/drawing/2014/main" id="{A36E3BA1-83BF-4EF9-8B22-BB45DE7AA1FC}"/>
                </a:ext>
              </a:extLst>
            </p:cNvPr>
            <p:cNvSpPr/>
            <p:nvPr/>
          </p:nvSpPr>
          <p:spPr>
            <a:xfrm>
              <a:off x="558396" y="1772816"/>
              <a:ext cx="8782050" cy="36754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19860"/>
            <a:stretch/>
          </p:blipFill>
          <p:spPr>
            <a:xfrm>
              <a:off x="569308" y="1857821"/>
              <a:ext cx="8771138" cy="3515369"/>
            </a:xfrm>
            <a:prstGeom prst="rect">
              <a:avLst/>
            </a:prstGeom>
          </p:spPr>
        </p:pic>
      </p:grpSp>
      <p:sp>
        <p:nvSpPr>
          <p:cNvPr id="10" name="직사각형 9">
            <a:extLst>
              <a:ext uri="{FF2B5EF4-FFF2-40B4-BE49-F238E27FC236}">
                <a16:creationId xmlns="" xmlns:a16="http://schemas.microsoft.com/office/drawing/2014/main" id="{2965B147-44E6-448B-AD1E-253CDE25202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When using the tile method, the array can be repeated into a two-dimensional form. </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2724457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 xmlns:a16="http://schemas.microsoft.com/office/drawing/2014/main" id="{1410F01D-3ECD-41CA-A6F7-4CF1F29A982A}"/>
              </a:ext>
            </a:extLst>
          </p:cNvPr>
          <p:cNvGrpSpPr/>
          <p:nvPr/>
        </p:nvGrpSpPr>
        <p:grpSpPr>
          <a:xfrm>
            <a:off x="558396" y="1700808"/>
            <a:ext cx="8782050" cy="1584176"/>
            <a:chOff x="558396" y="1772816"/>
            <a:chExt cx="8782050" cy="1584176"/>
          </a:xfrm>
        </p:grpSpPr>
        <p:sp>
          <p:nvSpPr>
            <p:cNvPr id="9" name="모서리가 둥근 직사각형 4">
              <a:extLst>
                <a:ext uri="{FF2B5EF4-FFF2-40B4-BE49-F238E27FC236}">
                  <a16:creationId xmlns="" xmlns:a16="http://schemas.microsoft.com/office/drawing/2014/main" id="{A36E3BA1-83BF-4EF9-8B22-BB45DE7AA1FC}"/>
                </a:ext>
              </a:extLst>
            </p:cNvPr>
            <p:cNvSpPr/>
            <p:nvPr/>
          </p:nvSpPr>
          <p:spPr>
            <a:xfrm>
              <a:off x="558396" y="1772816"/>
              <a:ext cx="8782050" cy="15841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1782"/>
            <a:stretch/>
          </p:blipFill>
          <p:spPr>
            <a:xfrm>
              <a:off x="578833" y="1802532"/>
              <a:ext cx="8761613" cy="1482452"/>
            </a:xfrm>
            <a:prstGeom prst="rect">
              <a:avLst/>
            </a:prstGeom>
          </p:spPr>
        </p:pic>
      </p:grpSp>
      <p:grpSp>
        <p:nvGrpSpPr>
          <p:cNvPr id="5" name="그룹 4">
            <a:extLst>
              <a:ext uri="{FF2B5EF4-FFF2-40B4-BE49-F238E27FC236}">
                <a16:creationId xmlns="" xmlns:a16="http://schemas.microsoft.com/office/drawing/2014/main" id="{AFE47FA8-DA27-4C1E-9481-87C476798A9A}"/>
              </a:ext>
            </a:extLst>
          </p:cNvPr>
          <p:cNvGrpSpPr/>
          <p:nvPr/>
        </p:nvGrpSpPr>
        <p:grpSpPr>
          <a:xfrm>
            <a:off x="558924" y="3429000"/>
            <a:ext cx="8782050" cy="880065"/>
            <a:chOff x="558924" y="3917087"/>
            <a:chExt cx="8782050" cy="880065"/>
          </a:xfrm>
        </p:grpSpPr>
        <p:sp>
          <p:nvSpPr>
            <p:cNvPr id="14" name="모서리가 둥근 직사각형 4">
              <a:extLst>
                <a:ext uri="{FF2B5EF4-FFF2-40B4-BE49-F238E27FC236}">
                  <a16:creationId xmlns="" xmlns:a16="http://schemas.microsoft.com/office/drawing/2014/main" id="{A36E3BA1-83BF-4EF9-8B22-BB45DE7AA1FC}"/>
                </a:ext>
              </a:extLst>
            </p:cNvPr>
            <p:cNvSpPr/>
            <p:nvPr/>
          </p:nvSpPr>
          <p:spPr>
            <a:xfrm>
              <a:off x="558924" y="3917087"/>
              <a:ext cx="8782050" cy="88006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25012"/>
            <a:stretch/>
          </p:blipFill>
          <p:spPr>
            <a:xfrm>
              <a:off x="588358" y="4004902"/>
              <a:ext cx="8752088" cy="720241"/>
            </a:xfrm>
            <a:prstGeom prst="rect">
              <a:avLst/>
            </a:prstGeom>
          </p:spPr>
        </p:pic>
      </p:grpSp>
      <p:sp>
        <p:nvSpPr>
          <p:cNvPr id="15" name="직사각형 14">
            <a:extLst>
              <a:ext uri="{FF2B5EF4-FFF2-40B4-BE49-F238E27FC236}">
                <a16:creationId xmlns="" xmlns:a16="http://schemas.microsoft.com/office/drawing/2014/main" id="{2ECD1E63-ABCB-4D99-8D4F-EBF44D0990C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Arrays can also perform exponential operations.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40143710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 xmlns:a16="http://schemas.microsoft.com/office/drawing/2014/main" id="{3A568332-2E4E-4337-BCA7-EA3856B69B9A}"/>
              </a:ext>
            </a:extLst>
          </p:cNvPr>
          <p:cNvGrpSpPr/>
          <p:nvPr/>
        </p:nvGrpSpPr>
        <p:grpSpPr>
          <a:xfrm>
            <a:off x="558396" y="1988840"/>
            <a:ext cx="8782050" cy="2448272"/>
            <a:chOff x="558396" y="1988840"/>
            <a:chExt cx="8782050" cy="2448272"/>
          </a:xfrm>
        </p:grpSpPr>
        <p:sp>
          <p:nvSpPr>
            <p:cNvPr id="9" name="모서리가 둥근 직사각형 4">
              <a:extLst>
                <a:ext uri="{FF2B5EF4-FFF2-40B4-BE49-F238E27FC236}">
                  <a16:creationId xmlns="" xmlns:a16="http://schemas.microsoft.com/office/drawing/2014/main" id="{A36E3BA1-83BF-4EF9-8B22-BB45DE7AA1FC}"/>
                </a:ext>
              </a:extLst>
            </p:cNvPr>
            <p:cNvSpPr/>
            <p:nvPr/>
          </p:nvSpPr>
          <p:spPr>
            <a:xfrm>
              <a:off x="558396" y="1988840"/>
              <a:ext cx="8782050" cy="244827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17678"/>
            <a:stretch/>
          </p:blipFill>
          <p:spPr>
            <a:xfrm>
              <a:off x="616933" y="2056656"/>
              <a:ext cx="8723513" cy="2308448"/>
            </a:xfrm>
            <a:prstGeom prst="rect">
              <a:avLst/>
            </a:prstGeom>
          </p:spPr>
        </p:pic>
      </p:grpSp>
      <p:sp>
        <p:nvSpPr>
          <p:cNvPr id="10" name="직사각형 9">
            <a:extLst>
              <a:ext uri="{FF2B5EF4-FFF2-40B4-BE49-F238E27FC236}">
                <a16:creationId xmlns="" xmlns:a16="http://schemas.microsoft.com/office/drawing/2014/main" id="{5290ADEF-4E00-4EA3-AD5B-5DF884DBC601}"/>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array can also perform comparison operations. After checking whether each element matches the conditions, it returns True if there is a match and False if otherwise. </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814495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 xmlns:a16="http://schemas.microsoft.com/office/drawing/2014/main" id="{68C7B091-389E-4524-BA4F-A928DBA43A90}"/>
              </a:ext>
            </a:extLst>
          </p:cNvPr>
          <p:cNvGrpSpPr/>
          <p:nvPr/>
        </p:nvGrpSpPr>
        <p:grpSpPr>
          <a:xfrm>
            <a:off x="558396" y="2060848"/>
            <a:ext cx="8782050" cy="2105769"/>
            <a:chOff x="558396" y="2132855"/>
            <a:chExt cx="8782050" cy="2105769"/>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396" y="2132855"/>
              <a:ext cx="8782050" cy="210576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2550"/>
            <a:stretch/>
          </p:blipFill>
          <p:spPr>
            <a:xfrm>
              <a:off x="596901" y="2210197"/>
              <a:ext cx="8743545" cy="1938883"/>
            </a:xfrm>
            <a:prstGeom prst="rect">
              <a:avLst/>
            </a:prstGeom>
          </p:spPr>
        </p:pic>
      </p:grpSp>
      <p:sp>
        <p:nvSpPr>
          <p:cNvPr id="2" name="Rectangle 1">
            <a:extLst>
              <a:ext uri="{FF2B5EF4-FFF2-40B4-BE49-F238E27FC236}">
                <a16:creationId xmlns="" xmlns:a16="http://schemas.microsoft.com/office/drawing/2014/main" id="{61DD5657-9923-C248-A1F3-09517A3D96DD}"/>
              </a:ext>
            </a:extLst>
          </p:cNvPr>
          <p:cNvSpPr/>
          <p:nvPr/>
        </p:nvSpPr>
        <p:spPr>
          <a:xfrm>
            <a:off x="3210903" y="3244334"/>
            <a:ext cx="3547766" cy="369332"/>
          </a:xfrm>
          <a:prstGeom prst="rect">
            <a:avLst/>
          </a:prstGeom>
        </p:spPr>
        <p:txBody>
          <a:bodyPr wrap="none">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grpSp>
        <p:nvGrpSpPr>
          <p:cNvPr id="5" name="그룹 4">
            <a:extLst>
              <a:ext uri="{FF2B5EF4-FFF2-40B4-BE49-F238E27FC236}">
                <a16:creationId xmlns="" xmlns:a16="http://schemas.microsoft.com/office/drawing/2014/main" id="{FFA0F0E5-DB18-4C83-BA86-7B3C302B3830}"/>
              </a:ext>
            </a:extLst>
          </p:cNvPr>
          <p:cNvGrpSpPr/>
          <p:nvPr/>
        </p:nvGrpSpPr>
        <p:grpSpPr>
          <a:xfrm>
            <a:off x="580388" y="1413381"/>
            <a:ext cx="8887612" cy="579930"/>
            <a:chOff x="580388" y="1413381"/>
            <a:chExt cx="8887612" cy="579930"/>
          </a:xfrm>
        </p:grpSpPr>
        <p:sp>
          <p:nvSpPr>
            <p:cNvPr id="10" name="Rectangle 12">
              <a:extLst>
                <a:ext uri="{FF2B5EF4-FFF2-40B4-BE49-F238E27FC236}">
                  <a16:creationId xmlns="" xmlns:a16="http://schemas.microsoft.com/office/drawing/2014/main" id="{39C1D0BA-7152-4AAC-B295-DCCB5F8378F4}"/>
                </a:ext>
              </a:extLst>
            </p:cNvPr>
            <p:cNvSpPr/>
            <p:nvPr/>
          </p:nvSpPr>
          <p:spPr>
            <a:xfrm>
              <a:off x="711201" y="164785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Universal functions operate element by element on whole arrays. See help(np.ufunc)</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more detail.</a:t>
              </a:r>
            </a:p>
          </p:txBody>
        </p:sp>
        <p:sp>
          <p:nvSpPr>
            <p:cNvPr id="12" name="직사각형 11">
              <a:extLst>
                <a:ext uri="{FF2B5EF4-FFF2-40B4-BE49-F238E27FC236}">
                  <a16:creationId xmlns="" xmlns:a16="http://schemas.microsoft.com/office/drawing/2014/main" id="{181E46CD-8BA6-4F4D-B7B2-E9A46C553F5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Universal Functions (1/3)</a:t>
              </a:r>
              <a:endParaRPr lang="ko-KR" altLang="en-US" sz="1400" dirty="0">
                <a:solidFill>
                  <a:schemeClr val="tx1"/>
                </a:solidFill>
                <a:latin typeface="SamsungOne 400" panose="020B0503030303020204" pitchFamily="34" charset="0"/>
              </a:endParaRPr>
            </a:p>
          </p:txBody>
        </p:sp>
      </p:grpSp>
    </p:spTree>
    <p:extLst>
      <p:ext uri="{BB962C8B-B14F-4D97-AF65-F5344CB8AC3E}">
        <p14:creationId xmlns:p14="http://schemas.microsoft.com/office/powerpoint/2010/main" val="628933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aphicFrame>
        <p:nvGraphicFramePr>
          <p:cNvPr id="12" name="Table 10">
            <a:extLst>
              <a:ext uri="{FF2B5EF4-FFF2-40B4-BE49-F238E27FC236}">
                <a16:creationId xmlns="" xmlns:a16="http://schemas.microsoft.com/office/drawing/2014/main" id="{DF6BF1FD-2805-41C0-B027-5478F62953C8}"/>
              </a:ext>
            </a:extLst>
          </p:cNvPr>
          <p:cNvGraphicFramePr>
            <a:graphicFrameLocks noGrp="1"/>
          </p:cNvGraphicFramePr>
          <p:nvPr>
            <p:extLst>
              <p:ext uri="{D42A27DB-BD31-4B8C-83A1-F6EECF244321}">
                <p14:modId xmlns:p14="http://schemas.microsoft.com/office/powerpoint/2010/main" val="980742712"/>
              </p:ext>
            </p:extLst>
          </p:nvPr>
        </p:nvGraphicFramePr>
        <p:xfrm>
          <a:off x="710185" y="2017762"/>
          <a:ext cx="8632824" cy="3556856"/>
        </p:xfrm>
        <a:graphic>
          <a:graphicData uri="http://schemas.openxmlformats.org/drawingml/2006/table">
            <a:tbl>
              <a:tblPr firstRow="1" bandRow="1">
                <a:tableStyleId>{5940675A-B579-460E-94D1-54222C63F5DA}</a:tableStyleId>
              </a:tblPr>
              <a:tblGrid>
                <a:gridCol w="2646760">
                  <a:extLst>
                    <a:ext uri="{9D8B030D-6E8A-4147-A177-3AD203B41FA5}">
                      <a16:colId xmlns="" xmlns:a16="http://schemas.microsoft.com/office/drawing/2014/main" val="20000"/>
                    </a:ext>
                  </a:extLst>
                </a:gridCol>
                <a:gridCol w="4041701">
                  <a:extLst>
                    <a:ext uri="{9D8B030D-6E8A-4147-A177-3AD203B41FA5}">
                      <a16:colId xmlns="" xmlns:a16="http://schemas.microsoft.com/office/drawing/2014/main" val="20001"/>
                    </a:ext>
                  </a:extLst>
                </a:gridCol>
                <a:gridCol w="1944363">
                  <a:extLst>
                    <a:ext uri="{9D8B030D-6E8A-4147-A177-3AD203B41FA5}">
                      <a16:colId xmlns="" xmlns:a16="http://schemas.microsoft.com/office/drawing/2014/main" val="20002"/>
                    </a:ext>
                  </a:extLst>
                </a:gridCol>
              </a:tblGrid>
              <a:tr h="288392">
                <a:tc>
                  <a:txBody>
                    <a:bodyPr/>
                    <a:lstStyle/>
                    <a:p>
                      <a:pPr marL="0" algn="ctr" defTabSz="914400" rtl="0" eaLnBrk="1" latinLnBrk="1" hangingPunct="1"/>
                      <a:r>
                        <a:rPr lang="en-US" sz="12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Function</a:t>
                      </a:r>
                    </a:p>
                  </a:txBody>
                  <a:tcPr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1" hangingPunct="1"/>
                      <a:r>
                        <a:rPr lang="en-US" sz="12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1" hangingPunct="1"/>
                      <a:r>
                        <a:rPr lang="en-US" sz="12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Universal function?</a:t>
                      </a:r>
                    </a:p>
                  </a:txBody>
                  <a:tcPr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 xmlns:a16="http://schemas.microsoft.com/office/drawing/2014/main" val="10000"/>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sin, cos, tan</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Trigonometric functions</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arcsin, arccos, arctan</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Inverse trigonometric functions</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round</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Round to a given number of decimals</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floor</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Returns the nearest smaller integer</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ceil</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Returns the nearest greater integer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5"/>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fix</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Returns the nearest integer closer to 0</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6"/>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prod</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Returns the product of the array elements</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7"/>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cumsum</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Returns the cumulative sums of an array</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8"/>
                  </a:ext>
                </a:extLst>
              </a:tr>
              <a:tr h="27237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sum, mean, var, std, median</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Statistical functions</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9"/>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exp, log</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Exponential and logarithmic functions</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10"/>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unique</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Returns the unique values of an array</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11"/>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min, max, argmax, argmin</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Minimum, maximum, and the corresponding indices</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12"/>
                  </a:ext>
                </a:extLst>
              </a:tr>
            </a:tbl>
          </a:graphicData>
        </a:graphic>
      </p:graphicFrame>
      <p:sp>
        <p:nvSpPr>
          <p:cNvPr id="13" name="사각형: 둥근 모서리 32">
            <a:extLst>
              <a:ext uri="{FF2B5EF4-FFF2-40B4-BE49-F238E27FC236}">
                <a16:creationId xmlns="" xmlns:a16="http://schemas.microsoft.com/office/drawing/2014/main" id="{9F9FFF6C-7C72-4E08-8072-03F5113CBF51}"/>
              </a:ext>
            </a:extLst>
          </p:cNvPr>
          <p:cNvSpPr/>
          <p:nvPr/>
        </p:nvSpPr>
        <p:spPr>
          <a:xfrm>
            <a:off x="691607" y="5677594"/>
            <a:ext cx="3321594" cy="199678"/>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spcAft>
                <a:spcPts val="600"/>
              </a:spcAft>
            </a:pPr>
            <a:r>
              <a:rPr lang="en-US" altLang="ko-KR" sz="1050" b="1" dirty="0">
                <a:solidFill>
                  <a:schemeClr val="bg1"/>
                </a:solidFill>
                <a:latin typeface="SamsungOne 400" panose="020B0503030303020204" pitchFamily="34" charset="0"/>
                <a:ea typeface="SamsungOne 400" panose="020B0503030303020204" pitchFamily="34" charset="0"/>
              </a:rPr>
              <a:t>https://docs.scipy.org/doc/NumPy-1.17.0/reference/</a:t>
            </a:r>
          </a:p>
        </p:txBody>
      </p:sp>
      <p:grpSp>
        <p:nvGrpSpPr>
          <p:cNvPr id="11" name="그룹 10">
            <a:extLst>
              <a:ext uri="{FF2B5EF4-FFF2-40B4-BE49-F238E27FC236}">
                <a16:creationId xmlns="" xmlns:a16="http://schemas.microsoft.com/office/drawing/2014/main" id="{9CEDF429-2A49-493D-8D07-B66BFEF7AE84}"/>
              </a:ext>
            </a:extLst>
          </p:cNvPr>
          <p:cNvGrpSpPr/>
          <p:nvPr/>
        </p:nvGrpSpPr>
        <p:grpSpPr>
          <a:xfrm>
            <a:off x="580388" y="1413381"/>
            <a:ext cx="8887612" cy="579930"/>
            <a:chOff x="580388" y="1413381"/>
            <a:chExt cx="8887612" cy="579930"/>
          </a:xfrm>
        </p:grpSpPr>
        <p:sp>
          <p:nvSpPr>
            <p:cNvPr id="15" name="Rectangle 12">
              <a:extLst>
                <a:ext uri="{FF2B5EF4-FFF2-40B4-BE49-F238E27FC236}">
                  <a16:creationId xmlns="" xmlns:a16="http://schemas.microsoft.com/office/drawing/2014/main" id="{0199D1B5-7C73-4750-AEB2-FD14649E431E}"/>
                </a:ext>
              </a:extLst>
            </p:cNvPr>
            <p:cNvSpPr/>
            <p:nvPr/>
          </p:nvSpPr>
          <p:spPr>
            <a:xfrm>
              <a:off x="711201" y="164785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NumPy functions: </a:t>
              </a:r>
            </a:p>
          </p:txBody>
        </p:sp>
        <p:sp>
          <p:nvSpPr>
            <p:cNvPr id="16" name="직사각형 15">
              <a:extLst>
                <a:ext uri="{FF2B5EF4-FFF2-40B4-BE49-F238E27FC236}">
                  <a16:creationId xmlns="" xmlns:a16="http://schemas.microsoft.com/office/drawing/2014/main" id="{4C4AC2E6-CD39-469F-A20B-DAEF3AF5ADA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Universal Functions (2/3)</a:t>
              </a:r>
              <a:endParaRPr lang="ko-KR" altLang="en-US" sz="1400" dirty="0">
                <a:solidFill>
                  <a:schemeClr val="tx1"/>
                </a:solidFill>
                <a:latin typeface="SamsungOne 400" panose="020B0503030303020204" pitchFamily="34" charset="0"/>
              </a:endParaRPr>
            </a:p>
          </p:txBody>
        </p:sp>
      </p:grpSp>
    </p:spTree>
    <p:extLst>
      <p:ext uri="{BB962C8B-B14F-4D97-AF65-F5344CB8AC3E}">
        <p14:creationId xmlns:p14="http://schemas.microsoft.com/office/powerpoint/2010/main" val="5480847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sp>
        <p:nvSpPr>
          <p:cNvPr id="13" name="사각형: 둥근 모서리 32">
            <a:extLst>
              <a:ext uri="{FF2B5EF4-FFF2-40B4-BE49-F238E27FC236}">
                <a16:creationId xmlns="" xmlns:a16="http://schemas.microsoft.com/office/drawing/2014/main" id="{9F9FFF6C-7C72-4E08-8072-03F5113CBF51}"/>
              </a:ext>
            </a:extLst>
          </p:cNvPr>
          <p:cNvSpPr/>
          <p:nvPr/>
        </p:nvSpPr>
        <p:spPr>
          <a:xfrm>
            <a:off x="709167" y="4559914"/>
            <a:ext cx="3241676" cy="22378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spcAft>
                <a:spcPts val="600"/>
              </a:spcAft>
            </a:pPr>
            <a:r>
              <a:rPr lang="en-US" altLang="ko-KR" sz="1050" b="1" dirty="0">
                <a:solidFill>
                  <a:schemeClr val="bg1"/>
                </a:solidFill>
                <a:latin typeface="SamsungOne 400" panose="020B0503030303020204" pitchFamily="34" charset="0"/>
                <a:ea typeface="SamsungOne 400" panose="020B0503030303020204" pitchFamily="34" charset="0"/>
              </a:rPr>
              <a:t>https://docs.scipy.org/doc/NumPy-1.17.0/reference/</a:t>
            </a:r>
          </a:p>
        </p:txBody>
      </p:sp>
      <p:graphicFrame>
        <p:nvGraphicFramePr>
          <p:cNvPr id="10" name="Table 11">
            <a:extLst>
              <a:ext uri="{FF2B5EF4-FFF2-40B4-BE49-F238E27FC236}">
                <a16:creationId xmlns="" xmlns:a16="http://schemas.microsoft.com/office/drawing/2014/main" id="{DF5D9247-ECDF-43B1-8FDD-FDB1912A4B74}"/>
              </a:ext>
            </a:extLst>
          </p:cNvPr>
          <p:cNvGraphicFramePr>
            <a:graphicFrameLocks noGrp="1"/>
          </p:cNvGraphicFramePr>
          <p:nvPr>
            <p:extLst>
              <p:ext uri="{D42A27DB-BD31-4B8C-83A1-F6EECF244321}">
                <p14:modId xmlns:p14="http://schemas.microsoft.com/office/powerpoint/2010/main" val="2635560540"/>
              </p:ext>
            </p:extLst>
          </p:nvPr>
        </p:nvGraphicFramePr>
        <p:xfrm>
          <a:off x="709167" y="2060848"/>
          <a:ext cx="8632824" cy="2331720"/>
        </p:xfrm>
        <a:graphic>
          <a:graphicData uri="http://schemas.openxmlformats.org/drawingml/2006/table">
            <a:tbl>
              <a:tblPr firstRow="1" bandRow="1">
                <a:tableStyleId>{5940675A-B579-460E-94D1-54222C63F5DA}</a:tableStyleId>
              </a:tblPr>
              <a:tblGrid>
                <a:gridCol w="3559507">
                  <a:extLst>
                    <a:ext uri="{9D8B030D-6E8A-4147-A177-3AD203B41FA5}">
                      <a16:colId xmlns="" xmlns:a16="http://schemas.microsoft.com/office/drawing/2014/main" val="20000"/>
                    </a:ext>
                  </a:extLst>
                </a:gridCol>
                <a:gridCol w="5073317">
                  <a:extLst>
                    <a:ext uri="{9D8B030D-6E8A-4147-A177-3AD203B41FA5}">
                      <a16:colId xmlns="" xmlns:a16="http://schemas.microsoft.com/office/drawing/2014/main" val="20001"/>
                    </a:ext>
                  </a:extLst>
                </a:gridCol>
              </a:tblGrid>
              <a:tr h="141928">
                <a:tc>
                  <a:txBody>
                    <a:bodyPr/>
                    <a:lstStyle/>
                    <a:p>
                      <a:pPr marL="0" algn="ctr" defTabSz="914400" rtl="0" eaLnBrk="1" latinLnBrk="1" hangingPunct="1"/>
                      <a:r>
                        <a:rPr 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Method</a:t>
                      </a: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1" hangingPunct="1"/>
                      <a:r>
                        <a:rPr 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 xmlns:a16="http://schemas.microsoft.com/office/drawing/2014/main" val="10000"/>
                  </a:ext>
                </a:extLst>
              </a:tr>
              <a:tr h="17865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mean</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Average</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17865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var</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Variance</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13483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std</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Standard deviation</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13483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sum</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Total sum</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13483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cumsum</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 cumulative sums of an array</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5"/>
                  </a:ext>
                </a:extLst>
              </a:tr>
              <a:tr h="13483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max, min</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 maximum and the minimum of an array</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6"/>
                  </a:ext>
                </a:extLst>
              </a:tr>
              <a:tr h="13483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argmax, argmin</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Indices of the maximum and the minimum</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7"/>
                  </a:ext>
                </a:extLst>
              </a:tr>
            </a:tbl>
          </a:graphicData>
        </a:graphic>
      </p:graphicFrame>
      <p:grpSp>
        <p:nvGrpSpPr>
          <p:cNvPr id="12" name="그룹 11">
            <a:extLst>
              <a:ext uri="{FF2B5EF4-FFF2-40B4-BE49-F238E27FC236}">
                <a16:creationId xmlns="" xmlns:a16="http://schemas.microsoft.com/office/drawing/2014/main" id="{B3C49AAA-BC3F-40C5-8835-EC9333D79F8F}"/>
              </a:ext>
            </a:extLst>
          </p:cNvPr>
          <p:cNvGrpSpPr/>
          <p:nvPr/>
        </p:nvGrpSpPr>
        <p:grpSpPr>
          <a:xfrm>
            <a:off x="580388" y="1413381"/>
            <a:ext cx="8887612" cy="579930"/>
            <a:chOff x="580388" y="1413381"/>
            <a:chExt cx="8887612" cy="579930"/>
          </a:xfrm>
        </p:grpSpPr>
        <p:sp>
          <p:nvSpPr>
            <p:cNvPr id="14" name="Rectangle 12">
              <a:extLst>
                <a:ext uri="{FF2B5EF4-FFF2-40B4-BE49-F238E27FC236}">
                  <a16:creationId xmlns="" xmlns:a16="http://schemas.microsoft.com/office/drawing/2014/main" id="{5144905E-4162-4380-8580-5E2F9C74A7D5}"/>
                </a:ext>
              </a:extLst>
            </p:cNvPr>
            <p:cNvSpPr/>
            <p:nvPr/>
          </p:nvSpPr>
          <p:spPr>
            <a:xfrm>
              <a:off x="711201" y="164785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Statistical methods of NumPy arrays:</a:t>
              </a:r>
            </a:p>
          </p:txBody>
        </p:sp>
        <p:sp>
          <p:nvSpPr>
            <p:cNvPr id="15" name="직사각형 14">
              <a:extLst>
                <a:ext uri="{FF2B5EF4-FFF2-40B4-BE49-F238E27FC236}">
                  <a16:creationId xmlns="" xmlns:a16="http://schemas.microsoft.com/office/drawing/2014/main" id="{26698E1C-2CB5-4C87-A415-95616791C7F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Universal Functions (3/3)</a:t>
              </a:r>
              <a:endParaRPr lang="ko-KR" altLang="en-US" sz="1400" dirty="0">
                <a:solidFill>
                  <a:schemeClr val="tx1"/>
                </a:solidFill>
                <a:latin typeface="SamsungOne 400" panose="020B0503030303020204" pitchFamily="34" charset="0"/>
              </a:endParaRPr>
            </a:p>
          </p:txBody>
        </p:sp>
      </p:grpSp>
    </p:spTree>
    <p:extLst>
      <p:ext uri="{BB962C8B-B14F-4D97-AF65-F5344CB8AC3E}">
        <p14:creationId xmlns:p14="http://schemas.microsoft.com/office/powerpoint/2010/main" val="194861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5" name="그룹 4">
            <a:extLst>
              <a:ext uri="{FF2B5EF4-FFF2-40B4-BE49-F238E27FC236}">
                <a16:creationId xmlns="" xmlns:a16="http://schemas.microsoft.com/office/drawing/2014/main" id="{C5532465-8E49-46A5-87E0-63391C63BC0A}"/>
              </a:ext>
            </a:extLst>
          </p:cNvPr>
          <p:cNvGrpSpPr/>
          <p:nvPr/>
        </p:nvGrpSpPr>
        <p:grpSpPr>
          <a:xfrm>
            <a:off x="557644" y="4581754"/>
            <a:ext cx="8782050" cy="1305019"/>
            <a:chOff x="557644" y="4610006"/>
            <a:chExt cx="8782050" cy="1305019"/>
          </a:xfrm>
        </p:grpSpPr>
        <p:grpSp>
          <p:nvGrpSpPr>
            <p:cNvPr id="14" name="그룹 13"/>
            <p:cNvGrpSpPr/>
            <p:nvPr/>
          </p:nvGrpSpPr>
          <p:grpSpPr>
            <a:xfrm>
              <a:off x="557644" y="4610006"/>
              <a:ext cx="8782050" cy="1305019"/>
              <a:chOff x="557644" y="5085183"/>
              <a:chExt cx="8782050" cy="1305019"/>
            </a:xfrm>
          </p:grpSpPr>
          <p:sp>
            <p:nvSpPr>
              <p:cNvPr id="15" name="모서리가 둥근 직사각형 4">
                <a:extLst>
                  <a:ext uri="{FF2B5EF4-FFF2-40B4-BE49-F238E27FC236}">
                    <a16:creationId xmlns="" xmlns:a16="http://schemas.microsoft.com/office/drawing/2014/main" id="{C3569CBD-5212-483A-A582-6794A42BDB63}"/>
                  </a:ext>
                </a:extLst>
              </p:cNvPr>
              <p:cNvSpPr/>
              <p:nvPr/>
            </p:nvSpPr>
            <p:spPr>
              <a:xfrm>
                <a:off x="557644" y="5085183"/>
                <a:ext cx="8782050" cy="13050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Sum</a:t>
                </a:r>
              </a:p>
            </p:txBody>
          </p:sp>
        </p:grpSp>
        <p:grpSp>
          <p:nvGrpSpPr>
            <p:cNvPr id="4" name="그룹 3">
              <a:extLst>
                <a:ext uri="{FF2B5EF4-FFF2-40B4-BE49-F238E27FC236}">
                  <a16:creationId xmlns="" xmlns:a16="http://schemas.microsoft.com/office/drawing/2014/main" id="{6D14A3B4-58F7-4991-A34F-A901E9513778}"/>
                </a:ext>
              </a:extLst>
            </p:cNvPr>
            <p:cNvGrpSpPr/>
            <p:nvPr/>
          </p:nvGrpSpPr>
          <p:grpSpPr>
            <a:xfrm>
              <a:off x="660211" y="5297395"/>
              <a:ext cx="8640559" cy="534949"/>
              <a:chOff x="660211" y="5316445"/>
              <a:chExt cx="8640559" cy="534949"/>
            </a:xfrm>
          </p:grpSpPr>
          <p:pic>
            <p:nvPicPr>
              <p:cNvPr id="19"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33917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 xmlns:a16="http://schemas.microsoft.com/office/drawing/2014/main" id="{EE836FE5-4E63-409C-97E4-2898B8159708}"/>
                  </a:ext>
                </a:extLst>
              </p:cNvPr>
              <p:cNvSpPr txBox="1"/>
              <p:nvPr/>
            </p:nvSpPr>
            <p:spPr>
              <a:xfrm>
                <a:off x="918992" y="5316445"/>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 xmlns:a16="http://schemas.microsoft.com/office/drawing/2014/main" id="{0800EE66-B78E-4CCD-A49E-31BBE412C7F6}"/>
                  </a:ext>
                </a:extLst>
              </p:cNvPr>
              <p:cNvSpPr txBox="1"/>
              <p:nvPr/>
            </p:nvSpPr>
            <p:spPr>
              <a:xfrm>
                <a:off x="1019632" y="565133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Average</a:t>
                </a:r>
              </a:p>
            </p:txBody>
          </p:sp>
        </p:grpSp>
      </p:grpSp>
      <p:grpSp>
        <p:nvGrpSpPr>
          <p:cNvPr id="6" name="그룹 5">
            <a:extLst>
              <a:ext uri="{FF2B5EF4-FFF2-40B4-BE49-F238E27FC236}">
                <a16:creationId xmlns="" xmlns:a16="http://schemas.microsoft.com/office/drawing/2014/main" id="{918EF937-48E8-4353-B1E9-6E4788D0BDB0}"/>
              </a:ext>
            </a:extLst>
          </p:cNvPr>
          <p:cNvGrpSpPr/>
          <p:nvPr/>
        </p:nvGrpSpPr>
        <p:grpSpPr>
          <a:xfrm>
            <a:off x="558396" y="1700808"/>
            <a:ext cx="8782050" cy="2784326"/>
            <a:chOff x="558396" y="1844824"/>
            <a:chExt cx="8782050" cy="2784326"/>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278432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1139"/>
            <a:stretch/>
          </p:blipFill>
          <p:spPr>
            <a:xfrm>
              <a:off x="569307" y="1922165"/>
              <a:ext cx="8770387" cy="2629462"/>
            </a:xfrm>
            <a:prstGeom prst="rect">
              <a:avLst/>
            </a:prstGeom>
          </p:spPr>
        </p:pic>
        <p:sp>
          <p:nvSpPr>
            <p:cNvPr id="3" name="직사각형 2"/>
            <p:cNvSpPr/>
            <p:nvPr/>
          </p:nvSpPr>
          <p:spPr>
            <a:xfrm>
              <a:off x="2137767" y="3250721"/>
              <a:ext cx="864096" cy="18247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직사각형 21"/>
            <p:cNvSpPr/>
            <p:nvPr/>
          </p:nvSpPr>
          <p:spPr>
            <a:xfrm>
              <a:off x="2219300" y="4022060"/>
              <a:ext cx="864096" cy="18247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직사각형 25">
            <a:extLst>
              <a:ext uri="{FF2B5EF4-FFF2-40B4-BE49-F238E27FC236}">
                <a16:creationId xmlns="" xmlns:a16="http://schemas.microsoft.com/office/drawing/2014/main" id="{12768956-4C7B-4E38-AF02-46E5C7760CC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Statistical methods of NumPy arrays: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40757129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8" name="그룹 7">
            <a:extLst>
              <a:ext uri="{FF2B5EF4-FFF2-40B4-BE49-F238E27FC236}">
                <a16:creationId xmlns="" xmlns:a16="http://schemas.microsoft.com/office/drawing/2014/main" id="{821DF8EF-C92A-4EA4-84EB-9CDBA6834A31}"/>
              </a:ext>
            </a:extLst>
          </p:cNvPr>
          <p:cNvGrpSpPr/>
          <p:nvPr/>
        </p:nvGrpSpPr>
        <p:grpSpPr>
          <a:xfrm>
            <a:off x="557644" y="4005064"/>
            <a:ext cx="8782050" cy="1881386"/>
            <a:chOff x="557644" y="4005064"/>
            <a:chExt cx="8782050" cy="1881386"/>
          </a:xfrm>
        </p:grpSpPr>
        <p:sp>
          <p:nvSpPr>
            <p:cNvPr id="15" name="모서리가 둥근 직사각형 4">
              <a:extLst>
                <a:ext uri="{FF2B5EF4-FFF2-40B4-BE49-F238E27FC236}">
                  <a16:creationId xmlns="" xmlns:a16="http://schemas.microsoft.com/office/drawing/2014/main" id="{C3569CBD-5212-483A-A582-6794A42BDB63}"/>
                </a:ext>
              </a:extLst>
            </p:cNvPr>
            <p:cNvSpPr/>
            <p:nvPr/>
          </p:nvSpPr>
          <p:spPr>
            <a:xfrm>
              <a:off x="557644" y="4005064"/>
              <a:ext cx="8782050" cy="18813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4099805"/>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 xmlns:a16="http://schemas.microsoft.com/office/drawing/2014/main" id="{EE836FE5-4E63-409C-97E4-2898B8159708}"/>
                </a:ext>
              </a:extLst>
            </p:cNvPr>
            <p:cNvSpPr txBox="1"/>
            <p:nvPr/>
          </p:nvSpPr>
          <p:spPr>
            <a:xfrm>
              <a:off x="921178" y="4077073"/>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 xmlns:a16="http://schemas.microsoft.com/office/drawing/2014/main" id="{0800EE66-B78E-4CCD-A49E-31BBE412C7F6}"/>
                </a:ext>
              </a:extLst>
            </p:cNvPr>
            <p:cNvSpPr txBox="1"/>
            <p:nvPr/>
          </p:nvSpPr>
          <p:spPr>
            <a:xfrm>
              <a:off x="1021818" y="439111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Average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5.5</a:t>
              </a:r>
            </a:p>
          </p:txBody>
        </p:sp>
        <p:grpSp>
          <p:nvGrpSpPr>
            <p:cNvPr id="7" name="그룹 6">
              <a:extLst>
                <a:ext uri="{FF2B5EF4-FFF2-40B4-BE49-F238E27FC236}">
                  <a16:creationId xmlns="" xmlns:a16="http://schemas.microsoft.com/office/drawing/2014/main" id="{C76E3F80-0FBB-4665-BCD9-0D89C28F0FF5}"/>
                </a:ext>
              </a:extLst>
            </p:cNvPr>
            <p:cNvGrpSpPr/>
            <p:nvPr/>
          </p:nvGrpSpPr>
          <p:grpSpPr>
            <a:xfrm>
              <a:off x="645425" y="4677833"/>
              <a:ext cx="8655345" cy="531408"/>
              <a:chOff x="645425" y="4696883"/>
              <a:chExt cx="8655345" cy="531408"/>
            </a:xfrm>
          </p:grpSpPr>
          <p:pic>
            <p:nvPicPr>
              <p:cNvPr id="19"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45425" y="4722385"/>
                <a:ext cx="325287" cy="26069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 xmlns:a16="http://schemas.microsoft.com/office/drawing/2014/main" id="{EE836FE5-4E63-409C-97E4-2898B8159708}"/>
                  </a:ext>
                </a:extLst>
              </p:cNvPr>
              <p:cNvSpPr txBox="1"/>
              <p:nvPr/>
            </p:nvSpPr>
            <p:spPr>
              <a:xfrm>
                <a:off x="918992" y="4696883"/>
                <a:ext cx="2659325" cy="321626"/>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 xmlns:a16="http://schemas.microsoft.com/office/drawing/2014/main" id="{0800EE66-B78E-4CCD-A49E-31BBE412C7F6}"/>
                  </a:ext>
                </a:extLst>
              </p:cNvPr>
              <p:cNvSpPr txBox="1"/>
              <p:nvPr/>
            </p:nvSpPr>
            <p:spPr>
              <a:xfrm>
                <a:off x="1019632" y="5008230"/>
                <a:ext cx="8281138" cy="220061"/>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Deviation (difference from average)</a:t>
                </a:r>
              </a:p>
            </p:txBody>
          </p:sp>
        </p:grpSp>
        <p:grpSp>
          <p:nvGrpSpPr>
            <p:cNvPr id="6" name="그룹 5">
              <a:extLst>
                <a:ext uri="{FF2B5EF4-FFF2-40B4-BE49-F238E27FC236}">
                  <a16:creationId xmlns="" xmlns:a16="http://schemas.microsoft.com/office/drawing/2014/main" id="{BE82BE43-F3A4-4AB7-BA4B-4581D2FE4C17}"/>
                </a:ext>
              </a:extLst>
            </p:cNvPr>
            <p:cNvGrpSpPr/>
            <p:nvPr/>
          </p:nvGrpSpPr>
          <p:grpSpPr>
            <a:xfrm>
              <a:off x="660211" y="5304116"/>
              <a:ext cx="8640559" cy="492442"/>
              <a:chOff x="660211" y="5359575"/>
              <a:chExt cx="8640559" cy="492442"/>
            </a:xfrm>
          </p:grpSpPr>
          <p:pic>
            <p:nvPicPr>
              <p:cNvPr id="22"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38230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 xmlns:a16="http://schemas.microsoft.com/office/drawing/2014/main" id="{EE836FE5-4E63-409C-97E4-2898B8159708}"/>
                  </a:ext>
                </a:extLst>
              </p:cNvPr>
              <p:cNvSpPr txBox="1"/>
              <p:nvPr/>
            </p:nvSpPr>
            <p:spPr>
              <a:xfrm>
                <a:off x="918992" y="5359575"/>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7" name="TextBox 26">
                <a:extLst>
                  <a:ext uri="{FF2B5EF4-FFF2-40B4-BE49-F238E27FC236}">
                    <a16:creationId xmlns="" xmlns:a16="http://schemas.microsoft.com/office/drawing/2014/main" id="{0800EE66-B78E-4CCD-A49E-31BBE412C7F6}"/>
                  </a:ext>
                </a:extLst>
              </p:cNvPr>
              <p:cNvSpPr txBox="1"/>
              <p:nvPr/>
            </p:nvSpPr>
            <p:spPr>
              <a:xfrm>
                <a:off x="1019632" y="565196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Square of Deviation</a:t>
                </a:r>
              </a:p>
            </p:txBody>
          </p:sp>
        </p:grpSp>
      </p:grpSp>
      <p:grpSp>
        <p:nvGrpSpPr>
          <p:cNvPr id="2" name="그룹 1">
            <a:extLst>
              <a:ext uri="{FF2B5EF4-FFF2-40B4-BE49-F238E27FC236}">
                <a16:creationId xmlns="" xmlns:a16="http://schemas.microsoft.com/office/drawing/2014/main" id="{0DCDBF1E-8BA3-476E-AECC-4FB5C1575E97}"/>
              </a:ext>
            </a:extLst>
          </p:cNvPr>
          <p:cNvGrpSpPr/>
          <p:nvPr/>
        </p:nvGrpSpPr>
        <p:grpSpPr>
          <a:xfrm>
            <a:off x="558396" y="1700808"/>
            <a:ext cx="8782050" cy="2185392"/>
            <a:chOff x="558396" y="1700808"/>
            <a:chExt cx="8782050" cy="2185392"/>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8396" y="1700808"/>
              <a:ext cx="8782050" cy="21853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22492"/>
            <a:stretch/>
          </p:blipFill>
          <p:spPr>
            <a:xfrm>
              <a:off x="578833" y="1750249"/>
              <a:ext cx="8760861" cy="2106057"/>
            </a:xfrm>
            <a:prstGeom prst="rect">
              <a:avLst/>
            </a:prstGeom>
          </p:spPr>
        </p:pic>
      </p:grpSp>
      <p:sp>
        <p:nvSpPr>
          <p:cNvPr id="28" name="직사각형 27">
            <a:extLst>
              <a:ext uri="{FF2B5EF4-FFF2-40B4-BE49-F238E27FC236}">
                <a16:creationId xmlns="" xmlns:a16="http://schemas.microsoft.com/office/drawing/2014/main" id="{AF72EF9C-E3DE-4765-9288-BBE41D3E1A3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Statistical methods of NumPy arrays: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59787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NumPy Arrays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Data Structures in Python</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72" name="직사각형 71">
            <a:extLst>
              <a:ext uri="{FF2B5EF4-FFF2-40B4-BE49-F238E27FC236}">
                <a16:creationId xmlns="" xmlns:a16="http://schemas.microsoft.com/office/drawing/2014/main" id="{F9929A68-7309-422C-BDE2-CFCFB5DF7130}"/>
              </a:ext>
            </a:extLst>
          </p:cNvPr>
          <p:cNvSpPr/>
          <p:nvPr/>
        </p:nvSpPr>
        <p:spPr>
          <a:xfrm>
            <a:off x="580388" y="184482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First, the following are the types of data structures used in computer science: </a:t>
            </a:r>
            <a:endParaRPr lang="ko-KR" altLang="en-US" sz="1400" dirty="0">
              <a:solidFill>
                <a:schemeClr val="tx1"/>
              </a:solidFill>
              <a:latin typeface="SamsungOne 400" panose="020B0503030303020204" pitchFamily="34" charset="0"/>
            </a:endParaRPr>
          </a:p>
        </p:txBody>
      </p:sp>
      <p:grpSp>
        <p:nvGrpSpPr>
          <p:cNvPr id="272" name="그룹 271">
            <a:extLst>
              <a:ext uri="{FF2B5EF4-FFF2-40B4-BE49-F238E27FC236}">
                <a16:creationId xmlns="" xmlns:a16="http://schemas.microsoft.com/office/drawing/2014/main" id="{C7E6F15D-40FE-490D-A663-7D8A0A47AD12}"/>
              </a:ext>
            </a:extLst>
          </p:cNvPr>
          <p:cNvGrpSpPr/>
          <p:nvPr/>
        </p:nvGrpSpPr>
        <p:grpSpPr>
          <a:xfrm>
            <a:off x="1134988" y="2336576"/>
            <a:ext cx="7077085" cy="3775382"/>
            <a:chOff x="831351" y="2326312"/>
            <a:chExt cx="7077085" cy="3775382"/>
          </a:xfrm>
        </p:grpSpPr>
        <p:sp>
          <p:nvSpPr>
            <p:cNvPr id="4" name="모서리가 둥근 직사각형 3"/>
            <p:cNvSpPr/>
            <p:nvPr/>
          </p:nvSpPr>
          <p:spPr>
            <a:xfrm>
              <a:off x="831351" y="3983648"/>
              <a:ext cx="971227" cy="546887"/>
            </a:xfrm>
            <a:prstGeom prst="roundRect">
              <a:avLst>
                <a:gd name="adj" fmla="val 0"/>
              </a:avLst>
            </a:prstGeom>
            <a:solidFill>
              <a:schemeClr val="bg1"/>
            </a:solid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193EB0"/>
                  </a:solidFill>
                  <a:latin typeface="SamsungOne 400" panose="020B0503030303020204" pitchFamily="34" charset="0"/>
                </a:rPr>
                <a:t>Data Structure</a:t>
              </a:r>
              <a:endParaRPr lang="en-US" sz="1300" dirty="0">
                <a:solidFill>
                  <a:srgbClr val="193EB0"/>
                </a:solidFill>
                <a:latin typeface="SamsungOne 400" panose="020B0503030303020204" pitchFamily="34" charset="0"/>
              </a:endParaRPr>
            </a:p>
          </p:txBody>
        </p:sp>
        <p:sp>
          <p:nvSpPr>
            <p:cNvPr id="16" name="모서리가 둥근 직사각형 15"/>
            <p:cNvSpPr/>
            <p:nvPr/>
          </p:nvSpPr>
          <p:spPr>
            <a:xfrm>
              <a:off x="2617363" y="2491361"/>
              <a:ext cx="971227" cy="576554"/>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rPr>
                <a:t>Primitive</a:t>
              </a:r>
              <a:endParaRPr lang="en-US" sz="1300" dirty="0">
                <a:solidFill>
                  <a:schemeClr val="tx1"/>
                </a:solidFill>
                <a:latin typeface="SamsungOne 400" panose="020B0503030303020204" pitchFamily="34" charset="0"/>
                <a:ea typeface="SamsungOne 400" panose="020B0503030303020204" pitchFamily="34" charset="0"/>
              </a:endParaRPr>
            </a:p>
          </p:txBody>
        </p:sp>
        <p:sp>
          <p:nvSpPr>
            <p:cNvPr id="17" name="모서리가 둥근 직사각형 16"/>
            <p:cNvSpPr/>
            <p:nvPr/>
          </p:nvSpPr>
          <p:spPr>
            <a:xfrm>
              <a:off x="2617363" y="3463025"/>
              <a:ext cx="971227" cy="578956"/>
            </a:xfrm>
            <a:prstGeom prst="roundRect">
              <a:avLst>
                <a:gd name="adj" fmla="val 0"/>
              </a:avLst>
            </a:prstGeom>
            <a:solidFill>
              <a:schemeClr val="bg1"/>
            </a:solid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rPr>
                <a:t>Linear</a:t>
              </a:r>
              <a:endParaRPr lang="en-US" sz="1300" dirty="0">
                <a:solidFill>
                  <a:schemeClr val="tx1"/>
                </a:solidFill>
                <a:latin typeface="SamsungOne 400" panose="020B0503030303020204" pitchFamily="34" charset="0"/>
              </a:endParaRPr>
            </a:p>
          </p:txBody>
        </p:sp>
        <p:sp>
          <p:nvSpPr>
            <p:cNvPr id="18" name="모서리가 둥근 직사각형 17"/>
            <p:cNvSpPr/>
            <p:nvPr/>
          </p:nvSpPr>
          <p:spPr>
            <a:xfrm>
              <a:off x="2617363" y="4682795"/>
              <a:ext cx="971227" cy="576064"/>
            </a:xfrm>
            <a:prstGeom prst="roundRect">
              <a:avLst>
                <a:gd name="adj" fmla="val 0"/>
              </a:avLst>
            </a:prstGeom>
            <a:solidFill>
              <a:schemeClr val="bg1"/>
            </a:solid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latin typeface="SamsungOne 400" panose="020B0503030303020204" pitchFamily="34" charset="0"/>
                  <a:ea typeface="SamsungOne 400" panose="020B0503030303020204" pitchFamily="34" charset="0"/>
                </a:rPr>
                <a:t>Non-Linear</a:t>
              </a:r>
            </a:p>
          </p:txBody>
        </p:sp>
        <p:sp>
          <p:nvSpPr>
            <p:cNvPr id="19" name="모서리가 둥근 직사각형 18"/>
            <p:cNvSpPr/>
            <p:nvPr/>
          </p:nvSpPr>
          <p:spPr>
            <a:xfrm>
              <a:off x="2617363" y="5462366"/>
              <a:ext cx="971227" cy="576064"/>
            </a:xfrm>
            <a:prstGeom prst="roundRect">
              <a:avLst>
                <a:gd name="adj" fmla="val 0"/>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rPr>
                <a:t>File</a:t>
              </a:r>
              <a:endParaRPr lang="en-US" sz="1300" dirty="0">
                <a:solidFill>
                  <a:schemeClr val="tx1"/>
                </a:solidFill>
                <a:latin typeface="SamsungOne 400" panose="020B0503030303020204" pitchFamily="34" charset="0"/>
                <a:ea typeface="SamsungOne 400" panose="020B0503030303020204" pitchFamily="34" charset="0"/>
              </a:endParaRPr>
            </a:p>
          </p:txBody>
        </p:sp>
        <p:cxnSp>
          <p:nvCxnSpPr>
            <p:cNvPr id="9" name="꺾인 연결선 8"/>
            <p:cNvCxnSpPr>
              <a:cxnSpLocks/>
              <a:stCxn id="4" idx="3"/>
              <a:endCxn id="16" idx="1"/>
            </p:cNvCxnSpPr>
            <p:nvPr/>
          </p:nvCxnSpPr>
          <p:spPr>
            <a:xfrm flipV="1">
              <a:off x="1802578" y="2779638"/>
              <a:ext cx="814785" cy="1477454"/>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5" name="모서리가 둥근 직사각형 4"/>
            <p:cNvSpPr/>
            <p:nvPr/>
          </p:nvSpPr>
          <p:spPr>
            <a:xfrm>
              <a:off x="4393905" y="2326312"/>
              <a:ext cx="1295063" cy="190619"/>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ea typeface="SamsungOne 400" panose="020B0503030303020204" pitchFamily="34" charset="0"/>
                </a:rPr>
                <a:t>Integer</a:t>
              </a:r>
            </a:p>
          </p:txBody>
        </p:sp>
        <p:sp>
          <p:nvSpPr>
            <p:cNvPr id="30" name="모서리가 둥근 직사각형 29"/>
            <p:cNvSpPr/>
            <p:nvPr/>
          </p:nvSpPr>
          <p:spPr>
            <a:xfrm>
              <a:off x="4393905" y="2578277"/>
              <a:ext cx="1291945" cy="180122"/>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ea typeface="SamsungOne 400" panose="020B0503030303020204" pitchFamily="34" charset="0"/>
                </a:rPr>
                <a:t>Float</a:t>
              </a:r>
            </a:p>
          </p:txBody>
        </p:sp>
        <p:sp>
          <p:nvSpPr>
            <p:cNvPr id="31" name="모서리가 둥근 직사각형 30"/>
            <p:cNvSpPr/>
            <p:nvPr/>
          </p:nvSpPr>
          <p:spPr>
            <a:xfrm>
              <a:off x="4393905" y="2819746"/>
              <a:ext cx="1291945" cy="180122"/>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rPr>
                <a:t>Char</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32" name="모서리가 둥근 직사각형 31"/>
            <p:cNvSpPr/>
            <p:nvPr/>
          </p:nvSpPr>
          <p:spPr>
            <a:xfrm>
              <a:off x="4393905" y="3061214"/>
              <a:ext cx="1291945" cy="180122"/>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ea typeface="SamsungOne 400" panose="020B0503030303020204" pitchFamily="34" charset="0"/>
                </a:rPr>
                <a:t>String</a:t>
              </a:r>
            </a:p>
          </p:txBody>
        </p:sp>
        <p:sp>
          <p:nvSpPr>
            <p:cNvPr id="164" name="모서리가 둥근 직사각형 4">
              <a:extLst>
                <a:ext uri="{FF2B5EF4-FFF2-40B4-BE49-F238E27FC236}">
                  <a16:creationId xmlns="" xmlns:a16="http://schemas.microsoft.com/office/drawing/2014/main" id="{D594C759-5246-4A9C-8C84-C69E02F6708C}"/>
                </a:ext>
              </a:extLst>
            </p:cNvPr>
            <p:cNvSpPr/>
            <p:nvPr/>
          </p:nvSpPr>
          <p:spPr>
            <a:xfrm>
              <a:off x="4393905" y="3396909"/>
              <a:ext cx="1297669" cy="203377"/>
            </a:xfrm>
            <a:prstGeom prst="roundRect">
              <a:avLst>
                <a:gd name="adj" fmla="val 0"/>
              </a:avLst>
            </a:prstGeom>
            <a:solidFill>
              <a:schemeClr val="accent6">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Sequential List</a:t>
              </a:r>
            </a:p>
          </p:txBody>
        </p:sp>
        <p:sp>
          <p:nvSpPr>
            <p:cNvPr id="165" name="모서리가 둥근 직사각형 29">
              <a:extLst>
                <a:ext uri="{FF2B5EF4-FFF2-40B4-BE49-F238E27FC236}">
                  <a16:creationId xmlns="" xmlns:a16="http://schemas.microsoft.com/office/drawing/2014/main" id="{CC32A8EB-06C9-4E37-B7F7-631EC12BB9EB}"/>
                </a:ext>
              </a:extLst>
            </p:cNvPr>
            <p:cNvSpPr/>
            <p:nvPr/>
          </p:nvSpPr>
          <p:spPr>
            <a:xfrm>
              <a:off x="4393905" y="3656286"/>
              <a:ext cx="1291943" cy="192177"/>
            </a:xfrm>
            <a:prstGeom prst="roundRect">
              <a:avLst>
                <a:gd name="adj" fmla="val 0"/>
              </a:avLst>
            </a:prstGeom>
            <a:solidFill>
              <a:schemeClr val="accent5">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 400" panose="020B0503030303020204" pitchFamily="34" charset="0"/>
                  <a:ea typeface="SamsungOne 400" panose="020B0503030303020204" pitchFamily="34" charset="0"/>
                </a:rPr>
                <a:t>Linked List</a:t>
              </a:r>
            </a:p>
          </p:txBody>
        </p:sp>
        <p:sp>
          <p:nvSpPr>
            <p:cNvPr id="166" name="모서리가 둥근 직사각형 30">
              <a:extLst>
                <a:ext uri="{FF2B5EF4-FFF2-40B4-BE49-F238E27FC236}">
                  <a16:creationId xmlns="" xmlns:a16="http://schemas.microsoft.com/office/drawing/2014/main" id="{54BEFA1C-6FF1-4AC7-86D6-9BBBC22552E7}"/>
                </a:ext>
              </a:extLst>
            </p:cNvPr>
            <p:cNvSpPr/>
            <p:nvPr/>
          </p:nvSpPr>
          <p:spPr>
            <a:xfrm>
              <a:off x="4393905" y="3898034"/>
              <a:ext cx="1291943" cy="192177"/>
            </a:xfrm>
            <a:prstGeom prst="roundRect">
              <a:avLst>
                <a:gd name="adj" fmla="val 0"/>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rPr>
                <a:t>Stack</a:t>
              </a:r>
            </a:p>
          </p:txBody>
        </p:sp>
        <p:sp>
          <p:nvSpPr>
            <p:cNvPr id="167" name="모서리가 둥근 직사각형 31">
              <a:extLst>
                <a:ext uri="{FF2B5EF4-FFF2-40B4-BE49-F238E27FC236}">
                  <a16:creationId xmlns="" xmlns:a16="http://schemas.microsoft.com/office/drawing/2014/main" id="{84FC17CC-09B9-48D8-B851-60DFA8A3DFDD}"/>
                </a:ext>
              </a:extLst>
            </p:cNvPr>
            <p:cNvSpPr/>
            <p:nvPr/>
          </p:nvSpPr>
          <p:spPr>
            <a:xfrm>
              <a:off x="4393905" y="4143204"/>
              <a:ext cx="1291943" cy="192177"/>
            </a:xfrm>
            <a:prstGeom prst="roundRect">
              <a:avLst>
                <a:gd name="adj" fmla="val 0"/>
              </a:avLst>
            </a:prstGeom>
            <a:solidFill>
              <a:schemeClr val="tx1">
                <a:lumMod val="50000"/>
                <a:lumOff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 400" panose="020B0503030303020204" pitchFamily="34" charset="0"/>
                </a:rPr>
                <a:t>Queue</a:t>
              </a:r>
            </a:p>
          </p:txBody>
        </p:sp>
        <p:sp>
          <p:nvSpPr>
            <p:cNvPr id="169" name="모서리가 둥근 직사각형 31">
              <a:extLst>
                <a:ext uri="{FF2B5EF4-FFF2-40B4-BE49-F238E27FC236}">
                  <a16:creationId xmlns="" xmlns:a16="http://schemas.microsoft.com/office/drawing/2014/main" id="{4A8029EA-1A9B-486E-B619-AE3C3493BF69}"/>
                </a:ext>
              </a:extLst>
            </p:cNvPr>
            <p:cNvSpPr/>
            <p:nvPr/>
          </p:nvSpPr>
          <p:spPr>
            <a:xfrm>
              <a:off x="4393905" y="4381131"/>
              <a:ext cx="1291943" cy="192177"/>
            </a:xfrm>
            <a:prstGeom prst="roundRect">
              <a:avLst>
                <a:gd name="adj" fmla="val 0"/>
              </a:avLst>
            </a:prstGeom>
            <a:solidFill>
              <a:schemeClr val="tx1">
                <a:lumMod val="50000"/>
                <a:lumOff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 400" panose="020B0503030303020204" pitchFamily="34" charset="0"/>
                </a:rPr>
                <a:t>Deque</a:t>
              </a:r>
            </a:p>
          </p:txBody>
        </p:sp>
        <p:sp>
          <p:nvSpPr>
            <p:cNvPr id="171" name="모서리가 둥근 직사각형 4">
              <a:extLst>
                <a:ext uri="{FF2B5EF4-FFF2-40B4-BE49-F238E27FC236}">
                  <a16:creationId xmlns="" xmlns:a16="http://schemas.microsoft.com/office/drawing/2014/main" id="{62AD0AE9-3FDD-4F5C-8696-99B739D20D2D}"/>
                </a:ext>
              </a:extLst>
            </p:cNvPr>
            <p:cNvSpPr/>
            <p:nvPr/>
          </p:nvSpPr>
          <p:spPr>
            <a:xfrm>
              <a:off x="4393905" y="4760245"/>
              <a:ext cx="1291943" cy="186750"/>
            </a:xfrm>
            <a:prstGeom prst="roundRect">
              <a:avLst>
                <a:gd name="adj" fmla="val 0"/>
              </a:avLst>
            </a:prstGeom>
            <a:solidFill>
              <a:srgbClr val="CCCC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Tree</a:t>
              </a:r>
            </a:p>
          </p:txBody>
        </p:sp>
        <p:sp>
          <p:nvSpPr>
            <p:cNvPr id="172" name="모서리가 둥근 직사각형 29">
              <a:extLst>
                <a:ext uri="{FF2B5EF4-FFF2-40B4-BE49-F238E27FC236}">
                  <a16:creationId xmlns="" xmlns:a16="http://schemas.microsoft.com/office/drawing/2014/main" id="{32F63FE2-2627-462D-9673-D370B66F09B7}"/>
                </a:ext>
              </a:extLst>
            </p:cNvPr>
            <p:cNvSpPr/>
            <p:nvPr/>
          </p:nvSpPr>
          <p:spPr>
            <a:xfrm>
              <a:off x="4393905" y="5012208"/>
              <a:ext cx="1291943" cy="190619"/>
            </a:xfrm>
            <a:prstGeom prst="roundRect">
              <a:avLst>
                <a:gd name="adj" fmla="val 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Graph</a:t>
              </a:r>
            </a:p>
          </p:txBody>
        </p:sp>
        <p:sp>
          <p:nvSpPr>
            <p:cNvPr id="175" name="모서리가 둥근 직사각형 4">
              <a:extLst>
                <a:ext uri="{FF2B5EF4-FFF2-40B4-BE49-F238E27FC236}">
                  <a16:creationId xmlns="" xmlns:a16="http://schemas.microsoft.com/office/drawing/2014/main" id="{B1DB842D-6670-4A70-B813-632C63FADB91}"/>
                </a:ext>
              </a:extLst>
            </p:cNvPr>
            <p:cNvSpPr/>
            <p:nvPr/>
          </p:nvSpPr>
          <p:spPr>
            <a:xfrm>
              <a:off x="4393905" y="5408312"/>
              <a:ext cx="1291943" cy="190618"/>
            </a:xfrm>
            <a:prstGeom prst="roundRect">
              <a:avLst>
                <a:gd name="adj" fmla="val 0"/>
              </a:avLst>
            </a:prstGeom>
            <a:solidFill>
              <a:srgbClr val="FFF2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Sequential File</a:t>
              </a:r>
            </a:p>
          </p:txBody>
        </p:sp>
        <p:sp>
          <p:nvSpPr>
            <p:cNvPr id="176" name="모서리가 둥근 직사각형 29">
              <a:extLst>
                <a:ext uri="{FF2B5EF4-FFF2-40B4-BE49-F238E27FC236}">
                  <a16:creationId xmlns="" xmlns:a16="http://schemas.microsoft.com/office/drawing/2014/main" id="{56947294-858C-4E71-87F3-74ECF6727DAD}"/>
                </a:ext>
              </a:extLst>
            </p:cNvPr>
            <p:cNvSpPr/>
            <p:nvPr/>
          </p:nvSpPr>
          <p:spPr>
            <a:xfrm>
              <a:off x="4393905" y="5660277"/>
              <a:ext cx="1291943" cy="190618"/>
            </a:xfrm>
            <a:prstGeom prst="roundRect">
              <a:avLst>
                <a:gd name="adj" fmla="val 0"/>
              </a:avLst>
            </a:prstGeom>
            <a:solidFill>
              <a:srgbClr val="FFF2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Indexed File</a:t>
              </a:r>
            </a:p>
          </p:txBody>
        </p:sp>
        <p:sp>
          <p:nvSpPr>
            <p:cNvPr id="177" name="모서리가 둥근 직사각형 30">
              <a:extLst>
                <a:ext uri="{FF2B5EF4-FFF2-40B4-BE49-F238E27FC236}">
                  <a16:creationId xmlns="" xmlns:a16="http://schemas.microsoft.com/office/drawing/2014/main" id="{A6799285-9054-4161-BC81-4BC988FA6686}"/>
                </a:ext>
              </a:extLst>
            </p:cNvPr>
            <p:cNvSpPr/>
            <p:nvPr/>
          </p:nvSpPr>
          <p:spPr>
            <a:xfrm>
              <a:off x="4393905" y="5911076"/>
              <a:ext cx="1291943" cy="190618"/>
            </a:xfrm>
            <a:prstGeom prst="roundRect">
              <a:avLst>
                <a:gd name="adj" fmla="val 0"/>
              </a:avLst>
            </a:prstGeom>
            <a:solidFill>
              <a:srgbClr val="FFF2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Direct File</a:t>
              </a:r>
            </a:p>
          </p:txBody>
        </p:sp>
        <p:grpSp>
          <p:nvGrpSpPr>
            <p:cNvPr id="179" name="그룹 178">
              <a:extLst>
                <a:ext uri="{FF2B5EF4-FFF2-40B4-BE49-F238E27FC236}">
                  <a16:creationId xmlns="" xmlns:a16="http://schemas.microsoft.com/office/drawing/2014/main" id="{AC3C6DC1-E538-47F8-99B0-453252735FA6}"/>
                </a:ext>
              </a:extLst>
            </p:cNvPr>
            <p:cNvGrpSpPr/>
            <p:nvPr/>
          </p:nvGrpSpPr>
          <p:grpSpPr>
            <a:xfrm>
              <a:off x="6394900" y="3396909"/>
              <a:ext cx="1513536" cy="693302"/>
              <a:chOff x="4159323" y="2267496"/>
              <a:chExt cx="1081646" cy="807809"/>
            </a:xfrm>
            <a:solidFill>
              <a:srgbClr val="FFF2CC"/>
            </a:solidFill>
          </p:grpSpPr>
          <p:sp>
            <p:nvSpPr>
              <p:cNvPr id="180" name="모서리가 둥근 직사각형 4">
                <a:extLst>
                  <a:ext uri="{FF2B5EF4-FFF2-40B4-BE49-F238E27FC236}">
                    <a16:creationId xmlns="" xmlns:a16="http://schemas.microsoft.com/office/drawing/2014/main" id="{072B7816-425F-43D3-8729-0351999312FE}"/>
                  </a:ext>
                </a:extLst>
              </p:cNvPr>
              <p:cNvSpPr/>
              <p:nvPr/>
            </p:nvSpPr>
            <p:spPr>
              <a:xfrm>
                <a:off x="4159324" y="2267496"/>
                <a:ext cx="1081645" cy="228613"/>
              </a:xfrm>
              <a:prstGeom prst="roundRect">
                <a:avLst>
                  <a:gd name="adj" fmla="val 0"/>
                </a:avLst>
              </a:prstGeom>
              <a:solidFill>
                <a:schemeClr val="accent5">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 400" panose="020B0503030303020204" pitchFamily="34" charset="0"/>
                    <a:ea typeface="SamsungOne 400" panose="020B0503030303020204" pitchFamily="34" charset="0"/>
                  </a:rPr>
                  <a:t>Singly </a:t>
                </a:r>
                <a:r>
                  <a:rPr lang="en-US" altLang="ko-KR" sz="1200">
                    <a:solidFill>
                      <a:schemeClr val="bg1"/>
                    </a:solidFill>
                    <a:latin typeface="SamsungOne 400" panose="020B0503030303020204" pitchFamily="34" charset="0"/>
                    <a:ea typeface="SamsungOne 400" panose="020B0503030303020204" pitchFamily="34" charset="0"/>
                  </a:rPr>
                  <a:t>Liked List</a:t>
                </a:r>
                <a:endParaRPr lang="en-US" altLang="ko-KR" sz="1200" dirty="0">
                  <a:solidFill>
                    <a:schemeClr val="bg1"/>
                  </a:solidFill>
                  <a:latin typeface="SamsungOne 400" panose="020B0503030303020204" pitchFamily="34" charset="0"/>
                  <a:ea typeface="SamsungOne 400" panose="020B0503030303020204" pitchFamily="34" charset="0"/>
                </a:endParaRPr>
              </a:p>
            </p:txBody>
          </p:sp>
          <p:sp>
            <p:nvSpPr>
              <p:cNvPr id="181" name="모서리가 둥근 직사각형 29">
                <a:extLst>
                  <a:ext uri="{FF2B5EF4-FFF2-40B4-BE49-F238E27FC236}">
                    <a16:creationId xmlns="" xmlns:a16="http://schemas.microsoft.com/office/drawing/2014/main" id="{68FFAD71-8161-4DB7-9CD6-453A57B4CA1D}"/>
                  </a:ext>
                </a:extLst>
              </p:cNvPr>
              <p:cNvSpPr/>
              <p:nvPr/>
            </p:nvSpPr>
            <p:spPr>
              <a:xfrm>
                <a:off x="4159324" y="2569683"/>
                <a:ext cx="1079041" cy="216024"/>
              </a:xfrm>
              <a:prstGeom prst="roundRect">
                <a:avLst>
                  <a:gd name="adj" fmla="val 0"/>
                </a:avLst>
              </a:prstGeom>
              <a:solidFill>
                <a:schemeClr val="accent5">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 400" panose="020B0503030303020204" pitchFamily="34" charset="0"/>
                    <a:ea typeface="SamsungOne 400" panose="020B0503030303020204" pitchFamily="34" charset="0"/>
                  </a:rPr>
                  <a:t>Doubly Linked List</a:t>
                </a:r>
              </a:p>
            </p:txBody>
          </p:sp>
          <p:sp>
            <p:nvSpPr>
              <p:cNvPr id="182" name="모서리가 둥근 직사각형 30">
                <a:extLst>
                  <a:ext uri="{FF2B5EF4-FFF2-40B4-BE49-F238E27FC236}">
                    <a16:creationId xmlns="" xmlns:a16="http://schemas.microsoft.com/office/drawing/2014/main" id="{816ADD07-9951-46D0-879A-EAF1CACEE2EB}"/>
                  </a:ext>
                </a:extLst>
              </p:cNvPr>
              <p:cNvSpPr/>
              <p:nvPr/>
            </p:nvSpPr>
            <p:spPr>
              <a:xfrm>
                <a:off x="4159323" y="2859281"/>
                <a:ext cx="1079041" cy="216024"/>
              </a:xfrm>
              <a:prstGeom prst="roundRect">
                <a:avLst>
                  <a:gd name="adj" fmla="val 0"/>
                </a:avLst>
              </a:prstGeom>
              <a:solidFill>
                <a:schemeClr val="accent5">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 400" panose="020B0503030303020204" pitchFamily="34" charset="0"/>
                    <a:ea typeface="SamsungOne 400" panose="020B0503030303020204" pitchFamily="34" charset="0"/>
                  </a:rPr>
                  <a:t>Circular Linked List</a:t>
                </a:r>
              </a:p>
            </p:txBody>
          </p:sp>
        </p:grpSp>
        <p:cxnSp>
          <p:nvCxnSpPr>
            <p:cNvPr id="191" name="꺾인 연결선 8">
              <a:extLst>
                <a:ext uri="{FF2B5EF4-FFF2-40B4-BE49-F238E27FC236}">
                  <a16:creationId xmlns="" xmlns:a16="http://schemas.microsoft.com/office/drawing/2014/main" id="{C6B49554-CB1D-47BB-A6FE-EDA1054A0BA7}"/>
                </a:ext>
              </a:extLst>
            </p:cNvPr>
            <p:cNvCxnSpPr>
              <a:cxnSpLocks/>
              <a:stCxn id="4" idx="3"/>
              <a:endCxn id="19" idx="1"/>
            </p:cNvCxnSpPr>
            <p:nvPr/>
          </p:nvCxnSpPr>
          <p:spPr>
            <a:xfrm>
              <a:off x="1802578" y="4257092"/>
              <a:ext cx="814785" cy="1493306"/>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직선 연결선 196">
              <a:extLst>
                <a:ext uri="{FF2B5EF4-FFF2-40B4-BE49-F238E27FC236}">
                  <a16:creationId xmlns="" xmlns:a16="http://schemas.microsoft.com/office/drawing/2014/main" id="{57229652-CA36-4905-A77B-1D608150AD98}"/>
                </a:ext>
              </a:extLst>
            </p:cNvPr>
            <p:cNvCxnSpPr>
              <a:cxnSpLocks/>
              <a:endCxn id="17" idx="1"/>
            </p:cNvCxnSpPr>
            <p:nvPr/>
          </p:nvCxnSpPr>
          <p:spPr>
            <a:xfrm>
              <a:off x="2209970" y="3752503"/>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직선 연결선 200">
              <a:extLst>
                <a:ext uri="{FF2B5EF4-FFF2-40B4-BE49-F238E27FC236}">
                  <a16:creationId xmlns="" xmlns:a16="http://schemas.microsoft.com/office/drawing/2014/main" id="{D3DFF509-B3CF-4EB9-B699-E520B1061A95}"/>
                </a:ext>
              </a:extLst>
            </p:cNvPr>
            <p:cNvCxnSpPr>
              <a:cxnSpLocks/>
            </p:cNvCxnSpPr>
            <p:nvPr/>
          </p:nvCxnSpPr>
          <p:spPr>
            <a:xfrm>
              <a:off x="2209969" y="4970577"/>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꺾인 연결선 8">
              <a:extLst>
                <a:ext uri="{FF2B5EF4-FFF2-40B4-BE49-F238E27FC236}">
                  <a16:creationId xmlns="" xmlns:a16="http://schemas.microsoft.com/office/drawing/2014/main" id="{31630585-C56A-4498-8A1C-5B3403916728}"/>
                </a:ext>
              </a:extLst>
            </p:cNvPr>
            <p:cNvCxnSpPr>
              <a:cxnSpLocks/>
              <a:stCxn id="16" idx="3"/>
              <a:endCxn id="5" idx="1"/>
            </p:cNvCxnSpPr>
            <p:nvPr/>
          </p:nvCxnSpPr>
          <p:spPr>
            <a:xfrm flipV="1">
              <a:off x="3588590" y="2421622"/>
              <a:ext cx="805315" cy="358016"/>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꺾인 연결선 8">
              <a:extLst>
                <a:ext uri="{FF2B5EF4-FFF2-40B4-BE49-F238E27FC236}">
                  <a16:creationId xmlns="" xmlns:a16="http://schemas.microsoft.com/office/drawing/2014/main" id="{0A120CFC-FEE0-4513-B55E-77E2E2E59EDC}"/>
                </a:ext>
              </a:extLst>
            </p:cNvPr>
            <p:cNvCxnSpPr>
              <a:cxnSpLocks/>
              <a:stCxn id="16" idx="3"/>
              <a:endCxn id="32" idx="1"/>
            </p:cNvCxnSpPr>
            <p:nvPr/>
          </p:nvCxnSpPr>
          <p:spPr>
            <a:xfrm>
              <a:off x="3588590" y="2779638"/>
              <a:ext cx="805315" cy="371637"/>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직선 연결선 209">
              <a:extLst>
                <a:ext uri="{FF2B5EF4-FFF2-40B4-BE49-F238E27FC236}">
                  <a16:creationId xmlns="" xmlns:a16="http://schemas.microsoft.com/office/drawing/2014/main" id="{35A87789-40F0-4C35-A28F-14E04E31C587}"/>
                </a:ext>
              </a:extLst>
            </p:cNvPr>
            <p:cNvCxnSpPr>
              <a:cxnSpLocks/>
            </p:cNvCxnSpPr>
            <p:nvPr/>
          </p:nvCxnSpPr>
          <p:spPr>
            <a:xfrm>
              <a:off x="3986512" y="2659007"/>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직선 연결선 212">
              <a:extLst>
                <a:ext uri="{FF2B5EF4-FFF2-40B4-BE49-F238E27FC236}">
                  <a16:creationId xmlns="" xmlns:a16="http://schemas.microsoft.com/office/drawing/2014/main" id="{9F092F87-02D4-4DAB-A622-01BD7DD98414}"/>
                </a:ext>
              </a:extLst>
            </p:cNvPr>
            <p:cNvCxnSpPr>
              <a:cxnSpLocks/>
            </p:cNvCxnSpPr>
            <p:nvPr/>
          </p:nvCxnSpPr>
          <p:spPr>
            <a:xfrm>
              <a:off x="3986512" y="2903457"/>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꺾인 연결선 8">
              <a:extLst>
                <a:ext uri="{FF2B5EF4-FFF2-40B4-BE49-F238E27FC236}">
                  <a16:creationId xmlns="" xmlns:a16="http://schemas.microsoft.com/office/drawing/2014/main" id="{9AA00410-BFBE-4708-AFAA-5268BA06C847}"/>
                </a:ext>
              </a:extLst>
            </p:cNvPr>
            <p:cNvCxnSpPr>
              <a:cxnSpLocks/>
              <a:stCxn id="17" idx="3"/>
              <a:endCxn id="164" idx="1"/>
            </p:cNvCxnSpPr>
            <p:nvPr/>
          </p:nvCxnSpPr>
          <p:spPr>
            <a:xfrm flipV="1">
              <a:off x="3588590" y="3498598"/>
              <a:ext cx="805315" cy="253905"/>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꺾인 연결선 8">
              <a:extLst>
                <a:ext uri="{FF2B5EF4-FFF2-40B4-BE49-F238E27FC236}">
                  <a16:creationId xmlns="" xmlns:a16="http://schemas.microsoft.com/office/drawing/2014/main" id="{F3E892B2-6D12-41A1-A080-6D8280D70E62}"/>
                </a:ext>
              </a:extLst>
            </p:cNvPr>
            <p:cNvCxnSpPr>
              <a:cxnSpLocks/>
              <a:stCxn id="17" idx="3"/>
              <a:endCxn id="169" idx="1"/>
            </p:cNvCxnSpPr>
            <p:nvPr/>
          </p:nvCxnSpPr>
          <p:spPr>
            <a:xfrm>
              <a:off x="3588590" y="3752503"/>
              <a:ext cx="805315" cy="724717"/>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직선 연결선 220">
              <a:extLst>
                <a:ext uri="{FF2B5EF4-FFF2-40B4-BE49-F238E27FC236}">
                  <a16:creationId xmlns="" xmlns:a16="http://schemas.microsoft.com/office/drawing/2014/main" id="{28324C16-A466-4D9E-BD6A-6ADAC17F50A0}"/>
                </a:ext>
              </a:extLst>
            </p:cNvPr>
            <p:cNvCxnSpPr>
              <a:cxnSpLocks/>
            </p:cNvCxnSpPr>
            <p:nvPr/>
          </p:nvCxnSpPr>
          <p:spPr>
            <a:xfrm>
              <a:off x="3992862" y="3746737"/>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직선 연결선 221">
              <a:extLst>
                <a:ext uri="{FF2B5EF4-FFF2-40B4-BE49-F238E27FC236}">
                  <a16:creationId xmlns="" xmlns:a16="http://schemas.microsoft.com/office/drawing/2014/main" id="{EE7EDD03-299B-4AD0-AF82-A7AF24C9AADB}"/>
                </a:ext>
              </a:extLst>
            </p:cNvPr>
            <p:cNvCxnSpPr>
              <a:cxnSpLocks/>
            </p:cNvCxnSpPr>
            <p:nvPr/>
          </p:nvCxnSpPr>
          <p:spPr>
            <a:xfrm>
              <a:off x="3993818" y="3996320"/>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23" name="직선 연결선 222">
              <a:extLst>
                <a:ext uri="{FF2B5EF4-FFF2-40B4-BE49-F238E27FC236}">
                  <a16:creationId xmlns="" xmlns:a16="http://schemas.microsoft.com/office/drawing/2014/main" id="{CE495BA1-7BC4-44D9-B25C-701BE1F9E331}"/>
                </a:ext>
              </a:extLst>
            </p:cNvPr>
            <p:cNvCxnSpPr>
              <a:cxnSpLocks/>
            </p:cNvCxnSpPr>
            <p:nvPr/>
          </p:nvCxnSpPr>
          <p:spPr>
            <a:xfrm>
              <a:off x="3993817" y="4247812"/>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29" name="꺾인 연결선 8">
              <a:extLst>
                <a:ext uri="{FF2B5EF4-FFF2-40B4-BE49-F238E27FC236}">
                  <a16:creationId xmlns="" xmlns:a16="http://schemas.microsoft.com/office/drawing/2014/main" id="{F0C9D28D-38BF-4589-AE22-30AC5207159C}"/>
                </a:ext>
              </a:extLst>
            </p:cNvPr>
            <p:cNvCxnSpPr>
              <a:cxnSpLocks/>
              <a:stCxn id="18" idx="3"/>
              <a:endCxn id="171" idx="1"/>
            </p:cNvCxnSpPr>
            <p:nvPr/>
          </p:nvCxnSpPr>
          <p:spPr>
            <a:xfrm flipV="1">
              <a:off x="3588590" y="4853620"/>
              <a:ext cx="805315" cy="117207"/>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2" name="꺾인 연결선 8">
              <a:extLst>
                <a:ext uri="{FF2B5EF4-FFF2-40B4-BE49-F238E27FC236}">
                  <a16:creationId xmlns="" xmlns:a16="http://schemas.microsoft.com/office/drawing/2014/main" id="{A35626F1-CA5A-4355-975B-9F114B87F45D}"/>
                </a:ext>
              </a:extLst>
            </p:cNvPr>
            <p:cNvCxnSpPr>
              <a:cxnSpLocks/>
              <a:stCxn id="18" idx="3"/>
              <a:endCxn id="172" idx="1"/>
            </p:cNvCxnSpPr>
            <p:nvPr/>
          </p:nvCxnSpPr>
          <p:spPr>
            <a:xfrm>
              <a:off x="3588590" y="4970827"/>
              <a:ext cx="805315" cy="136691"/>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7" name="꺾인 연결선 8">
              <a:extLst>
                <a:ext uri="{FF2B5EF4-FFF2-40B4-BE49-F238E27FC236}">
                  <a16:creationId xmlns="" xmlns:a16="http://schemas.microsoft.com/office/drawing/2014/main" id="{A66854E3-3689-45B2-8861-53F41A1E8C33}"/>
                </a:ext>
              </a:extLst>
            </p:cNvPr>
            <p:cNvCxnSpPr>
              <a:cxnSpLocks/>
              <a:stCxn id="19" idx="3"/>
              <a:endCxn id="175" idx="1"/>
            </p:cNvCxnSpPr>
            <p:nvPr/>
          </p:nvCxnSpPr>
          <p:spPr>
            <a:xfrm flipV="1">
              <a:off x="3588590" y="5503621"/>
              <a:ext cx="805315" cy="246777"/>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꺾인 연결선 8">
              <a:extLst>
                <a:ext uri="{FF2B5EF4-FFF2-40B4-BE49-F238E27FC236}">
                  <a16:creationId xmlns="" xmlns:a16="http://schemas.microsoft.com/office/drawing/2014/main" id="{8990900F-6AA0-4A70-9B3C-351CE7397511}"/>
                </a:ext>
              </a:extLst>
            </p:cNvPr>
            <p:cNvCxnSpPr>
              <a:cxnSpLocks/>
              <a:stCxn id="19" idx="3"/>
              <a:endCxn id="177" idx="1"/>
            </p:cNvCxnSpPr>
            <p:nvPr/>
          </p:nvCxnSpPr>
          <p:spPr>
            <a:xfrm>
              <a:off x="3588590" y="5750398"/>
              <a:ext cx="805315" cy="255987"/>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직선 연결선 244">
              <a:extLst>
                <a:ext uri="{FF2B5EF4-FFF2-40B4-BE49-F238E27FC236}">
                  <a16:creationId xmlns="" xmlns:a16="http://schemas.microsoft.com/office/drawing/2014/main" id="{F6671C12-3805-4A46-925E-7FEB69416DDD}"/>
                </a:ext>
              </a:extLst>
            </p:cNvPr>
            <p:cNvCxnSpPr>
              <a:cxnSpLocks/>
            </p:cNvCxnSpPr>
            <p:nvPr/>
          </p:nvCxnSpPr>
          <p:spPr>
            <a:xfrm>
              <a:off x="3992862" y="5747696"/>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꺾인 연결선 8">
              <a:extLst>
                <a:ext uri="{FF2B5EF4-FFF2-40B4-BE49-F238E27FC236}">
                  <a16:creationId xmlns="" xmlns:a16="http://schemas.microsoft.com/office/drawing/2014/main" id="{46105693-E7D1-44BA-B3CE-D904955EC3A9}"/>
                </a:ext>
              </a:extLst>
            </p:cNvPr>
            <p:cNvCxnSpPr>
              <a:cxnSpLocks/>
              <a:stCxn id="165" idx="3"/>
              <a:endCxn id="180" idx="1"/>
            </p:cNvCxnSpPr>
            <p:nvPr/>
          </p:nvCxnSpPr>
          <p:spPr>
            <a:xfrm flipV="1">
              <a:off x="5685848" y="3495013"/>
              <a:ext cx="709053" cy="257362"/>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꺾인 연결선 8">
              <a:extLst>
                <a:ext uri="{FF2B5EF4-FFF2-40B4-BE49-F238E27FC236}">
                  <a16:creationId xmlns="" xmlns:a16="http://schemas.microsoft.com/office/drawing/2014/main" id="{7C3F033B-7FC2-4212-B8AA-7DD6C55B6E55}"/>
                </a:ext>
              </a:extLst>
            </p:cNvPr>
            <p:cNvCxnSpPr>
              <a:cxnSpLocks/>
              <a:stCxn id="165" idx="3"/>
              <a:endCxn id="182" idx="1"/>
            </p:cNvCxnSpPr>
            <p:nvPr/>
          </p:nvCxnSpPr>
          <p:spPr>
            <a:xfrm>
              <a:off x="5685848" y="3752375"/>
              <a:ext cx="709052" cy="245135"/>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직선 연결선 253">
              <a:extLst>
                <a:ext uri="{FF2B5EF4-FFF2-40B4-BE49-F238E27FC236}">
                  <a16:creationId xmlns="" xmlns:a16="http://schemas.microsoft.com/office/drawing/2014/main" id="{58C31474-26D1-4A70-9D92-5BAECC1C9E9B}"/>
                </a:ext>
              </a:extLst>
            </p:cNvPr>
            <p:cNvCxnSpPr>
              <a:cxnSpLocks/>
            </p:cNvCxnSpPr>
            <p:nvPr/>
          </p:nvCxnSpPr>
          <p:spPr>
            <a:xfrm>
              <a:off x="5984179" y="3752375"/>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nvGrpSpPr>
            <p:cNvPr id="270" name="그룹 269">
              <a:extLst>
                <a:ext uri="{FF2B5EF4-FFF2-40B4-BE49-F238E27FC236}">
                  <a16:creationId xmlns="" xmlns:a16="http://schemas.microsoft.com/office/drawing/2014/main" id="{E1B65ECB-EAC3-40E2-BA72-707B3ECD5C09}"/>
                </a:ext>
              </a:extLst>
            </p:cNvPr>
            <p:cNvGrpSpPr/>
            <p:nvPr/>
          </p:nvGrpSpPr>
          <p:grpSpPr>
            <a:xfrm>
              <a:off x="5685848" y="4505838"/>
              <a:ext cx="2215615" cy="441156"/>
              <a:chOff x="5685848" y="4505838"/>
              <a:chExt cx="2215615" cy="441156"/>
            </a:xfrm>
          </p:grpSpPr>
          <p:sp>
            <p:nvSpPr>
              <p:cNvPr id="183" name="모서리가 둥근 직사각형 4">
                <a:extLst>
                  <a:ext uri="{FF2B5EF4-FFF2-40B4-BE49-F238E27FC236}">
                    <a16:creationId xmlns="" xmlns:a16="http://schemas.microsoft.com/office/drawing/2014/main" id="{986E27B2-7BF1-42CA-AA9D-396356CDDD52}"/>
                  </a:ext>
                </a:extLst>
              </p:cNvPr>
              <p:cNvSpPr/>
              <p:nvPr/>
            </p:nvSpPr>
            <p:spPr>
              <a:xfrm>
                <a:off x="6391572" y="4505838"/>
                <a:ext cx="1509891" cy="190619"/>
              </a:xfrm>
              <a:prstGeom prst="roundRect">
                <a:avLst>
                  <a:gd name="adj" fmla="val 0"/>
                </a:avLst>
              </a:prstGeom>
              <a:solidFill>
                <a:srgbClr val="CCCC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General Tree</a:t>
                </a:r>
              </a:p>
            </p:txBody>
          </p:sp>
          <p:sp>
            <p:nvSpPr>
              <p:cNvPr id="184" name="모서리가 둥근 직사각형 4">
                <a:extLst>
                  <a:ext uri="{FF2B5EF4-FFF2-40B4-BE49-F238E27FC236}">
                    <a16:creationId xmlns="" xmlns:a16="http://schemas.microsoft.com/office/drawing/2014/main" id="{5340EC56-E274-42C5-BD04-2E60D743DF89}"/>
                  </a:ext>
                </a:extLst>
              </p:cNvPr>
              <p:cNvSpPr/>
              <p:nvPr/>
            </p:nvSpPr>
            <p:spPr>
              <a:xfrm>
                <a:off x="6391572" y="4756375"/>
                <a:ext cx="1509891" cy="190619"/>
              </a:xfrm>
              <a:prstGeom prst="roundRect">
                <a:avLst>
                  <a:gd name="adj" fmla="val 0"/>
                </a:avLst>
              </a:prstGeom>
              <a:solidFill>
                <a:srgbClr val="CCCC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Binary Tree</a:t>
                </a:r>
              </a:p>
            </p:txBody>
          </p:sp>
          <p:cxnSp>
            <p:nvCxnSpPr>
              <p:cNvPr id="255" name="꺾인 연결선 8">
                <a:extLst>
                  <a:ext uri="{FF2B5EF4-FFF2-40B4-BE49-F238E27FC236}">
                    <a16:creationId xmlns="" xmlns:a16="http://schemas.microsoft.com/office/drawing/2014/main" id="{BABB8E79-1244-4768-A9B5-2F8444589B98}"/>
                  </a:ext>
                </a:extLst>
              </p:cNvPr>
              <p:cNvCxnSpPr>
                <a:cxnSpLocks/>
                <a:stCxn id="171" idx="3"/>
                <a:endCxn id="183" idx="1"/>
              </p:cNvCxnSpPr>
              <p:nvPr/>
            </p:nvCxnSpPr>
            <p:spPr>
              <a:xfrm flipV="1">
                <a:off x="5685848" y="4601148"/>
                <a:ext cx="705724" cy="252472"/>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64" name="직선 연결선 263">
                <a:extLst>
                  <a:ext uri="{FF2B5EF4-FFF2-40B4-BE49-F238E27FC236}">
                    <a16:creationId xmlns="" xmlns:a16="http://schemas.microsoft.com/office/drawing/2014/main" id="{BFAF93D5-886B-4E10-8751-C8C46202C8B2}"/>
                  </a:ext>
                </a:extLst>
              </p:cNvPr>
              <p:cNvCxnSpPr>
                <a:cxnSpLocks/>
                <a:endCxn id="184" idx="1"/>
              </p:cNvCxnSpPr>
              <p:nvPr/>
            </p:nvCxnSpPr>
            <p:spPr>
              <a:xfrm>
                <a:off x="6038710" y="4851209"/>
                <a:ext cx="352862" cy="476"/>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71" name="그룹 270">
              <a:extLst>
                <a:ext uri="{FF2B5EF4-FFF2-40B4-BE49-F238E27FC236}">
                  <a16:creationId xmlns="" xmlns:a16="http://schemas.microsoft.com/office/drawing/2014/main" id="{83296263-C825-483F-82FF-E8296F946585}"/>
                </a:ext>
              </a:extLst>
            </p:cNvPr>
            <p:cNvGrpSpPr/>
            <p:nvPr/>
          </p:nvGrpSpPr>
          <p:grpSpPr>
            <a:xfrm>
              <a:off x="5685848" y="5004923"/>
              <a:ext cx="2215615" cy="437329"/>
              <a:chOff x="5685848" y="5004923"/>
              <a:chExt cx="2215615" cy="437329"/>
            </a:xfrm>
          </p:grpSpPr>
          <p:sp>
            <p:nvSpPr>
              <p:cNvPr id="185" name="모서리가 둥근 직사각형 4">
                <a:extLst>
                  <a:ext uri="{FF2B5EF4-FFF2-40B4-BE49-F238E27FC236}">
                    <a16:creationId xmlns="" xmlns:a16="http://schemas.microsoft.com/office/drawing/2014/main" id="{DC166370-3A4B-4CA3-B8B0-555C33A676BF}"/>
                  </a:ext>
                </a:extLst>
              </p:cNvPr>
              <p:cNvSpPr/>
              <p:nvPr/>
            </p:nvSpPr>
            <p:spPr>
              <a:xfrm>
                <a:off x="6391572" y="5004923"/>
                <a:ext cx="1509891" cy="190619"/>
              </a:xfrm>
              <a:prstGeom prst="roundRect">
                <a:avLst>
                  <a:gd name="adj" fmla="val 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General Tree</a:t>
                </a:r>
              </a:p>
            </p:txBody>
          </p:sp>
          <p:sp>
            <p:nvSpPr>
              <p:cNvPr id="186" name="모서리가 둥근 직사각형 4">
                <a:extLst>
                  <a:ext uri="{FF2B5EF4-FFF2-40B4-BE49-F238E27FC236}">
                    <a16:creationId xmlns="" xmlns:a16="http://schemas.microsoft.com/office/drawing/2014/main" id="{DC0B82F0-3B4D-4660-8864-3360E0C56135}"/>
                  </a:ext>
                </a:extLst>
              </p:cNvPr>
              <p:cNvSpPr/>
              <p:nvPr/>
            </p:nvSpPr>
            <p:spPr>
              <a:xfrm>
                <a:off x="6391572" y="5251633"/>
                <a:ext cx="1509891" cy="190619"/>
              </a:xfrm>
              <a:prstGeom prst="roundRect">
                <a:avLst>
                  <a:gd name="adj" fmla="val 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SamsungOne 400" panose="020B0503030303020204" pitchFamily="34" charset="0"/>
                    <a:ea typeface="SamsungOne 400" panose="020B0503030303020204" pitchFamily="34" charset="0"/>
                  </a:rPr>
                  <a:t>Binary Tree</a:t>
                </a:r>
                <a:endParaRPr lang="en-US" altLang="ko-KR" sz="1200" dirty="0">
                  <a:solidFill>
                    <a:schemeClr val="tx1"/>
                  </a:solidFill>
                  <a:latin typeface="SamsungOne 400" panose="020B0503030303020204" pitchFamily="34" charset="0"/>
                  <a:ea typeface="SamsungOne 400" panose="020B0503030303020204" pitchFamily="34" charset="0"/>
                </a:endParaRPr>
              </a:p>
            </p:txBody>
          </p:sp>
          <p:cxnSp>
            <p:nvCxnSpPr>
              <p:cNvPr id="261" name="꺾인 연결선 8">
                <a:extLst>
                  <a:ext uri="{FF2B5EF4-FFF2-40B4-BE49-F238E27FC236}">
                    <a16:creationId xmlns="" xmlns:a16="http://schemas.microsoft.com/office/drawing/2014/main" id="{FC57978A-0086-4BFB-8FBE-078CF867A3A9}"/>
                  </a:ext>
                </a:extLst>
              </p:cNvPr>
              <p:cNvCxnSpPr>
                <a:cxnSpLocks/>
                <a:stCxn id="172" idx="3"/>
                <a:endCxn id="186" idx="1"/>
              </p:cNvCxnSpPr>
              <p:nvPr/>
            </p:nvCxnSpPr>
            <p:spPr>
              <a:xfrm>
                <a:off x="5685848" y="5107518"/>
                <a:ext cx="705724" cy="239425"/>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직선 연결선 265">
                <a:extLst>
                  <a:ext uri="{FF2B5EF4-FFF2-40B4-BE49-F238E27FC236}">
                    <a16:creationId xmlns="" xmlns:a16="http://schemas.microsoft.com/office/drawing/2014/main" id="{5DF2B73C-F3BE-4584-A0AD-8B8CA00A4C1C}"/>
                  </a:ext>
                </a:extLst>
              </p:cNvPr>
              <p:cNvCxnSpPr>
                <a:cxnSpLocks/>
              </p:cNvCxnSpPr>
              <p:nvPr/>
            </p:nvCxnSpPr>
            <p:spPr>
              <a:xfrm>
                <a:off x="6038710" y="5104519"/>
                <a:ext cx="352862" cy="476"/>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spTree>
    <p:extLst>
      <p:ext uri="{BB962C8B-B14F-4D97-AF65-F5344CB8AC3E}">
        <p14:creationId xmlns:p14="http://schemas.microsoft.com/office/powerpoint/2010/main" val="40531582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4" name="그룹 13"/>
          <p:cNvGrpSpPr/>
          <p:nvPr/>
        </p:nvGrpSpPr>
        <p:grpSpPr>
          <a:xfrm>
            <a:off x="557644" y="3152820"/>
            <a:ext cx="8782050" cy="691202"/>
            <a:chOff x="557644" y="5085183"/>
            <a:chExt cx="8782050" cy="691202"/>
          </a:xfrm>
        </p:grpSpPr>
        <p:sp>
          <p:nvSpPr>
            <p:cNvPr id="15" name="모서리가 둥근 직사각형 4">
              <a:extLst>
                <a:ext uri="{FF2B5EF4-FFF2-40B4-BE49-F238E27FC236}">
                  <a16:creationId xmlns="" xmlns:a16="http://schemas.microsoft.com/office/drawing/2014/main" id="{C3569CBD-5212-483A-A582-6794A42BDB63}"/>
                </a:ext>
              </a:extLst>
            </p:cNvPr>
            <p:cNvSpPr/>
            <p:nvPr/>
          </p:nvSpPr>
          <p:spPr>
            <a:xfrm>
              <a:off x="557644" y="5085183"/>
              <a:ext cx="8782050" cy="6912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Sum of Squared Deviation</a:t>
              </a:r>
            </a:p>
          </p:txBody>
        </p:sp>
      </p:grpSp>
      <p:grpSp>
        <p:nvGrpSpPr>
          <p:cNvPr id="3" name="그룹 2">
            <a:extLst>
              <a:ext uri="{FF2B5EF4-FFF2-40B4-BE49-F238E27FC236}">
                <a16:creationId xmlns="" xmlns:a16="http://schemas.microsoft.com/office/drawing/2014/main" id="{9C94C1AB-E9B8-4212-83CC-879ECE3A1855}"/>
              </a:ext>
            </a:extLst>
          </p:cNvPr>
          <p:cNvGrpSpPr/>
          <p:nvPr/>
        </p:nvGrpSpPr>
        <p:grpSpPr>
          <a:xfrm>
            <a:off x="558396" y="1700808"/>
            <a:ext cx="8782050" cy="1355577"/>
            <a:chOff x="558396" y="1844823"/>
            <a:chExt cx="8782050" cy="1355577"/>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8396" y="1844823"/>
              <a:ext cx="8782050" cy="13555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4577"/>
            <a:stretch/>
          </p:blipFill>
          <p:spPr>
            <a:xfrm>
              <a:off x="569308" y="1884065"/>
              <a:ext cx="8770386" cy="1244970"/>
            </a:xfrm>
            <a:prstGeom prst="rect">
              <a:avLst/>
            </a:prstGeom>
          </p:spPr>
        </p:pic>
      </p:grpSp>
      <p:sp>
        <p:nvSpPr>
          <p:cNvPr id="19" name="직사각형 18">
            <a:extLst>
              <a:ext uri="{FF2B5EF4-FFF2-40B4-BE49-F238E27FC236}">
                <a16:creationId xmlns="" xmlns:a16="http://schemas.microsoft.com/office/drawing/2014/main" id="{D13F18A0-B701-4D20-8CA9-EBA9310962D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Statistical methods of NumPy arrays: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5773058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4" name="그룹 13"/>
          <p:cNvGrpSpPr/>
          <p:nvPr/>
        </p:nvGrpSpPr>
        <p:grpSpPr>
          <a:xfrm>
            <a:off x="557644" y="2641104"/>
            <a:ext cx="8782050" cy="665324"/>
            <a:chOff x="557644" y="5085183"/>
            <a:chExt cx="8782050" cy="665324"/>
          </a:xfrm>
        </p:grpSpPr>
        <p:sp>
          <p:nvSpPr>
            <p:cNvPr id="15" name="모서리가 둥근 직사각형 4">
              <a:extLst>
                <a:ext uri="{FF2B5EF4-FFF2-40B4-BE49-F238E27FC236}">
                  <a16:creationId xmlns="" xmlns:a16="http://schemas.microsoft.com/office/drawing/2014/main" id="{C3569CBD-5212-483A-A582-6794A42BDB63}"/>
                </a:ext>
              </a:extLst>
            </p:cNvPr>
            <p:cNvSpPr/>
            <p:nvPr/>
          </p:nvSpPr>
          <p:spPr>
            <a:xfrm>
              <a:off x="557644" y="5085183"/>
              <a:ext cx="8782050" cy="6653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 xmlns:a16="http://schemas.microsoft.com/office/drawing/2014/main" id="{0800EE66-B78E-4CCD-A49E-31BBE412C7F6}"/>
                </a:ext>
              </a:extLst>
            </p:cNvPr>
            <p:cNvSpPr txBox="1"/>
            <p:nvPr/>
          </p:nvSpPr>
          <p:spPr>
            <a:xfrm>
              <a:off x="1021818" y="546427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sum of the squared deviations divided by the number of arrays is called a variance. </a:t>
              </a:r>
            </a:p>
          </p:txBody>
        </p:sp>
      </p:grpSp>
      <p:grpSp>
        <p:nvGrpSpPr>
          <p:cNvPr id="2" name="그룹 1">
            <a:extLst>
              <a:ext uri="{FF2B5EF4-FFF2-40B4-BE49-F238E27FC236}">
                <a16:creationId xmlns="" xmlns:a16="http://schemas.microsoft.com/office/drawing/2014/main" id="{02D21D00-E431-4315-B3C2-D3979A5F2704}"/>
              </a:ext>
            </a:extLst>
          </p:cNvPr>
          <p:cNvGrpSpPr/>
          <p:nvPr/>
        </p:nvGrpSpPr>
        <p:grpSpPr>
          <a:xfrm>
            <a:off x="558396" y="1700808"/>
            <a:ext cx="8782050" cy="831702"/>
            <a:chOff x="558396" y="1844824"/>
            <a:chExt cx="8782050" cy="831702"/>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8317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3918"/>
            <a:stretch/>
          </p:blipFill>
          <p:spPr>
            <a:xfrm>
              <a:off x="588358" y="1903115"/>
              <a:ext cx="8751336" cy="720902"/>
            </a:xfrm>
            <a:prstGeom prst="rect">
              <a:avLst/>
            </a:prstGeom>
          </p:spPr>
        </p:pic>
      </p:grpSp>
      <p:sp>
        <p:nvSpPr>
          <p:cNvPr id="19" name="Rectangle 12">
            <a:extLst>
              <a:ext uri="{FF2B5EF4-FFF2-40B4-BE49-F238E27FC236}">
                <a16:creationId xmlns="" xmlns:a16="http://schemas.microsoft.com/office/drawing/2014/main" id="{39C1D0BA-7152-4AAC-B295-DCCB5F8378F4}"/>
              </a:ext>
            </a:extLst>
          </p:cNvPr>
          <p:cNvSpPr/>
          <p:nvPr/>
        </p:nvSpPr>
        <p:spPr>
          <a:xfrm>
            <a:off x="711201" y="334005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result can be calculated directly through the process above, or the var() can be used.</a:t>
            </a:r>
          </a:p>
        </p:txBody>
      </p:sp>
      <p:grpSp>
        <p:nvGrpSpPr>
          <p:cNvPr id="5" name="그룹 4">
            <a:extLst>
              <a:ext uri="{FF2B5EF4-FFF2-40B4-BE49-F238E27FC236}">
                <a16:creationId xmlns="" xmlns:a16="http://schemas.microsoft.com/office/drawing/2014/main" id="{B1C36CEB-BA97-4794-BEBC-0B8906007EFC}"/>
              </a:ext>
            </a:extLst>
          </p:cNvPr>
          <p:cNvGrpSpPr/>
          <p:nvPr/>
        </p:nvGrpSpPr>
        <p:grpSpPr>
          <a:xfrm>
            <a:off x="558924" y="3818659"/>
            <a:ext cx="8782050" cy="1621160"/>
            <a:chOff x="558924" y="3779515"/>
            <a:chExt cx="8782050" cy="1621160"/>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924" y="3779515"/>
              <a:ext cx="8782050" cy="16211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5"/>
            <a:srcRect r="24145"/>
            <a:stretch/>
          </p:blipFill>
          <p:spPr>
            <a:xfrm>
              <a:off x="568327" y="3833395"/>
              <a:ext cx="8771368" cy="1530297"/>
            </a:xfrm>
            <a:prstGeom prst="rect">
              <a:avLst/>
            </a:prstGeom>
          </p:spPr>
        </p:pic>
      </p:grpSp>
      <p:grpSp>
        <p:nvGrpSpPr>
          <p:cNvPr id="22" name="그룹 21"/>
          <p:cNvGrpSpPr/>
          <p:nvPr/>
        </p:nvGrpSpPr>
        <p:grpSpPr>
          <a:xfrm>
            <a:off x="558924" y="5533888"/>
            <a:ext cx="8782050" cy="665324"/>
            <a:chOff x="557644" y="5085183"/>
            <a:chExt cx="8782050" cy="665324"/>
          </a:xfrm>
        </p:grpSpPr>
        <p:sp>
          <p:nvSpPr>
            <p:cNvPr id="26" name="모서리가 둥근 직사각형 4">
              <a:extLst>
                <a:ext uri="{FF2B5EF4-FFF2-40B4-BE49-F238E27FC236}">
                  <a16:creationId xmlns="" xmlns:a16="http://schemas.microsoft.com/office/drawing/2014/main" id="{C3569CBD-5212-483A-A582-6794A42BDB63}"/>
                </a:ext>
              </a:extLst>
            </p:cNvPr>
            <p:cNvSpPr/>
            <p:nvPr/>
          </p:nvSpPr>
          <p:spPr>
            <a:xfrm>
              <a:off x="557644" y="5085183"/>
              <a:ext cx="8782050" cy="6653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7"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9" name="TextBox 28">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square root of the variance is the standard deviation.</a:t>
              </a:r>
            </a:p>
          </p:txBody>
        </p:sp>
      </p:grpSp>
      <p:sp>
        <p:nvSpPr>
          <p:cNvPr id="30" name="직사각형 29">
            <a:extLst>
              <a:ext uri="{FF2B5EF4-FFF2-40B4-BE49-F238E27FC236}">
                <a16:creationId xmlns="" xmlns:a16="http://schemas.microsoft.com/office/drawing/2014/main" id="{8FFC3DCE-6E91-4306-9CA3-0FC093EBC07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Statistical methods of NumPy arrays: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333915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sp>
        <p:nvSpPr>
          <p:cNvPr id="19" name="Rectangle 12">
            <a:extLst>
              <a:ext uri="{FF2B5EF4-FFF2-40B4-BE49-F238E27FC236}">
                <a16:creationId xmlns="" xmlns:a16="http://schemas.microsoft.com/office/drawing/2014/main" id="{39C1D0BA-7152-4AAC-B295-DCCB5F8378F4}"/>
              </a:ext>
            </a:extLst>
          </p:cNvPr>
          <p:cNvSpPr/>
          <p:nvPr/>
        </p:nvSpPr>
        <p:spPr>
          <a:xfrm>
            <a:off x="711201" y="3377683"/>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result can be calculated directly through the process above, or the std() method can be used.</a:t>
            </a:r>
          </a:p>
        </p:txBody>
      </p:sp>
      <p:grpSp>
        <p:nvGrpSpPr>
          <p:cNvPr id="5" name="그룹 4">
            <a:extLst>
              <a:ext uri="{FF2B5EF4-FFF2-40B4-BE49-F238E27FC236}">
                <a16:creationId xmlns="" xmlns:a16="http://schemas.microsoft.com/office/drawing/2014/main" id="{E124B330-71EC-4EA0-B1CD-732BA4B25B97}"/>
              </a:ext>
            </a:extLst>
          </p:cNvPr>
          <p:cNvGrpSpPr/>
          <p:nvPr/>
        </p:nvGrpSpPr>
        <p:grpSpPr>
          <a:xfrm>
            <a:off x="558924" y="3773331"/>
            <a:ext cx="8782050" cy="814586"/>
            <a:chOff x="558924" y="4005064"/>
            <a:chExt cx="8782050" cy="814586"/>
          </a:xfrm>
        </p:grpSpPr>
        <p:sp>
          <p:nvSpPr>
            <p:cNvPr id="20" name="모서리가 둥근 직사각형 4">
              <a:extLst>
                <a:ext uri="{FF2B5EF4-FFF2-40B4-BE49-F238E27FC236}">
                  <a16:creationId xmlns="" xmlns:a16="http://schemas.microsoft.com/office/drawing/2014/main" id="{A36E3BA1-83BF-4EF9-8B22-BB45DE7AA1FC}"/>
                </a:ext>
              </a:extLst>
            </p:cNvPr>
            <p:cNvSpPr/>
            <p:nvPr/>
          </p:nvSpPr>
          <p:spPr>
            <a:xfrm>
              <a:off x="558924" y="4005064"/>
              <a:ext cx="8782050" cy="8145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3476"/>
            <a:stretch/>
          </p:blipFill>
          <p:spPr>
            <a:xfrm>
              <a:off x="577851" y="4047430"/>
              <a:ext cx="8761843" cy="715070"/>
            </a:xfrm>
            <a:prstGeom prst="rect">
              <a:avLst/>
            </a:prstGeom>
          </p:spPr>
        </p:pic>
      </p:grpSp>
      <p:grpSp>
        <p:nvGrpSpPr>
          <p:cNvPr id="12" name="그룹 11"/>
          <p:cNvGrpSpPr/>
          <p:nvPr/>
        </p:nvGrpSpPr>
        <p:grpSpPr>
          <a:xfrm>
            <a:off x="557644" y="2617618"/>
            <a:ext cx="8782050" cy="665324"/>
            <a:chOff x="557644" y="5085183"/>
            <a:chExt cx="8782050" cy="665324"/>
          </a:xfrm>
        </p:grpSpPr>
        <p:sp>
          <p:nvSpPr>
            <p:cNvPr id="13" name="모서리가 둥근 직사각형 4">
              <a:extLst>
                <a:ext uri="{FF2B5EF4-FFF2-40B4-BE49-F238E27FC236}">
                  <a16:creationId xmlns="" xmlns:a16="http://schemas.microsoft.com/office/drawing/2014/main" id="{C3569CBD-5212-483A-A582-6794A42BDB63}"/>
                </a:ext>
              </a:extLst>
            </p:cNvPr>
            <p:cNvSpPr/>
            <p:nvPr/>
          </p:nvSpPr>
          <p:spPr>
            <a:xfrm>
              <a:off x="557644" y="5085183"/>
              <a:ext cx="8782050" cy="6653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sum of the squared deviations divided by the number of arrays is called a variance.</a:t>
              </a:r>
            </a:p>
          </p:txBody>
        </p:sp>
      </p:grpSp>
      <p:grpSp>
        <p:nvGrpSpPr>
          <p:cNvPr id="4" name="그룹 3">
            <a:extLst>
              <a:ext uri="{FF2B5EF4-FFF2-40B4-BE49-F238E27FC236}">
                <a16:creationId xmlns="" xmlns:a16="http://schemas.microsoft.com/office/drawing/2014/main" id="{1004152D-CB85-4330-8C1B-A586C489923F}"/>
              </a:ext>
            </a:extLst>
          </p:cNvPr>
          <p:cNvGrpSpPr/>
          <p:nvPr/>
        </p:nvGrpSpPr>
        <p:grpSpPr>
          <a:xfrm>
            <a:off x="558396" y="1700808"/>
            <a:ext cx="8782050" cy="831702"/>
            <a:chOff x="558396" y="1844824"/>
            <a:chExt cx="8782050" cy="831702"/>
          </a:xfrm>
        </p:grpSpPr>
        <p:sp>
          <p:nvSpPr>
            <p:cNvPr id="11"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8317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p:cNvPicPr>
              <a:picLocks noChangeAspect="1"/>
            </p:cNvPicPr>
            <p:nvPr/>
          </p:nvPicPr>
          <p:blipFill rotWithShape="1">
            <a:blip r:embed="rId5"/>
            <a:srcRect r="24102"/>
            <a:stretch/>
          </p:blipFill>
          <p:spPr>
            <a:xfrm>
              <a:off x="578833" y="1903115"/>
              <a:ext cx="8760862" cy="720902"/>
            </a:xfrm>
            <a:prstGeom prst="rect">
              <a:avLst/>
            </a:prstGeom>
          </p:spPr>
        </p:pic>
      </p:grpSp>
      <p:sp>
        <p:nvSpPr>
          <p:cNvPr id="22" name="직사각형 21">
            <a:extLst>
              <a:ext uri="{FF2B5EF4-FFF2-40B4-BE49-F238E27FC236}">
                <a16:creationId xmlns="" xmlns:a16="http://schemas.microsoft.com/office/drawing/2014/main" id="{9C2AB641-D70B-4B8E-8F9F-11304E51BC9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Statistical methods of NumPy arrays: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40838410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4" name="그룹 13"/>
          <p:cNvGrpSpPr/>
          <p:nvPr/>
        </p:nvGrpSpPr>
        <p:grpSpPr>
          <a:xfrm>
            <a:off x="557644" y="2645539"/>
            <a:ext cx="8782050" cy="711454"/>
            <a:chOff x="557644" y="5085183"/>
            <a:chExt cx="8782050" cy="711454"/>
          </a:xfrm>
        </p:grpSpPr>
        <p:sp>
          <p:nvSpPr>
            <p:cNvPr id="15" name="모서리가 둥근 직사각형 4">
              <a:extLst>
                <a:ext uri="{FF2B5EF4-FFF2-40B4-BE49-F238E27FC236}">
                  <a16:creationId xmlns="" xmlns:a16="http://schemas.microsoft.com/office/drawing/2014/main" id="{C3569CBD-5212-483A-A582-6794A42BDB63}"/>
                </a:ext>
              </a:extLst>
            </p:cNvPr>
            <p:cNvSpPr/>
            <p:nvPr/>
          </p:nvSpPr>
          <p:spPr>
            <a:xfrm>
              <a:off x="557644" y="5085183"/>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rPr>
                <a:t>cumsum</a:t>
              </a:r>
              <a:r>
                <a:rPr lang="en-US" altLang="ko-KR" sz="1300" dirty="0">
                  <a:solidFill>
                    <a:prstClr val="black">
                      <a:lumMod val="85000"/>
                      <a:lumOff val="15000"/>
                    </a:prstClr>
                  </a:solidFill>
                  <a:latin typeface="SamsungOne 400" panose="020B0503030303020204" pitchFamily="34" charset="0"/>
                </a:rPr>
                <a:t>() method is used to find the cumulative sum of x.</a:t>
              </a:r>
            </a:p>
          </p:txBody>
        </p:sp>
      </p:grpSp>
      <p:grpSp>
        <p:nvGrpSpPr>
          <p:cNvPr id="2" name="그룹 1">
            <a:extLst>
              <a:ext uri="{FF2B5EF4-FFF2-40B4-BE49-F238E27FC236}">
                <a16:creationId xmlns="" xmlns:a16="http://schemas.microsoft.com/office/drawing/2014/main" id="{2B67495E-F7D1-45F0-B6DE-DC404070E15E}"/>
              </a:ext>
            </a:extLst>
          </p:cNvPr>
          <p:cNvGrpSpPr/>
          <p:nvPr/>
        </p:nvGrpSpPr>
        <p:grpSpPr>
          <a:xfrm>
            <a:off x="558396" y="1700808"/>
            <a:ext cx="8782050" cy="864097"/>
            <a:chOff x="558396" y="1844823"/>
            <a:chExt cx="8782050" cy="864097"/>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8396" y="1844823"/>
              <a:ext cx="8782050" cy="86409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22263"/>
            <a:stretch/>
          </p:blipFill>
          <p:spPr>
            <a:xfrm>
              <a:off x="588357" y="1913901"/>
              <a:ext cx="8751337" cy="711454"/>
            </a:xfrm>
            <a:prstGeom prst="rect">
              <a:avLst/>
            </a:prstGeom>
          </p:spPr>
        </p:pic>
      </p:grpSp>
      <p:sp>
        <p:nvSpPr>
          <p:cNvPr id="19" name="직사각형 18">
            <a:extLst>
              <a:ext uri="{FF2B5EF4-FFF2-40B4-BE49-F238E27FC236}">
                <a16:creationId xmlns="" xmlns:a16="http://schemas.microsoft.com/office/drawing/2014/main" id="{E35A79D5-55B3-4942-9282-08D17282B4B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Statistical methods of NumPy arrays: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4897530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4" name="그룹 13"/>
          <p:cNvGrpSpPr/>
          <p:nvPr/>
        </p:nvGrpSpPr>
        <p:grpSpPr>
          <a:xfrm>
            <a:off x="553291" y="5431674"/>
            <a:ext cx="8782050" cy="843738"/>
            <a:chOff x="557644" y="5085182"/>
            <a:chExt cx="8782050" cy="843738"/>
          </a:xfrm>
        </p:grpSpPr>
        <p:sp>
          <p:nvSpPr>
            <p:cNvPr id="15" name="모서리가 둥근 직사각형 4">
              <a:extLst>
                <a:ext uri="{FF2B5EF4-FFF2-40B4-BE49-F238E27FC236}">
                  <a16:creationId xmlns="" xmlns:a16="http://schemas.microsoft.com/office/drawing/2014/main" id="{C3569CBD-5212-483A-A582-6794A42BDB63}"/>
                </a:ext>
              </a:extLst>
            </p:cNvPr>
            <p:cNvSpPr/>
            <p:nvPr/>
          </p:nvSpPr>
          <p:spPr>
            <a:xfrm>
              <a:off x="557644" y="5085182"/>
              <a:ext cx="8782050" cy="84373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 xmlns:a16="http://schemas.microsoft.com/office/drawing/2014/main" id="{0800EE66-B78E-4CCD-A49E-31BBE412C7F6}"/>
                </a:ext>
              </a:extLst>
            </p:cNvPr>
            <p:cNvSpPr txBox="1"/>
            <p:nvPr/>
          </p:nvSpPr>
          <p:spPr>
            <a:xfrm>
              <a:off x="1021818" y="5463511"/>
              <a:ext cx="8217761"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this way, you can designate it as two rows and three columns. However, if you designate only a row, use -1 to change the rest on its own. </a:t>
              </a:r>
            </a:p>
          </p:txBody>
        </p:sp>
      </p:grpSp>
      <p:grpSp>
        <p:nvGrpSpPr>
          <p:cNvPr id="3" name="그룹 2">
            <a:extLst>
              <a:ext uri="{FF2B5EF4-FFF2-40B4-BE49-F238E27FC236}">
                <a16:creationId xmlns="" xmlns:a16="http://schemas.microsoft.com/office/drawing/2014/main" id="{D59ED488-70FE-44AF-8C69-40D2FA394ECD}"/>
              </a:ext>
            </a:extLst>
          </p:cNvPr>
          <p:cNvGrpSpPr/>
          <p:nvPr/>
        </p:nvGrpSpPr>
        <p:grpSpPr>
          <a:xfrm>
            <a:off x="558396" y="1700808"/>
            <a:ext cx="8786033" cy="3633933"/>
            <a:chOff x="558396" y="1700808"/>
            <a:chExt cx="8786033" cy="3633933"/>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8396" y="1700808"/>
              <a:ext cx="8782050" cy="363393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3640"/>
            <a:stretch/>
          </p:blipFill>
          <p:spPr>
            <a:xfrm>
              <a:off x="588357" y="1765971"/>
              <a:ext cx="8756072" cy="3475167"/>
            </a:xfrm>
            <a:prstGeom prst="rect">
              <a:avLst/>
            </a:prstGeom>
          </p:spPr>
        </p:pic>
      </p:grpSp>
      <p:sp>
        <p:nvSpPr>
          <p:cNvPr id="19" name="직사각형 18">
            <a:extLst>
              <a:ext uri="{FF2B5EF4-FFF2-40B4-BE49-F238E27FC236}">
                <a16:creationId xmlns="" xmlns:a16="http://schemas.microsoft.com/office/drawing/2014/main" id="{00B0B359-59E6-4907-AFCE-3B0620F7C08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Statistical methods of NumPy arrays: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9766824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4" name="그룹 13"/>
          <p:cNvGrpSpPr/>
          <p:nvPr/>
        </p:nvGrpSpPr>
        <p:grpSpPr>
          <a:xfrm>
            <a:off x="564877" y="4922118"/>
            <a:ext cx="8782050" cy="1315194"/>
            <a:chOff x="557644" y="5085182"/>
            <a:chExt cx="8782050" cy="1315194"/>
          </a:xfrm>
        </p:grpSpPr>
        <p:sp>
          <p:nvSpPr>
            <p:cNvPr id="15" name="모서리가 둥근 직사각형 4">
              <a:extLst>
                <a:ext uri="{FF2B5EF4-FFF2-40B4-BE49-F238E27FC236}">
                  <a16:creationId xmlns="" xmlns:a16="http://schemas.microsoft.com/office/drawing/2014/main" id="{C3569CBD-5212-483A-A582-6794A42BDB63}"/>
                </a:ext>
              </a:extLst>
            </p:cNvPr>
            <p:cNvSpPr/>
            <p:nvPr/>
          </p:nvSpPr>
          <p:spPr>
            <a:xfrm>
              <a:off x="557644" y="5085182"/>
              <a:ext cx="8782050" cy="131519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 xmlns:a16="http://schemas.microsoft.com/office/drawing/2014/main" id="{0800EE66-B78E-4CCD-A49E-31BBE412C7F6}"/>
                </a:ext>
              </a:extLst>
            </p:cNvPr>
            <p:cNvSpPr txBox="1"/>
            <p:nvPr/>
          </p:nvSpPr>
          <p:spPr>
            <a:xfrm>
              <a:off x="1021818" y="544305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average of 1 and 4 is 2.5. When the axis = 0, the operation is carried out along the columns.</a:t>
              </a:r>
            </a:p>
          </p:txBody>
        </p:sp>
      </p:grpSp>
      <p:sp>
        <p:nvSpPr>
          <p:cNvPr id="19" name="Rectangle 12">
            <a:extLst>
              <a:ext uri="{FF2B5EF4-FFF2-40B4-BE49-F238E27FC236}">
                <a16:creationId xmlns="" xmlns:a16="http://schemas.microsoft.com/office/drawing/2014/main" id="{39C1D0BA-7152-4AAC-B295-DCCB5F8378F4}"/>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Statistical functions can also be used for each row and column. </a:t>
            </a:r>
          </a:p>
        </p:txBody>
      </p:sp>
      <p:grpSp>
        <p:nvGrpSpPr>
          <p:cNvPr id="4" name="그룹 3">
            <a:extLst>
              <a:ext uri="{FF2B5EF4-FFF2-40B4-BE49-F238E27FC236}">
                <a16:creationId xmlns="" xmlns:a16="http://schemas.microsoft.com/office/drawing/2014/main" id="{DC211EB5-D921-4D26-856C-E4054E103213}"/>
              </a:ext>
            </a:extLst>
          </p:cNvPr>
          <p:cNvGrpSpPr/>
          <p:nvPr/>
        </p:nvGrpSpPr>
        <p:grpSpPr>
          <a:xfrm>
            <a:off x="665436" y="5623148"/>
            <a:ext cx="8640559" cy="468312"/>
            <a:chOff x="665436" y="5661248"/>
            <a:chExt cx="8640559" cy="468312"/>
          </a:xfrm>
        </p:grpSpPr>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5436" y="5683980"/>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24217" y="5661248"/>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2" name="TextBox 21">
              <a:extLst>
                <a:ext uri="{FF2B5EF4-FFF2-40B4-BE49-F238E27FC236}">
                  <a16:creationId xmlns="" xmlns:a16="http://schemas.microsoft.com/office/drawing/2014/main" id="{0800EE66-B78E-4CCD-A49E-31BBE412C7F6}"/>
                </a:ext>
              </a:extLst>
            </p:cNvPr>
            <p:cNvSpPr txBox="1"/>
            <p:nvPr/>
          </p:nvSpPr>
          <p:spPr>
            <a:xfrm>
              <a:off x="1024857" y="5929505"/>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average of 1, 2, and 3 is 2. When the axis = 1, the operation is carried out along the rows.</a:t>
              </a:r>
            </a:p>
          </p:txBody>
        </p:sp>
      </p:grpSp>
      <p:grpSp>
        <p:nvGrpSpPr>
          <p:cNvPr id="2" name="그룹 1">
            <a:extLst>
              <a:ext uri="{FF2B5EF4-FFF2-40B4-BE49-F238E27FC236}">
                <a16:creationId xmlns="" xmlns:a16="http://schemas.microsoft.com/office/drawing/2014/main" id="{864CBB87-8E65-442A-86E1-717271F61791}"/>
              </a:ext>
            </a:extLst>
          </p:cNvPr>
          <p:cNvGrpSpPr/>
          <p:nvPr/>
        </p:nvGrpSpPr>
        <p:grpSpPr>
          <a:xfrm>
            <a:off x="558396" y="2007890"/>
            <a:ext cx="8782050" cy="2821285"/>
            <a:chOff x="558396" y="2204864"/>
            <a:chExt cx="8782050" cy="2821285"/>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8396" y="2204864"/>
              <a:ext cx="8782050" cy="28212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0684"/>
            <a:stretch/>
          </p:blipFill>
          <p:spPr>
            <a:xfrm>
              <a:off x="587376" y="2250685"/>
              <a:ext cx="8753070" cy="2707642"/>
            </a:xfrm>
            <a:prstGeom prst="rect">
              <a:avLst/>
            </a:prstGeom>
          </p:spPr>
        </p:pic>
      </p:grpSp>
      <p:sp>
        <p:nvSpPr>
          <p:cNvPr id="26" name="직사각형 25">
            <a:extLst>
              <a:ext uri="{FF2B5EF4-FFF2-40B4-BE49-F238E27FC236}">
                <a16:creationId xmlns="" xmlns:a16="http://schemas.microsoft.com/office/drawing/2014/main" id="{43F1D7AD-43FD-469E-8DAF-4904C8F3940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Statistical methods of NumPy arrays: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5548589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4" name="그룹 13"/>
          <p:cNvGrpSpPr/>
          <p:nvPr/>
        </p:nvGrpSpPr>
        <p:grpSpPr>
          <a:xfrm>
            <a:off x="557644" y="2381889"/>
            <a:ext cx="8782050" cy="836420"/>
            <a:chOff x="557644" y="5085182"/>
            <a:chExt cx="8782050" cy="836420"/>
          </a:xfrm>
        </p:grpSpPr>
        <p:sp>
          <p:nvSpPr>
            <p:cNvPr id="15" name="모서리가 둥근 직사각형 4">
              <a:extLst>
                <a:ext uri="{FF2B5EF4-FFF2-40B4-BE49-F238E27FC236}">
                  <a16:creationId xmlns="" xmlns:a16="http://schemas.microsoft.com/office/drawing/2014/main" id="{C3569CBD-5212-483A-A582-6794A42BDB63}"/>
                </a:ext>
              </a:extLst>
            </p:cNvPr>
            <p:cNvSpPr/>
            <p:nvPr/>
          </p:nvSpPr>
          <p:spPr>
            <a:xfrm>
              <a:off x="557644" y="5085182"/>
              <a:ext cx="8782050" cy="8364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 xmlns:a16="http://schemas.microsoft.com/office/drawing/2014/main" id="{0800EE66-B78E-4CCD-A49E-31BBE412C7F6}"/>
                </a:ext>
              </a:extLst>
            </p:cNvPr>
            <p:cNvSpPr txBox="1"/>
            <p:nvPr/>
          </p:nvSpPr>
          <p:spPr>
            <a:xfrm>
              <a:off x="1021818" y="5443455"/>
              <a:ext cx="828113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Initializing the seed value using </a:t>
              </a:r>
              <a:r>
                <a:rPr lang="en-US" altLang="ko-KR" sz="1300" dirty="0" err="1">
                  <a:solidFill>
                    <a:prstClr val="black">
                      <a:lumMod val="85000"/>
                      <a:lumOff val="15000"/>
                    </a:prstClr>
                  </a:solidFill>
                  <a:latin typeface="SamsungOne 400" panose="020B0503030303020204" pitchFamily="34" charset="0"/>
                </a:rPr>
                <a:t>np.ramdom</a:t>
              </a:r>
              <a:r>
                <a:rPr lang="en-US" altLang="ko-KR" sz="1300" dirty="0">
                  <a:solidFill>
                    <a:prstClr val="black">
                      <a:lumMod val="85000"/>
                      <a:lumOff val="15000"/>
                    </a:prstClr>
                  </a:solidFill>
                  <a:latin typeface="SamsungOne 400" panose="020B0503030303020204" pitchFamily="34" charset="0"/>
                </a:rPr>
                <a:t> will generate a fixed random number when generating random number values.</a:t>
              </a:r>
            </a:p>
          </p:txBody>
        </p:sp>
      </p:grpSp>
      <p:grpSp>
        <p:nvGrpSpPr>
          <p:cNvPr id="2" name="그룹 1">
            <a:extLst>
              <a:ext uri="{FF2B5EF4-FFF2-40B4-BE49-F238E27FC236}">
                <a16:creationId xmlns="" xmlns:a16="http://schemas.microsoft.com/office/drawing/2014/main" id="{598161F5-D62F-4BB5-A697-662B8DD804D8}"/>
              </a:ext>
            </a:extLst>
          </p:cNvPr>
          <p:cNvGrpSpPr/>
          <p:nvPr/>
        </p:nvGrpSpPr>
        <p:grpSpPr>
          <a:xfrm>
            <a:off x="558396" y="1700808"/>
            <a:ext cx="8782050" cy="565002"/>
            <a:chOff x="558396" y="1844824"/>
            <a:chExt cx="8782050" cy="565002"/>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5650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081" t="7044" r="21946" b="9593"/>
            <a:stretch/>
          </p:blipFill>
          <p:spPr>
            <a:xfrm>
              <a:off x="609599" y="1905000"/>
              <a:ext cx="8730095" cy="400682"/>
            </a:xfrm>
            <a:prstGeom prst="rect">
              <a:avLst/>
            </a:prstGeom>
          </p:spPr>
        </p:pic>
      </p:grpSp>
      <p:sp>
        <p:nvSpPr>
          <p:cNvPr id="19" name="직사각형 18">
            <a:extLst>
              <a:ext uri="{FF2B5EF4-FFF2-40B4-BE49-F238E27FC236}">
                <a16:creationId xmlns="" xmlns:a16="http://schemas.microsoft.com/office/drawing/2014/main" id="{D80C1A08-A846-4F8F-9AD1-39037AA7949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About Random Numbers in NumPy</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9158235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5" name="그룹 4">
            <a:extLst>
              <a:ext uri="{FF2B5EF4-FFF2-40B4-BE49-F238E27FC236}">
                <a16:creationId xmlns="" xmlns:a16="http://schemas.microsoft.com/office/drawing/2014/main" id="{63EFE476-3446-47E4-BE9F-0B5C40F0DB30}"/>
              </a:ext>
            </a:extLst>
          </p:cNvPr>
          <p:cNvGrpSpPr/>
          <p:nvPr/>
        </p:nvGrpSpPr>
        <p:grpSpPr>
          <a:xfrm>
            <a:off x="564877" y="3736082"/>
            <a:ext cx="8782050" cy="1287518"/>
            <a:chOff x="564877" y="3717032"/>
            <a:chExt cx="8782050" cy="1287518"/>
          </a:xfrm>
        </p:grpSpPr>
        <p:grpSp>
          <p:nvGrpSpPr>
            <p:cNvPr id="14" name="그룹 13"/>
            <p:cNvGrpSpPr/>
            <p:nvPr/>
          </p:nvGrpSpPr>
          <p:grpSpPr>
            <a:xfrm>
              <a:off x="564877" y="3717032"/>
              <a:ext cx="8782050" cy="1287518"/>
              <a:chOff x="557644" y="5085182"/>
              <a:chExt cx="8782050" cy="1287518"/>
            </a:xfrm>
          </p:grpSpPr>
          <p:sp>
            <p:nvSpPr>
              <p:cNvPr id="15" name="모서리가 둥근 직사각형 4">
                <a:extLst>
                  <a:ext uri="{FF2B5EF4-FFF2-40B4-BE49-F238E27FC236}">
                    <a16:creationId xmlns="" xmlns:a16="http://schemas.microsoft.com/office/drawing/2014/main" id="{C3569CBD-5212-483A-A582-6794A42BDB63}"/>
                  </a:ext>
                </a:extLst>
              </p:cNvPr>
              <p:cNvSpPr/>
              <p:nvPr/>
            </p:nvSpPr>
            <p:spPr>
              <a:xfrm>
                <a:off x="557644" y="5085182"/>
                <a:ext cx="8782050" cy="12875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 xmlns:a16="http://schemas.microsoft.com/office/drawing/2014/main" id="{0800EE66-B78E-4CCD-A49E-31BBE412C7F6}"/>
                  </a:ext>
                </a:extLst>
              </p:cNvPr>
              <p:cNvSpPr txBox="1"/>
              <p:nvPr/>
            </p:nvSpPr>
            <p:spPr>
              <a:xfrm>
                <a:off x="1021818" y="547303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 random number is returned from integers 0 to 9.</a:t>
                </a:r>
              </a:p>
            </p:txBody>
          </p:sp>
        </p:grpSp>
        <p:grpSp>
          <p:nvGrpSpPr>
            <p:cNvPr id="4" name="그룹 3">
              <a:extLst>
                <a:ext uri="{FF2B5EF4-FFF2-40B4-BE49-F238E27FC236}">
                  <a16:creationId xmlns="" xmlns:a16="http://schemas.microsoft.com/office/drawing/2014/main" id="{3DC6E80E-932B-411C-9D9B-D958DF338AB9}"/>
                </a:ext>
              </a:extLst>
            </p:cNvPr>
            <p:cNvGrpSpPr/>
            <p:nvPr/>
          </p:nvGrpSpPr>
          <p:grpSpPr>
            <a:xfrm>
              <a:off x="665436" y="4398113"/>
              <a:ext cx="8640559" cy="515899"/>
              <a:chOff x="665436" y="4445738"/>
              <a:chExt cx="8640559" cy="515899"/>
            </a:xfrm>
          </p:grpSpPr>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5436" y="4468470"/>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24217" y="4445738"/>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2" name="TextBox 21">
                <a:extLst>
                  <a:ext uri="{FF2B5EF4-FFF2-40B4-BE49-F238E27FC236}">
                    <a16:creationId xmlns="" xmlns:a16="http://schemas.microsoft.com/office/drawing/2014/main" id="{0800EE66-B78E-4CCD-A49E-31BBE412C7F6}"/>
                  </a:ext>
                </a:extLst>
              </p:cNvPr>
              <p:cNvSpPr txBox="1"/>
              <p:nvPr/>
            </p:nvSpPr>
            <p:spPr>
              <a:xfrm>
                <a:off x="1024857" y="476158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This is how you would return a random number from integers 1 to 10. </a:t>
                </a:r>
              </a:p>
            </p:txBody>
          </p:sp>
        </p:grpSp>
      </p:grpSp>
      <p:grpSp>
        <p:nvGrpSpPr>
          <p:cNvPr id="3" name="그룹 2">
            <a:extLst>
              <a:ext uri="{FF2B5EF4-FFF2-40B4-BE49-F238E27FC236}">
                <a16:creationId xmlns="" xmlns:a16="http://schemas.microsoft.com/office/drawing/2014/main" id="{5E07E38B-0D15-48FE-841C-9A110F8C02A1}"/>
              </a:ext>
            </a:extLst>
          </p:cNvPr>
          <p:cNvGrpSpPr/>
          <p:nvPr/>
        </p:nvGrpSpPr>
        <p:grpSpPr>
          <a:xfrm>
            <a:off x="558396" y="2060848"/>
            <a:ext cx="8782050" cy="1567035"/>
            <a:chOff x="558396" y="2204864"/>
            <a:chExt cx="8782050" cy="1567035"/>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8396" y="2204864"/>
              <a:ext cx="8782050" cy="15670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0537"/>
            <a:stretch/>
          </p:blipFill>
          <p:spPr>
            <a:xfrm>
              <a:off x="577851" y="2251414"/>
              <a:ext cx="8762595" cy="1434761"/>
            </a:xfrm>
            <a:prstGeom prst="rect">
              <a:avLst/>
            </a:prstGeom>
          </p:spPr>
        </p:pic>
      </p:grpSp>
      <p:sp>
        <p:nvSpPr>
          <p:cNvPr id="26" name="직사각형 25">
            <a:extLst>
              <a:ext uri="{FF2B5EF4-FFF2-40B4-BE49-F238E27FC236}">
                <a16:creationId xmlns="" xmlns:a16="http://schemas.microsoft.com/office/drawing/2014/main" id="{E1068051-A1EF-4038-9DD3-9243FB88AEC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About Random Numbers in NumPy</a:t>
            </a:r>
            <a:endParaRPr lang="ko-KR" altLang="en-US" sz="1400" dirty="0">
              <a:solidFill>
                <a:schemeClr val="tx1"/>
              </a:solidFill>
              <a:latin typeface="SamsungOne 400" panose="020B0503030303020204" pitchFamily="34" charset="0"/>
            </a:endParaRPr>
          </a:p>
        </p:txBody>
      </p:sp>
      <p:sp>
        <p:nvSpPr>
          <p:cNvPr id="27" name="Rectangle 12">
            <a:extLst>
              <a:ext uri="{FF2B5EF4-FFF2-40B4-BE49-F238E27FC236}">
                <a16:creationId xmlns="" xmlns:a16="http://schemas.microsoft.com/office/drawing/2014/main" id="{E620C2B2-ECCC-4893-98FE-8C75BDE01736}"/>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Return random integers from ‘low’ (inclusive) to ‘high’ (exclusive). Refer to help(</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np.random.randint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31481120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 xmlns:a16="http://schemas.microsoft.com/office/drawing/2014/main" id="{7D163DD6-B278-433C-B263-435D93995638}"/>
              </a:ext>
            </a:extLst>
          </p:cNvPr>
          <p:cNvGrpSpPr/>
          <p:nvPr/>
        </p:nvGrpSpPr>
        <p:grpSpPr>
          <a:xfrm>
            <a:off x="558396" y="2015878"/>
            <a:ext cx="8782050" cy="2205210"/>
            <a:chOff x="558396" y="2204865"/>
            <a:chExt cx="8782050" cy="2205210"/>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8396" y="2204865"/>
              <a:ext cx="8782050" cy="22052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3108"/>
            <a:stretch/>
          </p:blipFill>
          <p:spPr>
            <a:xfrm>
              <a:off x="596901" y="2279259"/>
              <a:ext cx="8743545" cy="2088231"/>
            </a:xfrm>
            <a:prstGeom prst="rect">
              <a:avLst/>
            </a:prstGeom>
          </p:spPr>
        </p:pic>
      </p:grpSp>
      <p:sp>
        <p:nvSpPr>
          <p:cNvPr id="11" name="직사각형 10">
            <a:extLst>
              <a:ext uri="{FF2B5EF4-FFF2-40B4-BE49-F238E27FC236}">
                <a16:creationId xmlns="" xmlns:a16="http://schemas.microsoft.com/office/drawing/2014/main" id="{0D0609BA-4CD5-4C3F-BA29-1007791FB7E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About Random Numbers in NumPy</a:t>
            </a:r>
            <a:endParaRPr lang="ko-KR" altLang="en-US" sz="1400" dirty="0">
              <a:solidFill>
                <a:schemeClr val="tx1"/>
              </a:solidFill>
              <a:latin typeface="SamsungOne 400" panose="020B0503030303020204" pitchFamily="34" charset="0"/>
            </a:endParaRPr>
          </a:p>
        </p:txBody>
      </p:sp>
      <p:sp>
        <p:nvSpPr>
          <p:cNvPr id="13" name="Rectangle 12">
            <a:extLst>
              <a:ext uri="{FF2B5EF4-FFF2-40B4-BE49-F238E27FC236}">
                <a16:creationId xmlns="" xmlns:a16="http://schemas.microsoft.com/office/drawing/2014/main" id="{15A394C5-23F1-48EA-B6C1-D375A7614CF4}"/>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Write the code below to check if the code will return 10 every time.</a:t>
            </a:r>
          </a:p>
        </p:txBody>
      </p:sp>
    </p:spTree>
    <p:extLst>
      <p:ext uri="{BB962C8B-B14F-4D97-AF65-F5344CB8AC3E}">
        <p14:creationId xmlns:p14="http://schemas.microsoft.com/office/powerpoint/2010/main" val="6285550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SamsungSharpSans-Medium" pitchFamily="2" charset="0"/>
                  <a:ea typeface="맑은 고딕" panose="020B0503020000020004" pitchFamily="50" charset="-127"/>
                  <a:cs typeface="SamsungSharpSans-Medium" pitchFamily="2" charset="0"/>
                </a:rPr>
                <a:t>1.3. NumPy Array Operations</a:t>
              </a: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4" name="그룹 13"/>
          <p:cNvGrpSpPr/>
          <p:nvPr/>
        </p:nvGrpSpPr>
        <p:grpSpPr>
          <a:xfrm>
            <a:off x="557644" y="4503361"/>
            <a:ext cx="8782050" cy="730157"/>
            <a:chOff x="557644" y="5085182"/>
            <a:chExt cx="8782050" cy="730157"/>
          </a:xfrm>
        </p:grpSpPr>
        <p:sp>
          <p:nvSpPr>
            <p:cNvPr id="15" name="모서리가 둥근 직사각형 4">
              <a:extLst>
                <a:ext uri="{FF2B5EF4-FFF2-40B4-BE49-F238E27FC236}">
                  <a16:creationId xmlns="" xmlns:a16="http://schemas.microsoft.com/office/drawing/2014/main" id="{C3569CBD-5212-483A-A582-6794A42BDB63}"/>
                </a:ext>
              </a:extLst>
            </p:cNvPr>
            <p:cNvSpPr/>
            <p:nvPr/>
          </p:nvSpPr>
          <p:spPr>
            <a:xfrm>
              <a:off x="557644" y="5085182"/>
              <a:ext cx="8782050" cy="73015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this case, 11 is not returned, so it repeats indefinitely. Click (interrupt kernel) to stop the repetition.</a:t>
              </a:r>
            </a:p>
          </p:txBody>
        </p:sp>
      </p:grpSp>
      <p:grpSp>
        <p:nvGrpSpPr>
          <p:cNvPr id="6" name="그룹 5">
            <a:extLst>
              <a:ext uri="{FF2B5EF4-FFF2-40B4-BE49-F238E27FC236}">
                <a16:creationId xmlns="" xmlns:a16="http://schemas.microsoft.com/office/drawing/2014/main" id="{7D8C7002-8E7E-423C-A3A1-BF918A593786}"/>
              </a:ext>
            </a:extLst>
          </p:cNvPr>
          <p:cNvGrpSpPr/>
          <p:nvPr/>
        </p:nvGrpSpPr>
        <p:grpSpPr>
          <a:xfrm>
            <a:off x="558396" y="1700808"/>
            <a:ext cx="8782050" cy="2698603"/>
            <a:chOff x="558396" y="1844822"/>
            <a:chExt cx="8782050" cy="2698603"/>
          </a:xfrm>
        </p:grpSpPr>
        <p:sp>
          <p:nvSpPr>
            <p:cNvPr id="12" name="모서리가 둥근 직사각형 4">
              <a:extLst>
                <a:ext uri="{FF2B5EF4-FFF2-40B4-BE49-F238E27FC236}">
                  <a16:creationId xmlns="" xmlns:a16="http://schemas.microsoft.com/office/drawing/2014/main" id="{A36E3BA1-83BF-4EF9-8B22-BB45DE7AA1FC}"/>
                </a:ext>
              </a:extLst>
            </p:cNvPr>
            <p:cNvSpPr/>
            <p:nvPr/>
          </p:nvSpPr>
          <p:spPr>
            <a:xfrm>
              <a:off x="558396" y="1844822"/>
              <a:ext cx="8782050" cy="26986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4" name="그룹 3">
              <a:extLst>
                <a:ext uri="{FF2B5EF4-FFF2-40B4-BE49-F238E27FC236}">
                  <a16:creationId xmlns="" xmlns:a16="http://schemas.microsoft.com/office/drawing/2014/main" id="{0C2A14A7-BE87-429C-B0B6-0C2104B9DA9C}"/>
                </a:ext>
              </a:extLst>
            </p:cNvPr>
            <p:cNvGrpSpPr/>
            <p:nvPr/>
          </p:nvGrpSpPr>
          <p:grpSpPr>
            <a:xfrm>
              <a:off x="664557" y="1930144"/>
              <a:ext cx="8675137" cy="2515594"/>
              <a:chOff x="712182" y="1977769"/>
              <a:chExt cx="7744127" cy="2245622"/>
            </a:xfrm>
          </p:grpSpPr>
          <p:pic>
            <p:nvPicPr>
              <p:cNvPr id="2" name="그림 1"/>
              <p:cNvPicPr>
                <a:picLocks noChangeAspect="1"/>
              </p:cNvPicPr>
              <p:nvPr/>
            </p:nvPicPr>
            <p:blipFill rotWithShape="1">
              <a:blip r:embed="rId4"/>
              <a:srcRect l="1" r="21798"/>
              <a:stretch/>
            </p:blipFill>
            <p:spPr>
              <a:xfrm>
                <a:off x="712183" y="1977769"/>
                <a:ext cx="7744126" cy="2245622"/>
              </a:xfrm>
              <a:prstGeom prst="rect">
                <a:avLst/>
              </a:prstGeom>
            </p:spPr>
          </p:pic>
          <p:pic>
            <p:nvPicPr>
              <p:cNvPr id="5" name="그림 4"/>
              <p:cNvPicPr>
                <a:picLocks noChangeAspect="1"/>
              </p:cNvPicPr>
              <p:nvPr/>
            </p:nvPicPr>
            <p:blipFill rotWithShape="1">
              <a:blip r:embed="rId5"/>
              <a:srcRect t="48240" r="92503" b="35727"/>
              <a:stretch/>
            </p:blipFill>
            <p:spPr>
              <a:xfrm>
                <a:off x="712182" y="1985895"/>
                <a:ext cx="742447" cy="360040"/>
              </a:xfrm>
              <a:prstGeom prst="rect">
                <a:avLst/>
              </a:prstGeom>
            </p:spPr>
          </p:pic>
        </p:grpSp>
      </p:grpSp>
      <p:sp>
        <p:nvSpPr>
          <p:cNvPr id="19" name="직사각형 18">
            <a:extLst>
              <a:ext uri="{FF2B5EF4-FFF2-40B4-BE49-F238E27FC236}">
                <a16:creationId xmlns="" xmlns:a16="http://schemas.microsoft.com/office/drawing/2014/main" id="{EA98892B-7F29-4C2B-9A95-9AF541EA488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About Random Numbers in NumPy</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9083156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C_Template_AI">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80271A0ADD9D41958F941CC4FAD6EA" ma:contentTypeVersion="11" ma:contentTypeDescription="Create a new document." ma:contentTypeScope="" ma:versionID="e5f945425305af6f75b51a08ee849767">
  <xsd:schema xmlns:xsd="http://www.w3.org/2001/XMLSchema" xmlns:xs="http://www.w3.org/2001/XMLSchema" xmlns:p="http://schemas.microsoft.com/office/2006/metadata/properties" xmlns:ns2="878c1438-30d9-4a75-9686-8cc774bca061" xmlns:ns3="27a7aac7-e5ba-4700-ac46-3b2ab3341c5b" targetNamespace="http://schemas.microsoft.com/office/2006/metadata/properties" ma:root="true" ma:fieldsID="9f568fcfd9d0aa9d241d624b2ff951df" ns2:_="" ns3:_="">
    <xsd:import namespace="878c1438-30d9-4a75-9686-8cc774bca061"/>
    <xsd:import namespace="27a7aac7-e5ba-4700-ac46-3b2ab3341c5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8c1438-30d9-4a75-9686-8cc774bca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c73b4be-bf3d-47be-b06d-dcb1511cbed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7a7aac7-e5ba-4700-ac46-3b2ab3341c5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661931b-e689-47c5-bd42-dc91ba47aa63}" ma:internalName="TaxCatchAll" ma:showField="CatchAllData" ma:web="27a7aac7-e5ba-4700-ac46-3b2ab3341c5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7a7aac7-e5ba-4700-ac46-3b2ab3341c5b" xsi:nil="true"/>
    <lcf76f155ced4ddcb4097134ff3c332f xmlns="878c1438-30d9-4a75-9686-8cc774bca06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4A4DD93-B6A2-46C5-B794-AF5CAABB41FA}"/>
</file>

<file path=customXml/itemProps2.xml><?xml version="1.0" encoding="utf-8"?>
<ds:datastoreItem xmlns:ds="http://schemas.openxmlformats.org/officeDocument/2006/customXml" ds:itemID="{2228A914-FDBF-4EC7-9BDE-7D8FC24F02AF}"/>
</file>

<file path=customXml/itemProps3.xml><?xml version="1.0" encoding="utf-8"?>
<ds:datastoreItem xmlns:ds="http://schemas.openxmlformats.org/officeDocument/2006/customXml" ds:itemID="{5A7FAEBA-8936-4157-AFE1-B5DF4E043CE5}"/>
</file>

<file path=docProps/app.xml><?xml version="1.0" encoding="utf-8"?>
<Properties xmlns="http://schemas.openxmlformats.org/officeDocument/2006/extended-properties" xmlns:vt="http://schemas.openxmlformats.org/officeDocument/2006/docPropsVTypes">
  <Template>AI 0201-Python Libraries v1_Content Commented</Template>
  <TotalTime>40486</TotalTime>
  <Words>25699</Words>
  <Application>Microsoft Office PowerPoint</Application>
  <PresentationFormat>사용자 지정</PresentationFormat>
  <Paragraphs>4797</Paragraphs>
  <Slides>521</Slides>
  <Notes>519</Notes>
  <HiddenSlides>0</HiddenSlides>
  <MMClips>0</MMClips>
  <ScaleCrop>false</ScaleCrop>
  <HeadingPairs>
    <vt:vector size="6" baseType="variant">
      <vt:variant>
        <vt:lpstr>사용한 글꼴</vt:lpstr>
      </vt:variant>
      <vt:variant>
        <vt:i4>20</vt:i4>
      </vt:variant>
      <vt:variant>
        <vt:lpstr>테마</vt:lpstr>
      </vt:variant>
      <vt:variant>
        <vt:i4>2</vt:i4>
      </vt:variant>
      <vt:variant>
        <vt:lpstr>슬라이드 제목</vt:lpstr>
      </vt:variant>
      <vt:variant>
        <vt:i4>521</vt:i4>
      </vt:variant>
    </vt:vector>
  </HeadingPairs>
  <TitlesOfParts>
    <vt:vector size="543" baseType="lpstr">
      <vt:lpstr>Cambria Math</vt:lpstr>
      <vt:lpstr>KoPub돋움체 Medium</vt:lpstr>
      <vt:lpstr>Tahoma</vt:lpstr>
      <vt:lpstr>Calibri</vt:lpstr>
      <vt:lpstr>SamsungSharpSans-Medium</vt:lpstr>
      <vt:lpstr>맑은 고딕</vt:lpstr>
      <vt:lpstr>SamsungOne 400</vt:lpstr>
      <vt:lpstr>Arial</vt:lpstr>
      <vt:lpstr>Times New Roman</vt:lpstr>
      <vt:lpstr>Wingdings</vt:lpstr>
      <vt:lpstr>Calibri Light</vt:lpstr>
      <vt:lpstr>Arial Unicode MS</vt:lpstr>
      <vt:lpstr>SamsungOne-700</vt:lpstr>
      <vt:lpstr>Samsung Sharp Sans Bold</vt:lpstr>
      <vt:lpstr>SamsungOne 700</vt:lpstr>
      <vt:lpstr>SamsungOne-400</vt:lpstr>
      <vt:lpstr>D2Coding</vt:lpstr>
      <vt:lpstr>Samsung Sharp Sans</vt:lpstr>
      <vt:lpstr>Malgun Gothic Semilight</vt:lpstr>
      <vt:lpstr>SamsungOne 400C</vt:lpstr>
      <vt:lpstr>SIC_Template_AI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subject/>
  <cp:keywords/>
  <dc:description/>
  <cp:lastModifiedBy>Soomin Kim</cp:lastModifiedBy>
  <cp:revision>911</cp:revision>
  <dcterms:created xsi:type="dcterms:W3CDTF">2019-08-14T11:07:19Z</dcterms:created>
  <dcterms:modified xsi:type="dcterms:W3CDTF">2023-09-05T03:58:47Z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0x010100A380271A0ADD9D41958F941CC4FAD6EA</vt:lpwstr>
  </property>
</Properties>
</file>